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717" r:id="rId4"/>
  </p:sldMasterIdLst>
  <p:notesMasterIdLst>
    <p:notesMasterId r:id="rId45"/>
  </p:notesMasterIdLst>
  <p:sldIdLst>
    <p:sldId id="256" r:id="rId5"/>
    <p:sldId id="259" r:id="rId6"/>
    <p:sldId id="260" r:id="rId7"/>
    <p:sldId id="261" r:id="rId8"/>
    <p:sldId id="263" r:id="rId9"/>
    <p:sldId id="293" r:id="rId10"/>
    <p:sldId id="294" r:id="rId11"/>
    <p:sldId id="321" r:id="rId12"/>
    <p:sldId id="295" r:id="rId13"/>
    <p:sldId id="296" r:id="rId14"/>
    <p:sldId id="297" r:id="rId15"/>
    <p:sldId id="298" r:id="rId16"/>
    <p:sldId id="272" r:id="rId17"/>
    <p:sldId id="273" r:id="rId18"/>
    <p:sldId id="300" r:id="rId19"/>
    <p:sldId id="275" r:id="rId20"/>
    <p:sldId id="2147482242" r:id="rId21"/>
    <p:sldId id="305" r:id="rId22"/>
    <p:sldId id="2147482239" r:id="rId23"/>
    <p:sldId id="301" r:id="rId24"/>
    <p:sldId id="2147482253" r:id="rId25"/>
    <p:sldId id="306" r:id="rId26"/>
    <p:sldId id="2147482254" r:id="rId27"/>
    <p:sldId id="308" r:id="rId28"/>
    <p:sldId id="2147482241" r:id="rId29"/>
    <p:sldId id="2147482244" r:id="rId30"/>
    <p:sldId id="2147482245" r:id="rId31"/>
    <p:sldId id="2147482256" r:id="rId32"/>
    <p:sldId id="2147482257" r:id="rId33"/>
    <p:sldId id="314" r:id="rId34"/>
    <p:sldId id="2147482246" r:id="rId35"/>
    <p:sldId id="316" r:id="rId36"/>
    <p:sldId id="2147482247" r:id="rId37"/>
    <p:sldId id="319" r:id="rId38"/>
    <p:sldId id="2147482248" r:id="rId39"/>
    <p:sldId id="2147482249" r:id="rId40"/>
    <p:sldId id="2147482250" r:id="rId41"/>
    <p:sldId id="2147482251" r:id="rId42"/>
    <p:sldId id="2147482252" r:id="rId43"/>
    <p:sldId id="290"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59D1E9-5CBC-428D-ACC6-972FDEEFD84B}">
          <p14:sldIdLst>
            <p14:sldId id="256"/>
            <p14:sldId id="259"/>
            <p14:sldId id="260"/>
            <p14:sldId id="261"/>
          </p14:sldIdLst>
        </p14:section>
        <p14:section name="1. Unmet Needs" id="{C89AD06E-540B-40CF-AE33-95F5C60C778A}">
          <p14:sldIdLst>
            <p14:sldId id="263"/>
            <p14:sldId id="293"/>
            <p14:sldId id="294"/>
          </p14:sldIdLst>
        </p14:section>
        <p14:section name="2. Clotting Factor Concentrates" id="{91D571FD-A1AE-47D2-A4DE-014FB1EF71AB}">
          <p14:sldIdLst>
            <p14:sldId id="321"/>
          </p14:sldIdLst>
        </p14:section>
        <p14:section name="3. Improved Recombinant Factor" id="{3AF9635C-7811-40EF-8428-C04521CD7563}">
          <p14:sldIdLst>
            <p14:sldId id="295"/>
            <p14:sldId id="296"/>
            <p14:sldId id="297"/>
            <p14:sldId id="298"/>
            <p14:sldId id="272"/>
            <p14:sldId id="273"/>
            <p14:sldId id="300"/>
          </p14:sldIdLst>
        </p14:section>
        <p14:section name="4. Factor VIII Mimetics" id="{67FFCD72-E2B1-4C67-92FC-FE40C20A4019}">
          <p14:sldIdLst>
            <p14:sldId id="275"/>
            <p14:sldId id="2147482242"/>
            <p14:sldId id="305"/>
            <p14:sldId id="2147482239"/>
            <p14:sldId id="301"/>
            <p14:sldId id="2147482253"/>
            <p14:sldId id="306"/>
            <p14:sldId id="2147482254"/>
            <p14:sldId id="308"/>
            <p14:sldId id="2147482241"/>
            <p14:sldId id="2147482244"/>
          </p14:sldIdLst>
        </p14:section>
        <p14:section name="5. Rebalancing Agents" id="{B29FBCEF-F593-49C3-BD09-E08A11863522}">
          <p14:sldIdLst>
            <p14:sldId id="2147482245"/>
            <p14:sldId id="2147482256"/>
            <p14:sldId id="2147482257"/>
            <p14:sldId id="314"/>
            <p14:sldId id="2147482246"/>
            <p14:sldId id="316"/>
            <p14:sldId id="2147482247"/>
            <p14:sldId id="319"/>
            <p14:sldId id="2147482248"/>
            <p14:sldId id="2147482249"/>
            <p14:sldId id="2147482250"/>
            <p14:sldId id="2147482251"/>
            <p14:sldId id="2147482252"/>
          </p14:sldIdLst>
        </p14:section>
        <p14:section name="6. Gene Therapies" id="{255F85B9-46FC-4EF6-906A-A1C4093F0CDB}">
          <p14:sldIdLst>
            <p14:sldId id="290"/>
          </p14:sldIdLst>
        </p14:section>
      </p14:sectionLst>
    </p:ext>
    <p:ext uri="{EFAFB233-063F-42B5-8137-9DF3F51BA10A}">
      <p15:sldGuideLst xmlns:p15="http://schemas.microsoft.com/office/powerpoint/2012/main">
        <p15:guide id="1" orient="horz" pos="588" userDrawn="1">
          <p15:clr>
            <a:srgbClr val="A4A3A4"/>
          </p15:clr>
        </p15:guide>
        <p15:guide id="2" pos="26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800555-23FE-FB67-1EB1-5A551B4CC95A}" name="Gregory Scott" initials="GS" userId="3ce193bdb2642430" providerId="Windows Live"/>
  <p188:author id="{0B692989-EA93-72F9-825E-A2AC62A1CED3}" name="Guy Young" initials="GY" userId="S::gyoung@chla.usc.edu::677ff122-a448-4d08-b5a3-8045dd9e9c71" providerId="AD"/>
  <p188:author id="{DFF0BE91-FFCD-C044-53E2-37985E4B0752}" name="Jane Joukovsky" initials="JJ" userId="55996e53fdeca00d" providerId="Windows Live"/>
  <p188:author id="{F9F41BFF-A30E-0037-416C-BDA71312CD04}" name="Rockwell, Sarah" initials="RS" userId="S::Sarah.Rockwell@flcancer.com::c2b63876-9f9e-424e-b0d8-b90b7b7a1e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FF8181"/>
    <a:srgbClr val="DFEDD9"/>
    <a:srgbClr val="FBFCFE"/>
    <a:srgbClr val="DEEDD9"/>
    <a:srgbClr val="4DC58D"/>
    <a:srgbClr val="70AD47"/>
    <a:srgbClr val="011864"/>
    <a:srgbClr val="F8CBAD"/>
    <a:srgbClr val="1A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6143" autoAdjust="0"/>
  </p:normalViewPr>
  <p:slideViewPr>
    <p:cSldViewPr snapToGrid="0">
      <p:cViewPr varScale="1">
        <p:scale>
          <a:sx n="142" d="100"/>
          <a:sy n="142" d="100"/>
        </p:scale>
        <p:origin x="714" y="114"/>
      </p:cViewPr>
      <p:guideLst>
        <p:guide orient="horz" pos="588"/>
        <p:guide pos="2640"/>
      </p:guideLst>
    </p:cSldViewPr>
  </p:slideViewPr>
  <p:notesTextViewPr>
    <p:cViewPr>
      <p:scale>
        <a:sx n="1" d="1"/>
        <a:sy n="1" d="1"/>
      </p:scale>
      <p:origin x="0" y="0"/>
    </p:cViewPr>
  </p:notesTextViewPr>
  <p:sorterViewPr>
    <p:cViewPr>
      <p:scale>
        <a:sx n="200" d="100"/>
        <a:sy n="200" d="100"/>
      </p:scale>
      <p:origin x="0" y="-294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Treated Bleeds by Participant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651375099851656E-2"/>
          <c:y val="0.18981017063385705"/>
          <c:w val="0.89763525936069588"/>
          <c:h val="0.5468597924467804"/>
        </c:manualLayout>
      </c:layout>
      <c:barChart>
        <c:barDir val="col"/>
        <c:grouping val="stacked"/>
        <c:varyColors val="0"/>
        <c:ser>
          <c:idx val="0"/>
          <c:order val="0"/>
          <c:tx>
            <c:strRef>
              <c:f>Sheet1!$B$1</c:f>
              <c:strCache>
                <c:ptCount val="1"/>
                <c:pt idx="0">
                  <c:v>Traumatic</c:v>
                </c:pt>
              </c:strCache>
            </c:strRef>
          </c:tx>
          <c:spPr>
            <a:solidFill>
              <a:schemeClr val="accent1"/>
            </a:solidFill>
            <a:ln>
              <a:solidFill>
                <a:schemeClr val="tx1"/>
              </a:solidFill>
            </a:ln>
            <a:effectLst/>
          </c:spPr>
          <c:invertIfNegative val="0"/>
          <c:dPt>
            <c:idx val="33"/>
            <c:invertIfNegative val="0"/>
            <c:bubble3D val="0"/>
            <c:spPr>
              <a:solidFill>
                <a:schemeClr val="accent1">
                  <a:lumMod val="75000"/>
                </a:schemeClr>
              </a:solidFill>
              <a:ln>
                <a:solidFill>
                  <a:schemeClr val="tx1"/>
                </a:solidFill>
              </a:ln>
              <a:effectLst/>
            </c:spPr>
            <c:extLst>
              <c:ext xmlns:c16="http://schemas.microsoft.com/office/drawing/2014/chart" uri="{C3380CC4-5D6E-409C-BE32-E72D297353CC}">
                <c16:uniqueId val="{00000003-6FED-460C-BEEF-63FC8D553F4E}"/>
              </c:ext>
            </c:extLst>
          </c:dPt>
          <c:cat>
            <c:numRef>
              <c:f>Sheet1!$A$2:$A$43</c:f>
              <c:numCache>
                <c:formatCode>General</c:formatCode>
                <c:ptCount val="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numCache>
            </c:numRef>
          </c:cat>
          <c:val>
            <c:numRef>
              <c:f>Sheet1!$B$2:$B$43</c:f>
              <c:numCache>
                <c:formatCode>General</c:formatCode>
                <c:ptCount val="42"/>
                <c:pt idx="0">
                  <c:v>0</c:v>
                </c:pt>
                <c:pt idx="1">
                  <c:v>1</c:v>
                </c:pt>
                <c:pt idx="2">
                  <c:v>1</c:v>
                </c:pt>
                <c:pt idx="3">
                  <c:v>3</c:v>
                </c:pt>
                <c:pt idx="4">
                  <c:v>1</c:v>
                </c:pt>
                <c:pt idx="5">
                  <c:v>1</c:v>
                </c:pt>
                <c:pt idx="6">
                  <c:v>2</c:v>
                </c:pt>
                <c:pt idx="7">
                  <c:v>0</c:v>
                </c:pt>
                <c:pt idx="8">
                  <c:v>0</c:v>
                </c:pt>
                <c:pt idx="9">
                  <c:v>0</c:v>
                </c:pt>
                <c:pt idx="10">
                  <c:v>0</c:v>
                </c:pt>
                <c:pt idx="11">
                  <c:v>0</c:v>
                </c:pt>
                <c:pt idx="12">
                  <c:v>1</c:v>
                </c:pt>
                <c:pt idx="13">
                  <c:v>0</c:v>
                </c:pt>
                <c:pt idx="14">
                  <c:v>0</c:v>
                </c:pt>
                <c:pt idx="15">
                  <c:v>0</c:v>
                </c:pt>
                <c:pt idx="16">
                  <c:v>0</c:v>
                </c:pt>
                <c:pt idx="17">
                  <c:v>0</c:v>
                </c:pt>
                <c:pt idx="18">
                  <c:v>0</c:v>
                </c:pt>
                <c:pt idx="19">
                  <c:v>0</c:v>
                </c:pt>
                <c:pt idx="20">
                  <c:v>0</c:v>
                </c:pt>
                <c:pt idx="21">
                  <c:v>1</c:v>
                </c:pt>
                <c:pt idx="22">
                  <c:v>0</c:v>
                </c:pt>
                <c:pt idx="23">
                  <c:v>0</c:v>
                </c:pt>
                <c:pt idx="24">
                  <c:v>0</c:v>
                </c:pt>
                <c:pt idx="25">
                  <c:v>0</c:v>
                </c:pt>
                <c:pt idx="26">
                  <c:v>0</c:v>
                </c:pt>
                <c:pt idx="27">
                  <c:v>0</c:v>
                </c:pt>
                <c:pt idx="28">
                  <c:v>0</c:v>
                </c:pt>
                <c:pt idx="29">
                  <c:v>0</c:v>
                </c:pt>
                <c:pt idx="30">
                  <c:v>0</c:v>
                </c:pt>
                <c:pt idx="31">
                  <c:v>0</c:v>
                </c:pt>
                <c:pt idx="32">
                  <c:v>0</c:v>
                </c:pt>
                <c:pt idx="33">
                  <c:v>1</c:v>
                </c:pt>
                <c:pt idx="34">
                  <c:v>0</c:v>
                </c:pt>
                <c:pt idx="35">
                  <c:v>0</c:v>
                </c:pt>
                <c:pt idx="36">
                  <c:v>0</c:v>
                </c:pt>
                <c:pt idx="37">
                  <c:v>0</c:v>
                </c:pt>
                <c:pt idx="38">
                  <c:v>0</c:v>
                </c:pt>
                <c:pt idx="39">
                  <c:v>0</c:v>
                </c:pt>
                <c:pt idx="40">
                  <c:v>0</c:v>
                </c:pt>
                <c:pt idx="41">
                  <c:v>0</c:v>
                </c:pt>
              </c:numCache>
            </c:numRef>
          </c:val>
          <c:extLst>
            <c:ext xmlns:c16="http://schemas.microsoft.com/office/drawing/2014/chart" uri="{C3380CC4-5D6E-409C-BE32-E72D297353CC}">
              <c16:uniqueId val="{00000000-6FED-460C-BEEF-63FC8D553F4E}"/>
            </c:ext>
          </c:extLst>
        </c:ser>
        <c:ser>
          <c:idx val="1"/>
          <c:order val="1"/>
          <c:tx>
            <c:strRef>
              <c:f>Sheet1!$C$1</c:f>
              <c:strCache>
                <c:ptCount val="1"/>
                <c:pt idx="0">
                  <c:v>Spontaneous</c:v>
                </c:pt>
              </c:strCache>
            </c:strRef>
          </c:tx>
          <c:spPr>
            <a:solidFill>
              <a:schemeClr val="accent1">
                <a:lumMod val="40000"/>
                <a:lumOff val="60000"/>
              </a:schemeClr>
            </a:solidFill>
            <a:ln>
              <a:solidFill>
                <a:schemeClr val="tx1"/>
              </a:solidFill>
            </a:ln>
            <a:effectLst/>
          </c:spPr>
          <c:invertIfNegative val="0"/>
          <c:cat>
            <c:numRef>
              <c:f>Sheet1!$A$2:$A$43</c:f>
              <c:numCache>
                <c:formatCode>General</c:formatCode>
                <c:ptCount val="4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numCache>
            </c:numRef>
          </c:cat>
          <c:val>
            <c:numRef>
              <c:f>Sheet1!$C$2:$C$43</c:f>
              <c:numCache>
                <c:formatCode>General</c:formatCode>
                <c:ptCount val="42"/>
                <c:pt idx="0">
                  <c:v>0</c:v>
                </c:pt>
                <c:pt idx="1">
                  <c:v>0</c:v>
                </c:pt>
                <c:pt idx="2">
                  <c:v>1</c:v>
                </c:pt>
                <c:pt idx="3">
                  <c:v>0</c:v>
                </c:pt>
                <c:pt idx="4">
                  <c:v>2</c:v>
                </c:pt>
                <c:pt idx="5">
                  <c:v>1</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c:v>
                </c:pt>
                <c:pt idx="34">
                  <c:v>0</c:v>
                </c:pt>
                <c:pt idx="35">
                  <c:v>0</c:v>
                </c:pt>
                <c:pt idx="36">
                  <c:v>0</c:v>
                </c:pt>
                <c:pt idx="37">
                  <c:v>0</c:v>
                </c:pt>
                <c:pt idx="38">
                  <c:v>0</c:v>
                </c:pt>
                <c:pt idx="39">
                  <c:v>8</c:v>
                </c:pt>
                <c:pt idx="40">
                  <c:v>1</c:v>
                </c:pt>
                <c:pt idx="41">
                  <c:v>0</c:v>
                </c:pt>
              </c:numCache>
            </c:numRef>
          </c:val>
          <c:extLst>
            <c:ext xmlns:c16="http://schemas.microsoft.com/office/drawing/2014/chart" uri="{C3380CC4-5D6E-409C-BE32-E72D297353CC}">
              <c16:uniqueId val="{00000001-6FED-460C-BEEF-63FC8D553F4E}"/>
            </c:ext>
          </c:extLst>
        </c:ser>
        <c:dLbls>
          <c:showLegendKey val="0"/>
          <c:showVal val="0"/>
          <c:showCatName val="0"/>
          <c:showSerName val="0"/>
          <c:showPercent val="0"/>
          <c:showBubbleSize val="0"/>
        </c:dLbls>
        <c:gapWidth val="150"/>
        <c:overlap val="100"/>
        <c:axId val="1478076912"/>
        <c:axId val="1478085552"/>
      </c:barChart>
      <c:catAx>
        <c:axId val="14780769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Participant number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78085552"/>
        <c:crosses val="autoZero"/>
        <c:auto val="1"/>
        <c:lblAlgn val="ctr"/>
        <c:lblOffset val="100"/>
        <c:noMultiLvlLbl val="0"/>
      </c:catAx>
      <c:valAx>
        <c:axId val="1478085552"/>
        <c:scaling>
          <c:orientation val="minMax"/>
          <c:max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dirty="0"/>
                  <a:t>Number of bleeds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78076912"/>
        <c:crosses val="autoZero"/>
        <c:crossBetween val="between"/>
      </c:valAx>
      <c:spPr>
        <a:noFill/>
        <a:ln>
          <a:noFill/>
        </a:ln>
        <a:effectLst/>
      </c:spPr>
    </c:plotArea>
    <c:legend>
      <c:legendPos val="t"/>
      <c:layout>
        <c:manualLayout>
          <c:xMode val="edge"/>
          <c:yMode val="edge"/>
          <c:x val="0.71342665500145819"/>
          <c:y val="5.2955077532083152E-2"/>
          <c:w val="0.26879873711438246"/>
          <c:h val="9.23844305936602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a:t>Treated Spontaneous and Traumatic Bleeding Episodes</a:t>
            </a:r>
          </a:p>
        </c:rich>
      </c:tx>
      <c:layout>
        <c:manualLayout>
          <c:xMode val="edge"/>
          <c:yMode val="edge"/>
          <c:x val="0.14033063436594126"/>
          <c:y val="7.78588927116719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529587541047872"/>
          <c:y val="0.35544546321749726"/>
          <c:w val="0.72875650331450914"/>
          <c:h val="0.4803863027202793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F5C3-4BA2-BE9F-B877E718F262}"/>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F5C3-4BA2-BE9F-B877E718F262}"/>
              </c:ext>
            </c:extLst>
          </c:dPt>
          <c:dLbls>
            <c:dLbl>
              <c:idx val="0"/>
              <c:tx>
                <c:rich>
                  <a:bodyPr/>
                  <a:lstStyle/>
                  <a:p>
                    <a:fld id="{68F64807-96B5-4854-BA74-4CD35E99D781}" type="VALUE">
                      <a:rPr lang="en-US" sz="1100" smtClean="0"/>
                      <a:pPr/>
                      <a:t>[VALUE]</a:t>
                    </a:fld>
                    <a:endParaRPr lang="en-US" sz="1100" dirty="0"/>
                  </a:p>
                  <a:p>
                    <a:r>
                      <a:rPr lang="en-US" sz="800" dirty="0"/>
                      <a:t>(7.0-19.9)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C3-4BA2-BE9F-B877E718F262}"/>
                </c:ext>
              </c:extLst>
            </c:dLbl>
            <c:dLbl>
              <c:idx val="1"/>
              <c:tx>
                <c:rich>
                  <a:bodyPr/>
                  <a:lstStyle/>
                  <a:p>
                    <a:fld id="{E2A7710F-2944-43F5-816F-CEAF4630A0CB}" type="VALUE">
                      <a:rPr lang="en-US" smtClean="0"/>
                      <a:pPr/>
                      <a:t>[VALUE]</a:t>
                    </a:fld>
                    <a:endParaRPr lang="en-US" dirty="0"/>
                  </a:p>
                  <a:p>
                    <a:r>
                      <a:rPr lang="en-US" sz="800" dirty="0"/>
                      <a:t>(1.0-2.9)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5C3-4BA2-BE9F-B877E718F26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prophylaxis</c:v>
                </c:pt>
                <c:pt idx="1">
                  <c:v>Concizumab</c:v>
                </c:pt>
              </c:strCache>
            </c:strRef>
          </c:cat>
          <c:val>
            <c:numRef>
              <c:f>Sheet1!$B$2:$B$3</c:f>
              <c:numCache>
                <c:formatCode>General</c:formatCode>
                <c:ptCount val="2"/>
                <c:pt idx="0">
                  <c:v>11.8</c:v>
                </c:pt>
                <c:pt idx="1">
                  <c:v>1.7</c:v>
                </c:pt>
              </c:numCache>
            </c:numRef>
          </c:val>
          <c:extLst>
            <c:ext xmlns:c16="http://schemas.microsoft.com/office/drawing/2014/chart" uri="{C3380CC4-5D6E-409C-BE32-E72D297353CC}">
              <c16:uniqueId val="{00000004-F5C3-4BA2-BE9F-B877E718F262}"/>
            </c:ext>
          </c:extLst>
        </c:ser>
        <c:dLbls>
          <c:dLblPos val="outEnd"/>
          <c:showLegendKey val="0"/>
          <c:showVal val="1"/>
          <c:showCatName val="0"/>
          <c:showSerName val="0"/>
          <c:showPercent val="0"/>
          <c:showBubbleSize val="0"/>
        </c:dLbls>
        <c:gapWidth val="219"/>
        <c:overlap val="-27"/>
        <c:axId val="1067614192"/>
        <c:axId val="1067634832"/>
      </c:barChart>
      <c:catAx>
        <c:axId val="10676141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634832"/>
        <c:crosses val="autoZero"/>
        <c:auto val="1"/>
        <c:lblAlgn val="ctr"/>
        <c:lblOffset val="100"/>
        <c:noMultiLvlLbl val="0"/>
      </c:catAx>
      <c:valAx>
        <c:axId val="1067634832"/>
        <c:scaling>
          <c:orientation val="minMax"/>
          <c:max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Mean ABR (95% CI)</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6761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a:t>Treated</a:t>
            </a:r>
            <a:r>
              <a:rPr lang="en-US" sz="1200" b="1" baseline="0" dirty="0"/>
              <a:t> Bleeding Episodes</a:t>
            </a:r>
            <a:endParaRPr lang="en-US" sz="1200" b="1" dirty="0"/>
          </a:p>
        </c:rich>
      </c:tx>
      <c:layout>
        <c:manualLayout>
          <c:xMode val="edge"/>
          <c:yMode val="edge"/>
          <c:x val="0.33937778923431861"/>
          <c:y val="3.892944635583598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774985245935"/>
          <c:y val="0.25675931670545304"/>
          <c:w val="0.8459264836785747"/>
          <c:h val="0.47835124292219749"/>
        </c:manualLayout>
      </c:layout>
      <c:barChart>
        <c:barDir val="col"/>
        <c:grouping val="clustered"/>
        <c:varyColors val="0"/>
        <c:ser>
          <c:idx val="0"/>
          <c:order val="0"/>
          <c:tx>
            <c:strRef>
              <c:f>Sheet1!$B$1</c:f>
              <c:strCache>
                <c:ptCount val="1"/>
                <c:pt idx="0">
                  <c:v>No prophylaxis</c:v>
                </c:pt>
              </c:strCache>
            </c:strRef>
          </c:tx>
          <c:spPr>
            <a:solidFill>
              <a:schemeClr val="accent1">
                <a:lumMod val="75000"/>
              </a:schemeClr>
            </a:solidFill>
            <a:ln>
              <a:noFill/>
            </a:ln>
            <a:effectLst/>
          </c:spPr>
          <c:invertIfNegative val="0"/>
          <c:dLbls>
            <c:dLbl>
              <c:idx val="0"/>
              <c:tx>
                <c:rich>
                  <a:bodyPr/>
                  <a:lstStyle/>
                  <a:p>
                    <a:fld id="{BD36BC09-9D4D-493D-9A3A-4FCB213DC3B5}" type="VALUE">
                      <a:rPr lang="en-US" smtClean="0"/>
                      <a:pPr/>
                      <a:t>[VALUE]</a:t>
                    </a:fld>
                    <a:endParaRPr lang="en-US" dirty="0"/>
                  </a:p>
                  <a:p>
                    <a:r>
                      <a:rPr lang="en-US" sz="800" dirty="0"/>
                      <a:t>(7.9-22.5)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F8-4722-A760-2AF85D69AB73}"/>
                </c:ext>
              </c:extLst>
            </c:dLbl>
            <c:dLbl>
              <c:idx val="1"/>
              <c:tx>
                <c:rich>
                  <a:bodyPr/>
                  <a:lstStyle/>
                  <a:p>
                    <a:fld id="{27E4C32B-EDEF-4C1D-81D0-A66E30583E34}" type="VALUE">
                      <a:rPr lang="en-US" smtClean="0"/>
                      <a:pPr/>
                      <a:t>[VALUE]</a:t>
                    </a:fld>
                    <a:endParaRPr lang="en-US" dirty="0"/>
                  </a:p>
                  <a:p>
                    <a:r>
                      <a:rPr lang="en-US" sz="800" dirty="0"/>
                      <a:t>(0.3-5.2)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F8-4722-A760-2AF85D69AB73}"/>
                </c:ext>
              </c:extLst>
            </c:dLbl>
            <c:dLbl>
              <c:idx val="2"/>
              <c:tx>
                <c:rich>
                  <a:bodyPr/>
                  <a:lstStyle/>
                  <a:p>
                    <a:fld id="{023A4D0C-CA25-4B91-B8BB-D030424B8B13}" type="VALUE">
                      <a:rPr lang="en-US" smtClean="0"/>
                      <a:pPr/>
                      <a:t>[VALUE]</a:t>
                    </a:fld>
                    <a:endParaRPr lang="en-US" dirty="0"/>
                  </a:p>
                  <a:p>
                    <a:r>
                      <a:rPr lang="en-US" sz="800" dirty="0"/>
                      <a:t>(5.1-16.1)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F8-4722-A760-2AF85D69AB73}"/>
                </c:ext>
              </c:extLst>
            </c:dLbl>
            <c:dLbl>
              <c:idx val="3"/>
              <c:tx>
                <c:rich>
                  <a:bodyPr/>
                  <a:lstStyle/>
                  <a:p>
                    <a:fld id="{3FDD96BE-6E1E-4443-9EEF-674F965CC84C}" type="VALUE">
                      <a:rPr lang="en-US" smtClean="0"/>
                      <a:pPr/>
                      <a:t>[VALUE]</a:t>
                    </a:fld>
                    <a:endParaRPr lang="en-US" dirty="0"/>
                  </a:p>
                  <a:p>
                    <a:r>
                      <a:rPr lang="en-US" sz="800" dirty="0"/>
                      <a:t>(5.2-17.0)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BF8-4722-A760-2AF85D69AB7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treated and untreated bleeding episodes</c:v>
                </c:pt>
                <c:pt idx="1">
                  <c:v>Target joint bleeding episodes</c:v>
                </c:pt>
                <c:pt idx="2">
                  <c:v>Joint bleeding episodes</c:v>
                </c:pt>
                <c:pt idx="3">
                  <c:v>Spontaneous bleeding episodes</c:v>
                </c:pt>
              </c:strCache>
            </c:strRef>
          </c:cat>
          <c:val>
            <c:numRef>
              <c:f>Sheet1!$B$2:$B$5</c:f>
              <c:numCache>
                <c:formatCode>General</c:formatCode>
                <c:ptCount val="4"/>
                <c:pt idx="0">
                  <c:v>13.3</c:v>
                </c:pt>
                <c:pt idx="1">
                  <c:v>1.1000000000000001</c:v>
                </c:pt>
                <c:pt idx="2">
                  <c:v>9.1</c:v>
                </c:pt>
                <c:pt idx="3">
                  <c:v>9.4</c:v>
                </c:pt>
              </c:numCache>
            </c:numRef>
          </c:val>
          <c:extLst>
            <c:ext xmlns:c16="http://schemas.microsoft.com/office/drawing/2014/chart" uri="{C3380CC4-5D6E-409C-BE32-E72D297353CC}">
              <c16:uniqueId val="{00000004-5BF8-4722-A760-2AF85D69AB73}"/>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treated and untreated bleeding episodes</c:v>
                </c:pt>
                <c:pt idx="1">
                  <c:v>Target joint bleeding episodes</c:v>
                </c:pt>
                <c:pt idx="2">
                  <c:v>Joint bleeding episodes</c:v>
                </c:pt>
                <c:pt idx="3">
                  <c:v>Spontaneous bleeding episodes</c:v>
                </c:pt>
              </c:strCache>
            </c:strRef>
          </c:cat>
          <c:val>
            <c:numRef>
              <c:f>Sheet1!$C$2:$C$5</c:f>
              <c:numCache>
                <c:formatCode>General</c:formatCode>
                <c:ptCount val="4"/>
              </c:numCache>
            </c:numRef>
          </c:val>
          <c:extLst>
            <c:ext xmlns:c16="http://schemas.microsoft.com/office/drawing/2014/chart" uri="{C3380CC4-5D6E-409C-BE32-E72D297353CC}">
              <c16:uniqueId val="{00000005-5BF8-4722-A760-2AF85D69AB73}"/>
            </c:ext>
          </c:extLst>
        </c:ser>
        <c:ser>
          <c:idx val="2"/>
          <c:order val="2"/>
          <c:tx>
            <c:strRef>
              <c:f>Sheet1!$D$1</c:f>
              <c:strCache>
                <c:ptCount val="1"/>
                <c:pt idx="0">
                  <c:v>Concizumab</c:v>
                </c:pt>
              </c:strCache>
            </c:strRef>
          </c:tx>
          <c:spPr>
            <a:solidFill>
              <a:schemeClr val="accent1">
                <a:lumMod val="60000"/>
                <a:lumOff val="40000"/>
              </a:schemeClr>
            </a:solidFill>
            <a:ln>
              <a:noFill/>
            </a:ln>
            <a:effectLst/>
          </c:spPr>
          <c:invertIfNegative val="0"/>
          <c:dLbls>
            <c:dLbl>
              <c:idx val="0"/>
              <c:tx>
                <c:rich>
                  <a:bodyPr/>
                  <a:lstStyle/>
                  <a:p>
                    <a:fld id="{212BA453-3034-4A91-BA9B-6320C14169BF}" type="VALUE">
                      <a:rPr lang="en-US" smtClean="0"/>
                      <a:pPr/>
                      <a:t>[VALUE]</a:t>
                    </a:fld>
                    <a:endParaRPr lang="en-US" dirty="0"/>
                  </a:p>
                  <a:p>
                    <a:r>
                      <a:rPr lang="en-US" sz="800" dirty="0"/>
                      <a:t>(2.8-6.9)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BF8-4722-A760-2AF85D69AB73}"/>
                </c:ext>
              </c:extLst>
            </c:dLbl>
            <c:dLbl>
              <c:idx val="1"/>
              <c:tx>
                <c:rich>
                  <a:bodyPr/>
                  <a:lstStyle/>
                  <a:p>
                    <a:fld id="{8D715A91-7871-4F13-B0A9-3A11DA6F7419}" type="VALUE">
                      <a:rPr lang="en-US" smtClean="0"/>
                      <a:pPr/>
                      <a:t>[VALUE]</a:t>
                    </a:fld>
                    <a:endParaRPr lang="en-US" dirty="0"/>
                  </a:p>
                  <a:p>
                    <a:r>
                      <a:rPr lang="en-US" sz="800" dirty="0"/>
                      <a:t>(0.0-0.9)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BF8-4722-A760-2AF85D69AB73}"/>
                </c:ext>
              </c:extLst>
            </c:dLbl>
            <c:dLbl>
              <c:idx val="2"/>
              <c:tx>
                <c:rich>
                  <a:bodyPr/>
                  <a:lstStyle/>
                  <a:p>
                    <a:fld id="{5C9E7510-5CA9-4EB3-A870-D715AF9F8A9E}" type="VALUE">
                      <a:rPr lang="en-US" smtClean="0"/>
                      <a:pPr/>
                      <a:t>[VALUE]</a:t>
                    </a:fld>
                    <a:endParaRPr lang="en-US" dirty="0"/>
                  </a:p>
                  <a:p>
                    <a:r>
                      <a:rPr lang="en-US" sz="800" dirty="0"/>
                      <a:t>(0.8-2.5)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BF8-4722-A760-2AF85D69AB73}"/>
                </c:ext>
              </c:extLst>
            </c:dLbl>
            <c:dLbl>
              <c:idx val="3"/>
              <c:tx>
                <c:rich>
                  <a:bodyPr/>
                  <a:lstStyle/>
                  <a:p>
                    <a:fld id="{F67B694A-7522-45EA-BD3A-4C922337D032}" type="VALUE">
                      <a:rPr lang="en-US" smtClean="0"/>
                      <a:pPr/>
                      <a:t>[VALUE]</a:t>
                    </a:fld>
                    <a:endParaRPr lang="en-US" dirty="0"/>
                  </a:p>
                  <a:p>
                    <a:r>
                      <a:rPr lang="en-US" sz="800" dirty="0"/>
                      <a:t>(0.7-2.3)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BF8-4722-A760-2AF85D69AB7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treated and untreated bleeding episodes</c:v>
                </c:pt>
                <c:pt idx="1">
                  <c:v>Target joint bleeding episodes</c:v>
                </c:pt>
                <c:pt idx="2">
                  <c:v>Joint bleeding episodes</c:v>
                </c:pt>
                <c:pt idx="3">
                  <c:v>Spontaneous bleeding episodes</c:v>
                </c:pt>
              </c:strCache>
            </c:strRef>
          </c:cat>
          <c:val>
            <c:numRef>
              <c:f>Sheet1!$D$2:$D$5</c:f>
              <c:numCache>
                <c:formatCode>General</c:formatCode>
                <c:ptCount val="4"/>
                <c:pt idx="0">
                  <c:v>4.4000000000000004</c:v>
                </c:pt>
                <c:pt idx="1">
                  <c:v>0.1</c:v>
                </c:pt>
                <c:pt idx="2">
                  <c:v>1.4</c:v>
                </c:pt>
                <c:pt idx="3">
                  <c:v>1.3</c:v>
                </c:pt>
              </c:numCache>
            </c:numRef>
          </c:val>
          <c:extLst>
            <c:ext xmlns:c16="http://schemas.microsoft.com/office/drawing/2014/chart" uri="{C3380CC4-5D6E-409C-BE32-E72D297353CC}">
              <c16:uniqueId val="{0000000A-5BF8-4722-A760-2AF85D69AB73}"/>
            </c:ext>
          </c:extLst>
        </c:ser>
        <c:dLbls>
          <c:dLblPos val="outEnd"/>
          <c:showLegendKey val="0"/>
          <c:showVal val="1"/>
          <c:showCatName val="0"/>
          <c:showSerName val="0"/>
          <c:showPercent val="0"/>
          <c:showBubbleSize val="0"/>
        </c:dLbls>
        <c:gapWidth val="182"/>
        <c:axId val="1067673232"/>
        <c:axId val="1067669392"/>
      </c:barChart>
      <c:catAx>
        <c:axId val="10676732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669392"/>
        <c:crosses val="autoZero"/>
        <c:auto val="1"/>
        <c:lblAlgn val="ctr"/>
        <c:lblOffset val="100"/>
        <c:noMultiLvlLbl val="0"/>
      </c:catAx>
      <c:valAx>
        <c:axId val="1067669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1" dirty="0"/>
                  <a:t>Mean</a:t>
                </a:r>
                <a:r>
                  <a:rPr lang="en-US" sz="1200" b="1" baseline="0" dirty="0"/>
                  <a:t> ABR (95% CI)</a:t>
                </a:r>
                <a:endParaRPr lang="en-US" sz="1200" b="1"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67673232"/>
        <c:crosses val="autoZero"/>
        <c:crossBetween val="between"/>
      </c:valAx>
      <c:spPr>
        <a:noFill/>
        <a:ln>
          <a:noFill/>
        </a:ln>
        <a:effectLst/>
      </c:spPr>
    </c:plotArea>
    <c:legend>
      <c:legendPos val="b"/>
      <c:legendEntry>
        <c:idx val="1"/>
        <c:delete val="1"/>
      </c:legendEntry>
      <c:layout>
        <c:manualLayout>
          <c:xMode val="edge"/>
          <c:yMode val="edge"/>
          <c:x val="2.5168776705234531E-2"/>
          <c:y val="0.91873432093558205"/>
          <c:w val="0.34182511741070115"/>
          <c:h val="6.569390052208373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Prophylaxis</c:v>
                </c:pt>
              </c:strCache>
            </c:strRef>
          </c:tx>
          <c:spPr>
            <a:solidFill>
              <a:schemeClr val="accent1">
                <a:lumMod val="75000"/>
              </a:schemeClr>
            </a:solidFill>
            <a:ln>
              <a:noFill/>
            </a:ln>
            <a:effectLst/>
          </c:spPr>
          <c:invertIfNegative val="0"/>
          <c:dLbls>
            <c:dLbl>
              <c:idx val="0"/>
              <c:tx>
                <c:rich>
                  <a:bodyPr/>
                  <a:lstStyle/>
                  <a:p>
                    <a:fld id="{5D719232-6697-48E7-9FB4-662807A7971A}"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E62-4AA1-B7F9-7FA2333324EB}"/>
                </c:ext>
              </c:extLst>
            </c:dLbl>
            <c:dLbl>
              <c:idx val="1"/>
              <c:tx>
                <c:rich>
                  <a:bodyPr/>
                  <a:lstStyle/>
                  <a:p>
                    <a:fld id="{14558536-4B83-4AB9-B7C8-F752ACE2BD5F}"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E62-4AA1-B7F9-7FA2333324EB}"/>
                </c:ext>
              </c:extLst>
            </c:dLbl>
            <c:dLbl>
              <c:idx val="2"/>
              <c:tx>
                <c:rich>
                  <a:bodyPr/>
                  <a:lstStyle/>
                  <a:p>
                    <a:fld id="{12CC4FB0-4302-4DBA-98EC-0CDEE3270F06}"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E62-4AA1-B7F9-7FA2333324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Arthralgia</c:v>
                </c:pt>
                <c:pt idx="1">
                  <c:v>Injection site erythema</c:v>
                </c:pt>
                <c:pt idx="2">
                  <c:v>Upper respiratory tract infection</c:v>
                </c:pt>
              </c:strCache>
            </c:strRef>
          </c:cat>
          <c:val>
            <c:numRef>
              <c:f>Sheet1!$B$2:$B$4</c:f>
              <c:numCache>
                <c:formatCode>General</c:formatCode>
                <c:ptCount val="3"/>
                <c:pt idx="0">
                  <c:v>0</c:v>
                </c:pt>
                <c:pt idx="1">
                  <c:v>0</c:v>
                </c:pt>
                <c:pt idx="2">
                  <c:v>5</c:v>
                </c:pt>
              </c:numCache>
            </c:numRef>
          </c:val>
          <c:extLst>
            <c:ext xmlns:c16="http://schemas.microsoft.com/office/drawing/2014/chart" uri="{C3380CC4-5D6E-409C-BE32-E72D297353CC}">
              <c16:uniqueId val="{00000000-AE62-4AA1-B7F9-7FA2333324EB}"/>
            </c:ext>
          </c:extLst>
        </c:ser>
        <c:ser>
          <c:idx val="1"/>
          <c:order val="1"/>
          <c:tx>
            <c:strRef>
              <c:f>Sheet1!$C$1</c:f>
              <c:strCache>
                <c:ptCount val="1"/>
                <c:pt idx="0">
                  <c:v>Concizumab</c:v>
                </c:pt>
              </c:strCache>
            </c:strRef>
          </c:tx>
          <c:spPr>
            <a:solidFill>
              <a:schemeClr val="accent1"/>
            </a:solidFill>
            <a:ln>
              <a:noFill/>
            </a:ln>
            <a:effectLst/>
          </c:spPr>
          <c:invertIfNegative val="0"/>
          <c:dLbls>
            <c:dLbl>
              <c:idx val="0"/>
              <c:tx>
                <c:rich>
                  <a:bodyPr/>
                  <a:lstStyle/>
                  <a:p>
                    <a:fld id="{0DB9D801-BDFD-4516-867F-8EDA534AC538}"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62-4AA1-B7F9-7FA2333324EB}"/>
                </c:ext>
              </c:extLst>
            </c:dLbl>
            <c:dLbl>
              <c:idx val="1"/>
              <c:tx>
                <c:rich>
                  <a:bodyPr/>
                  <a:lstStyle/>
                  <a:p>
                    <a:fld id="{1180FE35-42FC-4D5C-94FD-4792C6529768}"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E62-4AA1-B7F9-7FA2333324EB}"/>
                </c:ext>
              </c:extLst>
            </c:dLbl>
            <c:dLbl>
              <c:idx val="2"/>
              <c:tx>
                <c:rich>
                  <a:bodyPr/>
                  <a:lstStyle/>
                  <a:p>
                    <a:fld id="{6FA0144F-22AC-44BD-BB13-F84BDE70A956}"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E62-4AA1-B7F9-7FA2333324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Arthralgia</c:v>
                </c:pt>
                <c:pt idx="1">
                  <c:v>Injection site erythema</c:v>
                </c:pt>
                <c:pt idx="2">
                  <c:v>Upper respiratory tract infection</c:v>
                </c:pt>
              </c:strCache>
            </c:strRef>
          </c:cat>
          <c:val>
            <c:numRef>
              <c:f>Sheet1!$C$2:$C$4</c:f>
              <c:numCache>
                <c:formatCode>General</c:formatCode>
                <c:ptCount val="3"/>
                <c:pt idx="0">
                  <c:v>10</c:v>
                </c:pt>
                <c:pt idx="1">
                  <c:v>7</c:v>
                </c:pt>
                <c:pt idx="2">
                  <c:v>6</c:v>
                </c:pt>
              </c:numCache>
            </c:numRef>
          </c:val>
          <c:extLst>
            <c:ext xmlns:c16="http://schemas.microsoft.com/office/drawing/2014/chart" uri="{C3380CC4-5D6E-409C-BE32-E72D297353CC}">
              <c16:uniqueId val="{00000001-AE62-4AA1-B7F9-7FA2333324EB}"/>
            </c:ext>
          </c:extLst>
        </c:ser>
        <c:dLbls>
          <c:dLblPos val="outEnd"/>
          <c:showLegendKey val="0"/>
          <c:showVal val="1"/>
          <c:showCatName val="0"/>
          <c:showSerName val="0"/>
          <c:showPercent val="0"/>
          <c:showBubbleSize val="0"/>
        </c:dLbls>
        <c:gapWidth val="219"/>
        <c:overlap val="-27"/>
        <c:axId val="1169676736"/>
        <c:axId val="1169678656"/>
      </c:barChart>
      <c:catAx>
        <c:axId val="116967673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9678656"/>
        <c:crosses val="autoZero"/>
        <c:auto val="1"/>
        <c:lblAlgn val="ctr"/>
        <c:lblOffset val="100"/>
        <c:noMultiLvlLbl val="0"/>
      </c:catAx>
      <c:valAx>
        <c:axId val="1169678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967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accent1"/>
                </a:solidFill>
                <a:latin typeface="+mn-lt"/>
                <a:ea typeface="+mn-ea"/>
                <a:cs typeface="+mn-cs"/>
              </a:defRPr>
            </a:pPr>
            <a:r>
              <a:rPr lang="en-GB" b="1" dirty="0">
                <a:solidFill>
                  <a:schemeClr val="tx1"/>
                </a:solidFill>
              </a:rPr>
              <a:t>Incidence of Thrombotic Events</a:t>
            </a:r>
          </a:p>
        </c:rich>
      </c:tx>
      <c:layout>
        <c:manualLayout>
          <c:xMode val="edge"/>
          <c:yMode val="edge"/>
          <c:x val="0.39315783373483326"/>
          <c:y val="2.959859587066969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11555664251757594"/>
          <c:y val="4.6475731266599075E-2"/>
          <c:w val="0.86568117532648148"/>
          <c:h val="0.7936521278572135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C3B-480A-812E-4DAF62FC4682}"/>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3B-480A-812E-4DAF62FC4682}"/>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B-480A-812E-4DAF62FC468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Original dose regimen (N=270)</c:v>
                </c:pt>
                <c:pt idx="1">
                  <c:v>AT-based dose regimen (N=286)</c:v>
                </c:pt>
              </c:strCache>
            </c:strRef>
          </c:cat>
          <c:val>
            <c:numRef>
              <c:f>Sheet1!$B$2:$B$3</c:f>
              <c:numCache>
                <c:formatCode>General</c:formatCode>
                <c:ptCount val="2"/>
                <c:pt idx="0">
                  <c:v>2.2799999999999998</c:v>
                </c:pt>
                <c:pt idx="1">
                  <c:v>0.82</c:v>
                </c:pt>
              </c:numCache>
            </c:numRef>
          </c:val>
          <c:extLst>
            <c:ext xmlns:c16="http://schemas.microsoft.com/office/drawing/2014/chart" uri="{C3380CC4-5D6E-409C-BE32-E72D297353CC}">
              <c16:uniqueId val="{00000003-BC3B-480A-812E-4DAF62FC4682}"/>
            </c:ext>
          </c:extLst>
        </c:ser>
        <c:dLbls>
          <c:showLegendKey val="0"/>
          <c:showVal val="0"/>
          <c:showCatName val="0"/>
          <c:showSerName val="0"/>
          <c:showPercent val="0"/>
          <c:showBubbleSize val="0"/>
        </c:dLbls>
        <c:gapWidth val="219"/>
        <c:overlap val="-27"/>
        <c:axId val="1206034784"/>
        <c:axId val="1501614720"/>
      </c:barChart>
      <c:catAx>
        <c:axId val="1206034784"/>
        <c:scaling>
          <c:orientation val="minMax"/>
        </c:scaling>
        <c:delete val="0"/>
        <c:axPos val="b"/>
        <c:numFmt formatCode="General" sourceLinked="1"/>
        <c:majorTickMark val="out"/>
        <c:minorTickMark val="none"/>
        <c:tickLblPos val="nextTo"/>
        <c:spPr>
          <a:noFill/>
          <a:ln w="19050" cap="flat" cmpd="sng" algn="ctr">
            <a:solidFill>
              <a:schemeClr val="accent1"/>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crossAx val="1501614720"/>
        <c:crosses val="autoZero"/>
        <c:auto val="1"/>
        <c:lblAlgn val="ctr"/>
        <c:lblOffset val="100"/>
        <c:noMultiLvlLbl val="0"/>
      </c:catAx>
      <c:valAx>
        <c:axId val="1501614720"/>
        <c:scaling>
          <c:orientation val="minMax"/>
          <c:max val="5"/>
        </c:scaling>
        <c:delete val="0"/>
        <c:axPos val="l"/>
        <c:title>
          <c:tx>
            <c:rich>
              <a:bodyPr rot="-5400000" spcFirstLastPara="1" vertOverflow="ellipsis" vert="horz" wrap="square" anchor="ctr" anchorCtr="1"/>
              <a:lstStyle/>
              <a:p>
                <a:pPr>
                  <a:defRPr sz="1000" b="0" i="0" u="none" strike="noStrike" kern="1200" baseline="0">
                    <a:solidFill>
                      <a:schemeClr val="accent1"/>
                    </a:solidFill>
                    <a:latin typeface="+mn-lt"/>
                    <a:ea typeface="+mn-ea"/>
                    <a:cs typeface="+mn-cs"/>
                  </a:defRPr>
                </a:pPr>
                <a:r>
                  <a:rPr lang="en-GB" dirty="0">
                    <a:solidFill>
                      <a:schemeClr val="tx1"/>
                    </a:solidFill>
                  </a:rPr>
                  <a:t>Exposure adjusted incidence rate (per 100 patient-years)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title>
        <c:numFmt formatCode="General" sourceLinked="1"/>
        <c:majorTickMark val="out"/>
        <c:minorTickMark val="none"/>
        <c:tickLblPos val="nextTo"/>
        <c:spPr>
          <a:noFill/>
          <a:ln w="19050">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0603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accent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Observed Median ABR With the Fitusiran AT-DR</a:t>
            </a:r>
          </a:p>
        </c:rich>
      </c:tx>
      <c:layout>
        <c:manualLayout>
          <c:xMode val="edge"/>
          <c:yMode val="edge"/>
          <c:x val="0.2081159420289855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540137192995805E-2"/>
          <c:y val="0.23199066582665095"/>
          <c:w val="0.9103568032256838"/>
          <c:h val="0.5819078486320206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4-CDEB-44A5-903F-78994018B5EF}"/>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CDEB-44A5-903F-78994018B5EF}"/>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CDEB-44A5-903F-78994018B5EF}"/>
              </c:ext>
            </c:extLst>
          </c:dPt>
          <c:dLbls>
            <c:dLbl>
              <c:idx val="0"/>
              <c:layout>
                <c:manualLayout>
                  <c:x val="0"/>
                  <c:y val="-3.5671642252189523E-3"/>
                </c:manualLayout>
              </c:layout>
              <c:tx>
                <c:rich>
                  <a:bodyPr/>
                  <a:lstStyle/>
                  <a:p>
                    <a:fld id="{598C7415-1403-4976-BC0A-993B16F86C3D}" type="VALUE">
                      <a:rPr lang="en-US" b="1" smtClean="0"/>
                      <a:pPr/>
                      <a:t>[VALUE]</a:t>
                    </a:fld>
                    <a:endParaRPr lang="en-US" b="1" dirty="0"/>
                  </a:p>
                  <a:p>
                    <a:r>
                      <a:rPr lang="en-US" dirty="0"/>
                      <a:t>(0.0; 5.6)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DEB-44A5-903F-78994018B5EF}"/>
                </c:ext>
              </c:extLst>
            </c:dLbl>
            <c:dLbl>
              <c:idx val="1"/>
              <c:layout>
                <c:manualLayout>
                  <c:x val="-5.9043869718353595E-17"/>
                  <c:y val="-1.6349313830251689E-17"/>
                </c:manualLayout>
              </c:layout>
              <c:tx>
                <c:rich>
                  <a:bodyPr/>
                  <a:lstStyle/>
                  <a:p>
                    <a:fld id="{F60320DE-8E8F-4E0D-8617-840569F5DD4E}" type="VALUE">
                      <a:rPr lang="en-US" b="1" smtClean="0"/>
                      <a:pPr/>
                      <a:t>[VALUE]</a:t>
                    </a:fld>
                    <a:endParaRPr lang="en-US" b="1" dirty="0"/>
                  </a:p>
                  <a:p>
                    <a:r>
                      <a:rPr lang="en-US" dirty="0"/>
                      <a:t>(0.0; 11.2)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DEB-44A5-903F-78994018B5EF}"/>
                </c:ext>
              </c:extLst>
            </c:dLbl>
            <c:dLbl>
              <c:idx val="2"/>
              <c:layout>
                <c:manualLayout>
                  <c:x val="0"/>
                  <c:y val="0"/>
                </c:manualLayout>
              </c:layout>
              <c:tx>
                <c:rich>
                  <a:bodyPr/>
                  <a:lstStyle/>
                  <a:p>
                    <a:fld id="{F27371DC-81E7-490A-9E1B-351F335E742A}" type="VALUE">
                      <a:rPr lang="en-US" b="1" smtClean="0"/>
                      <a:pPr/>
                      <a:t>[VALUE]</a:t>
                    </a:fld>
                    <a:endParaRPr lang="en-US" b="1" dirty="0"/>
                  </a:p>
                  <a:p>
                    <a:r>
                      <a:rPr lang="en-US" dirty="0"/>
                      <a:t>(0.0;</a:t>
                    </a:r>
                    <a:r>
                      <a:rPr lang="en-US" baseline="0" dirty="0"/>
                      <a:t> 7.5)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DEB-44A5-903F-78994018B5E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Inhibitor (n=69)</c:v>
                </c:pt>
                <c:pt idx="1">
                  <c:v>Non-inhibitor (n=128)</c:v>
                </c:pt>
                <c:pt idx="2">
                  <c:v>Overall (N=197)</c:v>
                </c:pt>
              </c:strCache>
            </c:strRef>
          </c:cat>
          <c:val>
            <c:numRef>
              <c:f>Sheet1!$B$2:$B$4</c:f>
              <c:numCache>
                <c:formatCode>General</c:formatCode>
                <c:ptCount val="3"/>
                <c:pt idx="0">
                  <c:v>1.9</c:v>
                </c:pt>
                <c:pt idx="1">
                  <c:v>3.8</c:v>
                </c:pt>
                <c:pt idx="2">
                  <c:v>3.7</c:v>
                </c:pt>
              </c:numCache>
            </c:numRef>
          </c:val>
          <c:extLst>
            <c:ext xmlns:c16="http://schemas.microsoft.com/office/drawing/2014/chart" uri="{C3380CC4-5D6E-409C-BE32-E72D297353CC}">
              <c16:uniqueId val="{00000000-CDEB-44A5-903F-78994018B5EF}"/>
            </c:ext>
          </c:extLst>
        </c:ser>
        <c:dLbls>
          <c:dLblPos val="outEnd"/>
          <c:showLegendKey val="0"/>
          <c:showVal val="1"/>
          <c:showCatName val="0"/>
          <c:showSerName val="0"/>
          <c:showPercent val="0"/>
          <c:showBubbleSize val="0"/>
        </c:dLbls>
        <c:gapWidth val="219"/>
        <c:overlap val="-26"/>
        <c:axId val="1399231760"/>
        <c:axId val="1399232720"/>
      </c:barChart>
      <c:catAx>
        <c:axId val="13992317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9232720"/>
        <c:crosses val="autoZero"/>
        <c:auto val="1"/>
        <c:lblAlgn val="ctr"/>
        <c:lblOffset val="100"/>
        <c:noMultiLvlLbl val="0"/>
      </c:catAx>
      <c:valAx>
        <c:axId val="1399232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Median ABR (IQR)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923176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A9DFF-68FB-49BA-8698-4A6CD5195CFF}"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US"/>
        </a:p>
      </dgm:t>
    </dgm:pt>
    <dgm:pt modelId="{A8E27ECD-8436-45D0-9DF7-C35A9931B4DB}">
      <dgm:prSet phldrT="[Text]" custT="1"/>
      <dgm:spPr>
        <a:ln w="38100">
          <a:solidFill>
            <a:srgbClr val="C00000"/>
          </a:solidFill>
        </a:ln>
      </dgm:spPr>
      <dgm:t>
        <a:bodyPr/>
        <a:lstStyle/>
        <a:p>
          <a:r>
            <a:rPr lang="en-US" sz="1400" b="1" dirty="0"/>
            <a:t>Intra-articular bleeds</a:t>
          </a:r>
        </a:p>
      </dgm:t>
    </dgm:pt>
    <dgm:pt modelId="{18C1307A-6086-41C2-9804-BDDD12D97A64}" type="parTrans" cxnId="{22C2B9B2-3246-4FDB-8BFD-27B7D440BA69}">
      <dgm:prSet/>
      <dgm:spPr/>
      <dgm:t>
        <a:bodyPr/>
        <a:lstStyle/>
        <a:p>
          <a:endParaRPr lang="en-US"/>
        </a:p>
      </dgm:t>
    </dgm:pt>
    <dgm:pt modelId="{584E626E-3BDE-4484-94E6-D395D075C6DF}" type="sibTrans" cxnId="{22C2B9B2-3246-4FDB-8BFD-27B7D440BA69}">
      <dgm:prSet/>
      <dgm:spPr/>
      <dgm:t>
        <a:bodyPr/>
        <a:lstStyle/>
        <a:p>
          <a:endParaRPr lang="en-US" dirty="0"/>
        </a:p>
      </dgm:t>
    </dgm:pt>
    <dgm:pt modelId="{0058990A-DED5-46CD-A6B3-88783A4CF515}">
      <dgm:prSet phldrT="[Text]" custT="1"/>
      <dgm:spPr/>
      <dgm:t>
        <a:bodyPr/>
        <a:lstStyle/>
        <a:p>
          <a:r>
            <a:rPr lang="en-US" sz="1600" b="1" dirty="0"/>
            <a:t>Account for ~80% of spontaneous bleed events</a:t>
          </a:r>
        </a:p>
      </dgm:t>
    </dgm:pt>
    <dgm:pt modelId="{A6B875A5-9F2C-4040-B21E-7F1FEDE5AFE6}" type="parTrans" cxnId="{54F4C3EE-C744-4E45-B61D-B5240D31381F}">
      <dgm:prSet/>
      <dgm:spPr/>
      <dgm:t>
        <a:bodyPr/>
        <a:lstStyle/>
        <a:p>
          <a:endParaRPr lang="en-US"/>
        </a:p>
      </dgm:t>
    </dgm:pt>
    <dgm:pt modelId="{905FAD81-9323-4BD6-B44E-40A5D35E6E69}" type="sibTrans" cxnId="{54F4C3EE-C744-4E45-B61D-B5240D31381F}">
      <dgm:prSet/>
      <dgm:spPr/>
      <dgm:t>
        <a:bodyPr/>
        <a:lstStyle/>
        <a:p>
          <a:endParaRPr lang="en-US"/>
        </a:p>
      </dgm:t>
    </dgm:pt>
    <dgm:pt modelId="{2561CB8D-15F0-490A-AEA9-650614E2A9A0}">
      <dgm:prSet phldrT="[Text]" custT="1"/>
      <dgm:spPr/>
      <dgm:t>
        <a:bodyPr/>
        <a:lstStyle/>
        <a:p>
          <a:r>
            <a:rPr lang="en-US" sz="1400" b="1" dirty="0"/>
            <a:t>Muscle bleeds</a:t>
          </a:r>
        </a:p>
      </dgm:t>
    </dgm:pt>
    <dgm:pt modelId="{14389333-9C2C-4599-862C-B67DD8C02C1D}" type="parTrans" cxnId="{C927B451-73A2-4D04-B4A8-6E749EA43F9F}">
      <dgm:prSet/>
      <dgm:spPr/>
      <dgm:t>
        <a:bodyPr/>
        <a:lstStyle/>
        <a:p>
          <a:endParaRPr lang="en-US"/>
        </a:p>
      </dgm:t>
    </dgm:pt>
    <dgm:pt modelId="{2CB1E378-B118-4E9E-8DCD-EE20B0BB33E3}" type="sibTrans" cxnId="{C927B451-73A2-4D04-B4A8-6E749EA43F9F}">
      <dgm:prSet/>
      <dgm:spPr/>
      <dgm:t>
        <a:bodyPr/>
        <a:lstStyle/>
        <a:p>
          <a:endParaRPr lang="en-US" dirty="0"/>
        </a:p>
      </dgm:t>
    </dgm:pt>
    <dgm:pt modelId="{B64B3DF1-9F01-475F-A599-C2B1CAABFC28}">
      <dgm:prSet phldrT="[Text]" custT="1"/>
      <dgm:spPr/>
      <dgm:t>
        <a:bodyPr/>
        <a:lstStyle/>
        <a:p>
          <a:r>
            <a:rPr lang="en-US" sz="1600" b="1" dirty="0">
              <a:solidFill>
                <a:schemeClr val="bg1">
                  <a:lumMod val="50000"/>
                </a:schemeClr>
              </a:solidFill>
            </a:rPr>
            <a:t>10% to 20%</a:t>
          </a:r>
        </a:p>
      </dgm:t>
    </dgm:pt>
    <dgm:pt modelId="{5454D37A-C0A8-4DE0-80A8-5CBAD66E148B}" type="parTrans" cxnId="{42148D24-6072-45DA-856A-459BD3E9A2AE}">
      <dgm:prSet/>
      <dgm:spPr/>
      <dgm:t>
        <a:bodyPr/>
        <a:lstStyle/>
        <a:p>
          <a:endParaRPr lang="en-US"/>
        </a:p>
      </dgm:t>
    </dgm:pt>
    <dgm:pt modelId="{A5094BFF-66DA-49D4-B410-3751DFD0EAE3}" type="sibTrans" cxnId="{42148D24-6072-45DA-856A-459BD3E9A2AE}">
      <dgm:prSet/>
      <dgm:spPr/>
      <dgm:t>
        <a:bodyPr/>
        <a:lstStyle/>
        <a:p>
          <a:endParaRPr lang="en-US"/>
        </a:p>
      </dgm:t>
    </dgm:pt>
    <dgm:pt modelId="{C935FFF3-C8CF-45E6-A81C-917084E8E61E}">
      <dgm:prSet phldrT="[Text]" custT="1"/>
      <dgm:spPr/>
      <dgm:t>
        <a:bodyPr/>
        <a:lstStyle/>
        <a:p>
          <a:endParaRPr lang="en-US" sz="1400" dirty="0"/>
        </a:p>
      </dgm:t>
    </dgm:pt>
    <dgm:pt modelId="{3E3F701C-9508-45A4-A4F5-C59842F831D2}" type="parTrans" cxnId="{2E0019DE-FF84-43C5-882A-CAECCCCABC21}">
      <dgm:prSet/>
      <dgm:spPr/>
      <dgm:t>
        <a:bodyPr/>
        <a:lstStyle/>
        <a:p>
          <a:endParaRPr lang="en-US"/>
        </a:p>
      </dgm:t>
    </dgm:pt>
    <dgm:pt modelId="{F2FAF28B-ACC8-47C9-BA78-5B5B11CF61A3}" type="sibTrans" cxnId="{2E0019DE-FF84-43C5-882A-CAECCCCABC21}">
      <dgm:prSet/>
      <dgm:spPr/>
      <dgm:t>
        <a:bodyPr/>
        <a:lstStyle/>
        <a:p>
          <a:endParaRPr lang="en-US" dirty="0"/>
        </a:p>
      </dgm:t>
    </dgm:pt>
    <dgm:pt modelId="{72043FD9-E49E-4EB8-B8D6-F804117FDB09}">
      <dgm:prSet phldrT="[Text]" custT="1"/>
      <dgm:spPr/>
      <dgm:t>
        <a:bodyPr/>
        <a:lstStyle/>
        <a:p>
          <a:r>
            <a:rPr lang="en-US" sz="1600" b="1" dirty="0">
              <a:solidFill>
                <a:schemeClr val="bg1">
                  <a:lumMod val="50000"/>
                </a:schemeClr>
              </a:solidFill>
            </a:rPr>
            <a:t>Rare, but serious complication</a:t>
          </a:r>
        </a:p>
      </dgm:t>
    </dgm:pt>
    <dgm:pt modelId="{752E2705-2026-4BF5-90EF-CE39037A8457}" type="parTrans" cxnId="{DEFDC710-694C-4FC1-B6F2-53ECA7F4A5E0}">
      <dgm:prSet/>
      <dgm:spPr/>
      <dgm:t>
        <a:bodyPr/>
        <a:lstStyle/>
        <a:p>
          <a:endParaRPr lang="en-US"/>
        </a:p>
      </dgm:t>
    </dgm:pt>
    <dgm:pt modelId="{7139AE10-E8B5-47FE-AB56-9F5AE3C62D67}" type="sibTrans" cxnId="{DEFDC710-694C-4FC1-B6F2-53ECA7F4A5E0}">
      <dgm:prSet/>
      <dgm:spPr/>
      <dgm:t>
        <a:bodyPr/>
        <a:lstStyle/>
        <a:p>
          <a:endParaRPr lang="en-US"/>
        </a:p>
      </dgm:t>
    </dgm:pt>
    <dgm:pt modelId="{ACA5F1FE-79F5-40CA-AC25-BB6C398B75BE}" type="pres">
      <dgm:prSet presAssocID="{E85A9DFF-68FB-49BA-8698-4A6CD5195CFF}" presName="Name0" presStyleCnt="0">
        <dgm:presLayoutVars>
          <dgm:chMax/>
          <dgm:chPref/>
          <dgm:dir/>
          <dgm:animLvl val="lvl"/>
        </dgm:presLayoutVars>
      </dgm:prSet>
      <dgm:spPr/>
    </dgm:pt>
    <dgm:pt modelId="{9C460B65-9E80-4D4C-96F5-CCE3D1346454}" type="pres">
      <dgm:prSet presAssocID="{A8E27ECD-8436-45D0-9DF7-C35A9931B4DB}" presName="composite" presStyleCnt="0"/>
      <dgm:spPr/>
    </dgm:pt>
    <dgm:pt modelId="{CA3B8DDE-47BD-4A96-9DC1-B7B379CF56A8}" type="pres">
      <dgm:prSet presAssocID="{A8E27ECD-8436-45D0-9DF7-C35A9931B4DB}" presName="Parent1" presStyleLbl="node1" presStyleIdx="0" presStyleCnt="6">
        <dgm:presLayoutVars>
          <dgm:chMax val="1"/>
          <dgm:chPref val="1"/>
          <dgm:bulletEnabled val="1"/>
        </dgm:presLayoutVars>
      </dgm:prSet>
      <dgm:spPr/>
    </dgm:pt>
    <dgm:pt modelId="{3CDD6D26-41A0-4618-9391-9D6FA496A3E7}" type="pres">
      <dgm:prSet presAssocID="{A8E27ECD-8436-45D0-9DF7-C35A9931B4DB}" presName="Childtext1" presStyleLbl="revTx" presStyleIdx="0" presStyleCnt="3" custScaleX="117577" custLinFactNeighborX="7223" custLinFactNeighborY="-2982">
        <dgm:presLayoutVars>
          <dgm:chMax val="0"/>
          <dgm:chPref val="0"/>
          <dgm:bulletEnabled val="1"/>
        </dgm:presLayoutVars>
      </dgm:prSet>
      <dgm:spPr/>
    </dgm:pt>
    <dgm:pt modelId="{503755F9-9A49-4364-9318-9E47DC8FDAB5}" type="pres">
      <dgm:prSet presAssocID="{A8E27ECD-8436-45D0-9DF7-C35A9931B4DB}" presName="BalanceSpacing" presStyleCnt="0"/>
      <dgm:spPr/>
    </dgm:pt>
    <dgm:pt modelId="{31950933-1981-464F-B221-D1BEC5F81B54}" type="pres">
      <dgm:prSet presAssocID="{A8E27ECD-8436-45D0-9DF7-C35A9931B4DB}" presName="BalanceSpacing1" presStyleCnt="0"/>
      <dgm:spPr/>
    </dgm:pt>
    <dgm:pt modelId="{EE93E634-B2B2-46CF-9C5D-3B032034CE47}" type="pres">
      <dgm:prSet presAssocID="{584E626E-3BDE-4484-94E6-D395D075C6DF}" presName="Accent1Text" presStyleLbl="node1" presStyleIdx="1" presStyleCnt="6"/>
      <dgm:spPr/>
    </dgm:pt>
    <dgm:pt modelId="{EE030447-8FC1-48E6-9BA7-BD6512563132}" type="pres">
      <dgm:prSet presAssocID="{584E626E-3BDE-4484-94E6-D395D075C6DF}" presName="spaceBetweenRectangles" presStyleCnt="0"/>
      <dgm:spPr/>
    </dgm:pt>
    <dgm:pt modelId="{2A984B14-200E-4A41-91D4-0E454F0477B5}" type="pres">
      <dgm:prSet presAssocID="{2561CB8D-15F0-490A-AEA9-650614E2A9A0}" presName="composite" presStyleCnt="0"/>
      <dgm:spPr/>
    </dgm:pt>
    <dgm:pt modelId="{22BCE009-AE21-462D-A82C-DB73605FA8CE}" type="pres">
      <dgm:prSet presAssocID="{2561CB8D-15F0-490A-AEA9-650614E2A9A0}" presName="Parent1" presStyleLbl="node1" presStyleIdx="2" presStyleCnt="6">
        <dgm:presLayoutVars>
          <dgm:chMax val="1"/>
          <dgm:chPref val="1"/>
          <dgm:bulletEnabled val="1"/>
        </dgm:presLayoutVars>
      </dgm:prSet>
      <dgm:spPr/>
    </dgm:pt>
    <dgm:pt modelId="{3BCD8684-E0C5-4214-A6EF-6B9EAA3931CF}" type="pres">
      <dgm:prSet presAssocID="{2561CB8D-15F0-490A-AEA9-650614E2A9A0}" presName="Childtext1" presStyleLbl="revTx" presStyleIdx="1" presStyleCnt="3">
        <dgm:presLayoutVars>
          <dgm:chMax val="0"/>
          <dgm:chPref val="0"/>
          <dgm:bulletEnabled val="1"/>
        </dgm:presLayoutVars>
      </dgm:prSet>
      <dgm:spPr/>
    </dgm:pt>
    <dgm:pt modelId="{602F0BC7-283C-476D-9227-D53473EF2DE4}" type="pres">
      <dgm:prSet presAssocID="{2561CB8D-15F0-490A-AEA9-650614E2A9A0}" presName="BalanceSpacing" presStyleCnt="0"/>
      <dgm:spPr/>
    </dgm:pt>
    <dgm:pt modelId="{673B7FDE-E2EE-4534-A3F2-922C73FCD86E}" type="pres">
      <dgm:prSet presAssocID="{2561CB8D-15F0-490A-AEA9-650614E2A9A0}" presName="BalanceSpacing1" presStyleCnt="0"/>
      <dgm:spPr/>
    </dgm:pt>
    <dgm:pt modelId="{0F0C1917-BFFE-4E3C-8E58-D66E881D62A0}" type="pres">
      <dgm:prSet presAssocID="{2CB1E378-B118-4E9E-8DCD-EE20B0BB33E3}" presName="Accent1Text" presStyleLbl="node1" presStyleIdx="3" presStyleCnt="6"/>
      <dgm:spPr/>
    </dgm:pt>
    <dgm:pt modelId="{4BC037CA-87F9-47E4-A962-730B0E106FAE}" type="pres">
      <dgm:prSet presAssocID="{2CB1E378-B118-4E9E-8DCD-EE20B0BB33E3}" presName="spaceBetweenRectangles" presStyleCnt="0"/>
      <dgm:spPr/>
    </dgm:pt>
    <dgm:pt modelId="{3D781AA0-4CAB-4C87-ADDA-9FFDC4833DB1}" type="pres">
      <dgm:prSet presAssocID="{C935FFF3-C8CF-45E6-A81C-917084E8E61E}" presName="composite" presStyleCnt="0"/>
      <dgm:spPr/>
    </dgm:pt>
    <dgm:pt modelId="{5390A5D2-DD12-42E5-8239-5D2C1C7FC06C}" type="pres">
      <dgm:prSet presAssocID="{C935FFF3-C8CF-45E6-A81C-917084E8E61E}" presName="Parent1" presStyleLbl="node1" presStyleIdx="4" presStyleCnt="6">
        <dgm:presLayoutVars>
          <dgm:chMax val="1"/>
          <dgm:chPref val="1"/>
          <dgm:bulletEnabled val="1"/>
        </dgm:presLayoutVars>
      </dgm:prSet>
      <dgm:spPr/>
    </dgm:pt>
    <dgm:pt modelId="{66D6FC9A-C528-4F9B-B747-E809AE952B19}" type="pres">
      <dgm:prSet presAssocID="{C935FFF3-C8CF-45E6-A81C-917084E8E61E}" presName="Childtext1" presStyleLbl="revTx" presStyleIdx="2" presStyleCnt="3">
        <dgm:presLayoutVars>
          <dgm:chMax val="0"/>
          <dgm:chPref val="0"/>
          <dgm:bulletEnabled val="1"/>
        </dgm:presLayoutVars>
      </dgm:prSet>
      <dgm:spPr/>
    </dgm:pt>
    <dgm:pt modelId="{2A9819BC-0B0A-423C-A964-765FD4A8D507}" type="pres">
      <dgm:prSet presAssocID="{C935FFF3-C8CF-45E6-A81C-917084E8E61E}" presName="BalanceSpacing" presStyleCnt="0"/>
      <dgm:spPr/>
    </dgm:pt>
    <dgm:pt modelId="{51FD6EB3-D965-47E0-931F-8F7E6FDAE76F}" type="pres">
      <dgm:prSet presAssocID="{C935FFF3-C8CF-45E6-A81C-917084E8E61E}" presName="BalanceSpacing1" presStyleCnt="0"/>
      <dgm:spPr/>
    </dgm:pt>
    <dgm:pt modelId="{09C4404C-693D-4C82-A26D-E5E877691348}" type="pres">
      <dgm:prSet presAssocID="{F2FAF28B-ACC8-47C9-BA78-5B5B11CF61A3}" presName="Accent1Text" presStyleLbl="node1" presStyleIdx="5" presStyleCnt="6"/>
      <dgm:spPr/>
    </dgm:pt>
  </dgm:ptLst>
  <dgm:cxnLst>
    <dgm:cxn modelId="{DEFDC710-694C-4FC1-B6F2-53ECA7F4A5E0}" srcId="{C935FFF3-C8CF-45E6-A81C-917084E8E61E}" destId="{72043FD9-E49E-4EB8-B8D6-F804117FDB09}" srcOrd="0" destOrd="0" parTransId="{752E2705-2026-4BF5-90EF-CE39037A8457}" sibTransId="{7139AE10-E8B5-47FE-AB56-9F5AE3C62D67}"/>
    <dgm:cxn modelId="{42148D24-6072-45DA-856A-459BD3E9A2AE}" srcId="{2561CB8D-15F0-490A-AEA9-650614E2A9A0}" destId="{B64B3DF1-9F01-475F-A599-C2B1CAABFC28}" srcOrd="0" destOrd="0" parTransId="{5454D37A-C0A8-4DE0-80A8-5CBAD66E148B}" sibTransId="{A5094BFF-66DA-49D4-B410-3751DFD0EAE3}"/>
    <dgm:cxn modelId="{BB888737-A876-4307-B901-CC70CEF97353}" type="presOf" srcId="{C935FFF3-C8CF-45E6-A81C-917084E8E61E}" destId="{5390A5D2-DD12-42E5-8239-5D2C1C7FC06C}" srcOrd="0" destOrd="0" presId="urn:microsoft.com/office/officeart/2008/layout/AlternatingHexagons"/>
    <dgm:cxn modelId="{747B1063-2E46-4090-B058-9B1A8386A3C9}" type="presOf" srcId="{B64B3DF1-9F01-475F-A599-C2B1CAABFC28}" destId="{3BCD8684-E0C5-4214-A6EF-6B9EAA3931CF}" srcOrd="0" destOrd="0" presId="urn:microsoft.com/office/officeart/2008/layout/AlternatingHexagons"/>
    <dgm:cxn modelId="{CD344364-C3A9-4F0D-B076-18DCDDC8DC6A}" type="presOf" srcId="{2CB1E378-B118-4E9E-8DCD-EE20B0BB33E3}" destId="{0F0C1917-BFFE-4E3C-8E58-D66E881D62A0}" srcOrd="0" destOrd="0" presId="urn:microsoft.com/office/officeart/2008/layout/AlternatingHexagons"/>
    <dgm:cxn modelId="{C927B451-73A2-4D04-B4A8-6E749EA43F9F}" srcId="{E85A9DFF-68FB-49BA-8698-4A6CD5195CFF}" destId="{2561CB8D-15F0-490A-AEA9-650614E2A9A0}" srcOrd="1" destOrd="0" parTransId="{14389333-9C2C-4599-862C-B67DD8C02C1D}" sibTransId="{2CB1E378-B118-4E9E-8DCD-EE20B0BB33E3}"/>
    <dgm:cxn modelId="{793F3074-952D-4236-84EF-AF2EE5868007}" type="presOf" srcId="{A8E27ECD-8436-45D0-9DF7-C35A9931B4DB}" destId="{CA3B8DDE-47BD-4A96-9DC1-B7B379CF56A8}" srcOrd="0" destOrd="0" presId="urn:microsoft.com/office/officeart/2008/layout/AlternatingHexagons"/>
    <dgm:cxn modelId="{6BD2047F-D0D0-42BC-AB5B-7B8724A0EFB7}" type="presOf" srcId="{2561CB8D-15F0-490A-AEA9-650614E2A9A0}" destId="{22BCE009-AE21-462D-A82C-DB73605FA8CE}" srcOrd="0" destOrd="0" presId="urn:microsoft.com/office/officeart/2008/layout/AlternatingHexagons"/>
    <dgm:cxn modelId="{5DFF7982-5D4A-4DC9-8BC4-119D7B6ED064}" type="presOf" srcId="{E85A9DFF-68FB-49BA-8698-4A6CD5195CFF}" destId="{ACA5F1FE-79F5-40CA-AC25-BB6C398B75BE}" srcOrd="0" destOrd="0" presId="urn:microsoft.com/office/officeart/2008/layout/AlternatingHexagons"/>
    <dgm:cxn modelId="{65286C85-170B-455A-8B91-A2E66D52AA61}" type="presOf" srcId="{0058990A-DED5-46CD-A6B3-88783A4CF515}" destId="{3CDD6D26-41A0-4618-9391-9D6FA496A3E7}" srcOrd="0" destOrd="0" presId="urn:microsoft.com/office/officeart/2008/layout/AlternatingHexagons"/>
    <dgm:cxn modelId="{02C30F8F-0E5E-4057-9B47-B9D0870CD9A7}" type="presOf" srcId="{F2FAF28B-ACC8-47C9-BA78-5B5B11CF61A3}" destId="{09C4404C-693D-4C82-A26D-E5E877691348}" srcOrd="0" destOrd="0" presId="urn:microsoft.com/office/officeart/2008/layout/AlternatingHexagons"/>
    <dgm:cxn modelId="{D1A8F8B0-2EAC-40A0-B766-2BB1036A2965}" type="presOf" srcId="{72043FD9-E49E-4EB8-B8D6-F804117FDB09}" destId="{66D6FC9A-C528-4F9B-B747-E809AE952B19}" srcOrd="0" destOrd="0" presId="urn:microsoft.com/office/officeart/2008/layout/AlternatingHexagons"/>
    <dgm:cxn modelId="{22C2B9B2-3246-4FDB-8BFD-27B7D440BA69}" srcId="{E85A9DFF-68FB-49BA-8698-4A6CD5195CFF}" destId="{A8E27ECD-8436-45D0-9DF7-C35A9931B4DB}" srcOrd="0" destOrd="0" parTransId="{18C1307A-6086-41C2-9804-BDDD12D97A64}" sibTransId="{584E626E-3BDE-4484-94E6-D395D075C6DF}"/>
    <dgm:cxn modelId="{2E0019DE-FF84-43C5-882A-CAECCCCABC21}" srcId="{E85A9DFF-68FB-49BA-8698-4A6CD5195CFF}" destId="{C935FFF3-C8CF-45E6-A81C-917084E8E61E}" srcOrd="2" destOrd="0" parTransId="{3E3F701C-9508-45A4-A4F5-C59842F831D2}" sibTransId="{F2FAF28B-ACC8-47C9-BA78-5B5B11CF61A3}"/>
    <dgm:cxn modelId="{54F4C3EE-C744-4E45-B61D-B5240D31381F}" srcId="{A8E27ECD-8436-45D0-9DF7-C35A9931B4DB}" destId="{0058990A-DED5-46CD-A6B3-88783A4CF515}" srcOrd="0" destOrd="0" parTransId="{A6B875A5-9F2C-4040-B21E-7F1FEDE5AFE6}" sibTransId="{905FAD81-9323-4BD6-B44E-40A5D35E6E69}"/>
    <dgm:cxn modelId="{F12A5AFC-2855-41C4-AC8B-8638C9F31B99}" type="presOf" srcId="{584E626E-3BDE-4484-94E6-D395D075C6DF}" destId="{EE93E634-B2B2-46CF-9C5D-3B032034CE47}" srcOrd="0" destOrd="0" presId="urn:microsoft.com/office/officeart/2008/layout/AlternatingHexagons"/>
    <dgm:cxn modelId="{F69B91F2-1A9E-4DD1-9E13-A12CB140EF9F}" type="presParOf" srcId="{ACA5F1FE-79F5-40CA-AC25-BB6C398B75BE}" destId="{9C460B65-9E80-4D4C-96F5-CCE3D1346454}" srcOrd="0" destOrd="0" presId="urn:microsoft.com/office/officeart/2008/layout/AlternatingHexagons"/>
    <dgm:cxn modelId="{EAEAAE98-79C9-4834-A178-70D89183C97A}" type="presParOf" srcId="{9C460B65-9E80-4D4C-96F5-CCE3D1346454}" destId="{CA3B8DDE-47BD-4A96-9DC1-B7B379CF56A8}" srcOrd="0" destOrd="0" presId="urn:microsoft.com/office/officeart/2008/layout/AlternatingHexagons"/>
    <dgm:cxn modelId="{5A14D67F-B6C6-493F-91A9-80C495039FBF}" type="presParOf" srcId="{9C460B65-9E80-4D4C-96F5-CCE3D1346454}" destId="{3CDD6D26-41A0-4618-9391-9D6FA496A3E7}" srcOrd="1" destOrd="0" presId="urn:microsoft.com/office/officeart/2008/layout/AlternatingHexagons"/>
    <dgm:cxn modelId="{01DC152B-869F-4712-8287-DCBCC5281388}" type="presParOf" srcId="{9C460B65-9E80-4D4C-96F5-CCE3D1346454}" destId="{503755F9-9A49-4364-9318-9E47DC8FDAB5}" srcOrd="2" destOrd="0" presId="urn:microsoft.com/office/officeart/2008/layout/AlternatingHexagons"/>
    <dgm:cxn modelId="{F75DA7D2-78B2-44AE-8820-066E54B055B3}" type="presParOf" srcId="{9C460B65-9E80-4D4C-96F5-CCE3D1346454}" destId="{31950933-1981-464F-B221-D1BEC5F81B54}" srcOrd="3" destOrd="0" presId="urn:microsoft.com/office/officeart/2008/layout/AlternatingHexagons"/>
    <dgm:cxn modelId="{4471E2BC-E330-4A05-8930-1270ED4C3043}" type="presParOf" srcId="{9C460B65-9E80-4D4C-96F5-CCE3D1346454}" destId="{EE93E634-B2B2-46CF-9C5D-3B032034CE47}" srcOrd="4" destOrd="0" presId="urn:microsoft.com/office/officeart/2008/layout/AlternatingHexagons"/>
    <dgm:cxn modelId="{A39E828E-8D7B-4B9E-8FE7-BD7EF0C80EFF}" type="presParOf" srcId="{ACA5F1FE-79F5-40CA-AC25-BB6C398B75BE}" destId="{EE030447-8FC1-48E6-9BA7-BD6512563132}" srcOrd="1" destOrd="0" presId="urn:microsoft.com/office/officeart/2008/layout/AlternatingHexagons"/>
    <dgm:cxn modelId="{5335959E-519A-4FE4-960A-759ACE2B2144}" type="presParOf" srcId="{ACA5F1FE-79F5-40CA-AC25-BB6C398B75BE}" destId="{2A984B14-200E-4A41-91D4-0E454F0477B5}" srcOrd="2" destOrd="0" presId="urn:microsoft.com/office/officeart/2008/layout/AlternatingHexagons"/>
    <dgm:cxn modelId="{2A371C8B-3340-411E-8259-1B1EB22549F7}" type="presParOf" srcId="{2A984B14-200E-4A41-91D4-0E454F0477B5}" destId="{22BCE009-AE21-462D-A82C-DB73605FA8CE}" srcOrd="0" destOrd="0" presId="urn:microsoft.com/office/officeart/2008/layout/AlternatingHexagons"/>
    <dgm:cxn modelId="{C752A2AE-8E3E-47D4-A0D5-998D83C3F314}" type="presParOf" srcId="{2A984B14-200E-4A41-91D4-0E454F0477B5}" destId="{3BCD8684-E0C5-4214-A6EF-6B9EAA3931CF}" srcOrd="1" destOrd="0" presId="urn:microsoft.com/office/officeart/2008/layout/AlternatingHexagons"/>
    <dgm:cxn modelId="{0563C072-4956-4F90-AF4A-69566E4C6216}" type="presParOf" srcId="{2A984B14-200E-4A41-91D4-0E454F0477B5}" destId="{602F0BC7-283C-476D-9227-D53473EF2DE4}" srcOrd="2" destOrd="0" presId="urn:microsoft.com/office/officeart/2008/layout/AlternatingHexagons"/>
    <dgm:cxn modelId="{D8024519-EC42-4F29-9A5D-F04C8600DB0B}" type="presParOf" srcId="{2A984B14-200E-4A41-91D4-0E454F0477B5}" destId="{673B7FDE-E2EE-4534-A3F2-922C73FCD86E}" srcOrd="3" destOrd="0" presId="urn:microsoft.com/office/officeart/2008/layout/AlternatingHexagons"/>
    <dgm:cxn modelId="{9949432F-84AB-4C7F-9B62-49106494CBF0}" type="presParOf" srcId="{2A984B14-200E-4A41-91D4-0E454F0477B5}" destId="{0F0C1917-BFFE-4E3C-8E58-D66E881D62A0}" srcOrd="4" destOrd="0" presId="urn:microsoft.com/office/officeart/2008/layout/AlternatingHexagons"/>
    <dgm:cxn modelId="{0F6C5A57-CEEA-4312-9BEA-D6B9850C26C4}" type="presParOf" srcId="{ACA5F1FE-79F5-40CA-AC25-BB6C398B75BE}" destId="{4BC037CA-87F9-47E4-A962-730B0E106FAE}" srcOrd="3" destOrd="0" presId="urn:microsoft.com/office/officeart/2008/layout/AlternatingHexagons"/>
    <dgm:cxn modelId="{069149D0-3A5F-4673-9387-71B7F3950270}" type="presParOf" srcId="{ACA5F1FE-79F5-40CA-AC25-BB6C398B75BE}" destId="{3D781AA0-4CAB-4C87-ADDA-9FFDC4833DB1}" srcOrd="4" destOrd="0" presId="urn:microsoft.com/office/officeart/2008/layout/AlternatingHexagons"/>
    <dgm:cxn modelId="{801DB489-DEAB-45EE-8A2C-60F7A499EC3F}" type="presParOf" srcId="{3D781AA0-4CAB-4C87-ADDA-9FFDC4833DB1}" destId="{5390A5D2-DD12-42E5-8239-5D2C1C7FC06C}" srcOrd="0" destOrd="0" presId="urn:microsoft.com/office/officeart/2008/layout/AlternatingHexagons"/>
    <dgm:cxn modelId="{EF0A1FD1-F76F-46DE-8D01-F48545A2FE87}" type="presParOf" srcId="{3D781AA0-4CAB-4C87-ADDA-9FFDC4833DB1}" destId="{66D6FC9A-C528-4F9B-B747-E809AE952B19}" srcOrd="1" destOrd="0" presId="urn:microsoft.com/office/officeart/2008/layout/AlternatingHexagons"/>
    <dgm:cxn modelId="{F04FE1D0-659A-42CD-B4C2-FD7633F33CC3}" type="presParOf" srcId="{3D781AA0-4CAB-4C87-ADDA-9FFDC4833DB1}" destId="{2A9819BC-0B0A-423C-A964-765FD4A8D507}" srcOrd="2" destOrd="0" presId="urn:microsoft.com/office/officeart/2008/layout/AlternatingHexagons"/>
    <dgm:cxn modelId="{B8BCD572-BD97-45B6-A814-885F94134AA0}" type="presParOf" srcId="{3D781AA0-4CAB-4C87-ADDA-9FFDC4833DB1}" destId="{51FD6EB3-D965-47E0-931F-8F7E6FDAE76F}" srcOrd="3" destOrd="0" presId="urn:microsoft.com/office/officeart/2008/layout/AlternatingHexagons"/>
    <dgm:cxn modelId="{718F71BA-9B8B-427A-B05F-C228490D65F7}" type="presParOf" srcId="{3D781AA0-4CAB-4C87-ADDA-9FFDC4833DB1}" destId="{09C4404C-693D-4C82-A26D-E5E87769134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04DC0-D541-4F05-B555-72C79F153AB4}"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62483DA2-39C7-4ACA-A845-260BB852ADE6}">
      <dgm:prSet phldrT="[Text]" custT="1"/>
      <dgm:spPr/>
      <dgm:t>
        <a:bodyPr/>
        <a:lstStyle/>
        <a:p>
          <a:r>
            <a:rPr lang="en-US" sz="3600" b="1" dirty="0"/>
            <a:t>Efficacy</a:t>
          </a:r>
          <a:endParaRPr lang="en-US" sz="4900" b="1" dirty="0"/>
        </a:p>
      </dgm:t>
    </dgm:pt>
    <dgm:pt modelId="{DDCC8BF1-DD89-406F-808B-4291FCCA0CF6}" type="parTrans" cxnId="{369CCC07-B90B-4077-A520-E7EB6876E6F1}">
      <dgm:prSet/>
      <dgm:spPr/>
      <dgm:t>
        <a:bodyPr/>
        <a:lstStyle/>
        <a:p>
          <a:endParaRPr lang="en-US"/>
        </a:p>
      </dgm:t>
    </dgm:pt>
    <dgm:pt modelId="{437EEEB5-0AF5-4E18-8263-F0AED1814CE9}" type="sibTrans" cxnId="{369CCC07-B90B-4077-A520-E7EB6876E6F1}">
      <dgm:prSet/>
      <dgm:spPr/>
      <dgm:t>
        <a:bodyPr/>
        <a:lstStyle/>
        <a:p>
          <a:endParaRPr lang="en-US"/>
        </a:p>
      </dgm:t>
    </dgm:pt>
    <dgm:pt modelId="{28057F7E-828E-440E-A3C5-164C56C80577}">
      <dgm:prSet phldrT="[Text]" custT="1"/>
      <dgm:spPr/>
      <dgm:t>
        <a:bodyPr/>
        <a:lstStyle/>
        <a:p>
          <a:r>
            <a:rPr lang="en-US" sz="2000" b="1" dirty="0"/>
            <a:t>Annualized bleeding rate</a:t>
          </a:r>
        </a:p>
      </dgm:t>
    </dgm:pt>
    <dgm:pt modelId="{DEF11768-DC41-479A-9E36-78590ABB64F8}" type="parTrans" cxnId="{8CAE5797-780D-4384-A64A-6B7FC3C7AC96}">
      <dgm:prSet/>
      <dgm:spPr/>
      <dgm:t>
        <a:bodyPr/>
        <a:lstStyle/>
        <a:p>
          <a:endParaRPr lang="en-US"/>
        </a:p>
      </dgm:t>
    </dgm:pt>
    <dgm:pt modelId="{3F99F74C-EA3B-47C5-BCA8-2B81E8F517E1}" type="sibTrans" cxnId="{8CAE5797-780D-4384-A64A-6B7FC3C7AC96}">
      <dgm:prSet/>
      <dgm:spPr/>
      <dgm:t>
        <a:bodyPr/>
        <a:lstStyle/>
        <a:p>
          <a:endParaRPr lang="en-US"/>
        </a:p>
      </dgm:t>
    </dgm:pt>
    <dgm:pt modelId="{62E0CE7B-1BD2-4ECC-BF3A-26A7BD46395C}">
      <dgm:prSet phldrT="[Text]" custT="1"/>
      <dgm:spPr/>
      <dgm:t>
        <a:bodyPr/>
        <a:lstStyle/>
        <a:p>
          <a:r>
            <a:rPr lang="en-US" sz="2000" b="1" dirty="0"/>
            <a:t>Joint damage</a:t>
          </a:r>
        </a:p>
      </dgm:t>
    </dgm:pt>
    <dgm:pt modelId="{343B8ECD-AFD4-489F-AB58-DD2CEE280EAB}" type="parTrans" cxnId="{3634276D-8175-4F11-92FB-05647B41C047}">
      <dgm:prSet/>
      <dgm:spPr/>
      <dgm:t>
        <a:bodyPr/>
        <a:lstStyle/>
        <a:p>
          <a:endParaRPr lang="en-US"/>
        </a:p>
      </dgm:t>
    </dgm:pt>
    <dgm:pt modelId="{87CDB961-AE1C-49AF-A2BA-8D4E76A626A7}" type="sibTrans" cxnId="{3634276D-8175-4F11-92FB-05647B41C047}">
      <dgm:prSet/>
      <dgm:spPr/>
      <dgm:t>
        <a:bodyPr/>
        <a:lstStyle/>
        <a:p>
          <a:endParaRPr lang="en-US"/>
        </a:p>
      </dgm:t>
    </dgm:pt>
    <dgm:pt modelId="{F7367DC0-EFEE-40D0-A26F-F5AEC409C47E}">
      <dgm:prSet phldrT="[Text]" custT="1"/>
      <dgm:spPr/>
      <dgm:t>
        <a:bodyPr/>
        <a:lstStyle/>
        <a:p>
          <a:r>
            <a:rPr lang="en-US" sz="2000" b="1" dirty="0"/>
            <a:t>Frequency/Ease of administration</a:t>
          </a:r>
        </a:p>
      </dgm:t>
    </dgm:pt>
    <dgm:pt modelId="{85831884-08DA-4E09-9E17-B9C7E08A60CC}" type="parTrans" cxnId="{AA56D343-55F5-42C3-B4DA-ACE952411656}">
      <dgm:prSet/>
      <dgm:spPr/>
      <dgm:t>
        <a:bodyPr/>
        <a:lstStyle/>
        <a:p>
          <a:endParaRPr lang="en-US"/>
        </a:p>
      </dgm:t>
    </dgm:pt>
    <dgm:pt modelId="{AAA5B33A-4C03-4033-8F1D-FD6A3C03F42D}" type="sibTrans" cxnId="{AA56D343-55F5-42C3-B4DA-ACE952411656}">
      <dgm:prSet/>
      <dgm:spPr/>
      <dgm:t>
        <a:bodyPr/>
        <a:lstStyle/>
        <a:p>
          <a:endParaRPr lang="en-US"/>
        </a:p>
      </dgm:t>
    </dgm:pt>
    <dgm:pt modelId="{E13D6CC4-0733-4DDF-B1EE-9E8651DB9CE8}">
      <dgm:prSet phldrT="[Text]" custT="1"/>
      <dgm:spPr/>
      <dgm:t>
        <a:bodyPr/>
        <a:lstStyle/>
        <a:p>
          <a:r>
            <a:rPr lang="en-US" sz="3600" b="1" dirty="0"/>
            <a:t>Adherence</a:t>
          </a:r>
        </a:p>
      </dgm:t>
    </dgm:pt>
    <dgm:pt modelId="{A514C34A-C5EC-4BB2-841B-798897054A17}" type="parTrans" cxnId="{5D0AF1FE-94BF-4CA3-836C-C5DDD083B2DD}">
      <dgm:prSet/>
      <dgm:spPr/>
      <dgm:t>
        <a:bodyPr/>
        <a:lstStyle/>
        <a:p>
          <a:endParaRPr lang="en-US"/>
        </a:p>
      </dgm:t>
    </dgm:pt>
    <dgm:pt modelId="{A1BCD683-DBAF-41B7-AD80-214C317BE96E}" type="sibTrans" cxnId="{5D0AF1FE-94BF-4CA3-836C-C5DDD083B2DD}">
      <dgm:prSet/>
      <dgm:spPr/>
      <dgm:t>
        <a:bodyPr/>
        <a:lstStyle/>
        <a:p>
          <a:endParaRPr lang="en-US"/>
        </a:p>
      </dgm:t>
    </dgm:pt>
    <dgm:pt modelId="{B2DFABBB-E776-4D12-95CA-E23817F375ED}">
      <dgm:prSet phldrT="[Text]" custT="1"/>
      <dgm:spPr/>
      <dgm:t>
        <a:bodyPr/>
        <a:lstStyle/>
        <a:p>
          <a:r>
            <a:rPr lang="en-US" sz="2000" b="1" dirty="0"/>
            <a:t>Route of administration</a:t>
          </a:r>
        </a:p>
      </dgm:t>
    </dgm:pt>
    <dgm:pt modelId="{033FFEE3-8D1F-4C49-B7F9-A685793DB514}" type="parTrans" cxnId="{BC86AA88-0809-4099-AA50-33633DA1B3A7}">
      <dgm:prSet/>
      <dgm:spPr/>
      <dgm:t>
        <a:bodyPr/>
        <a:lstStyle/>
        <a:p>
          <a:endParaRPr lang="en-US"/>
        </a:p>
      </dgm:t>
    </dgm:pt>
    <dgm:pt modelId="{BC35C3B4-6931-40BD-A02E-C2C8EDF5ADD1}" type="sibTrans" cxnId="{BC86AA88-0809-4099-AA50-33633DA1B3A7}">
      <dgm:prSet/>
      <dgm:spPr/>
      <dgm:t>
        <a:bodyPr/>
        <a:lstStyle/>
        <a:p>
          <a:endParaRPr lang="en-US"/>
        </a:p>
      </dgm:t>
    </dgm:pt>
    <dgm:pt modelId="{41598E87-8B80-4E37-A04D-22DC72681D2C}">
      <dgm:prSet phldrT="[Text]" custT="1"/>
      <dgm:spPr/>
      <dgm:t>
        <a:bodyPr/>
        <a:lstStyle/>
        <a:p>
          <a:r>
            <a:rPr lang="en-US" sz="2000" b="1" dirty="0"/>
            <a:t>Timing of administration</a:t>
          </a:r>
        </a:p>
      </dgm:t>
    </dgm:pt>
    <dgm:pt modelId="{08102541-4EE0-4BDB-B101-07EB007B730D}" type="parTrans" cxnId="{C501894D-A268-4CDC-B375-99A3807276A6}">
      <dgm:prSet/>
      <dgm:spPr/>
      <dgm:t>
        <a:bodyPr/>
        <a:lstStyle/>
        <a:p>
          <a:endParaRPr lang="en-US"/>
        </a:p>
      </dgm:t>
    </dgm:pt>
    <dgm:pt modelId="{81B9B480-E8C7-462D-8E93-AA7B31F3C5B7}" type="sibTrans" cxnId="{C501894D-A268-4CDC-B375-99A3807276A6}">
      <dgm:prSet/>
      <dgm:spPr/>
      <dgm:t>
        <a:bodyPr/>
        <a:lstStyle/>
        <a:p>
          <a:endParaRPr lang="en-US"/>
        </a:p>
      </dgm:t>
    </dgm:pt>
    <dgm:pt modelId="{50B92AC9-87AB-4225-B78F-92EDE1D551B0}">
      <dgm:prSet phldrT="[Text]" custT="1"/>
      <dgm:spPr/>
      <dgm:t>
        <a:bodyPr/>
        <a:lstStyle/>
        <a:p>
          <a:r>
            <a:rPr lang="en-US" sz="2000" b="1" dirty="0"/>
            <a:t>Efficacy</a:t>
          </a:r>
        </a:p>
      </dgm:t>
    </dgm:pt>
    <dgm:pt modelId="{286DF060-9FBF-4B28-BB72-88625F14A76F}" type="parTrans" cxnId="{0015DA3E-E761-47BA-9D4B-87F340A61DC0}">
      <dgm:prSet/>
      <dgm:spPr/>
      <dgm:t>
        <a:bodyPr/>
        <a:lstStyle/>
        <a:p>
          <a:endParaRPr lang="en-US"/>
        </a:p>
      </dgm:t>
    </dgm:pt>
    <dgm:pt modelId="{9EA03EC2-FBDE-48FE-BBEB-F4B99183C464}" type="sibTrans" cxnId="{0015DA3E-E761-47BA-9D4B-87F340A61DC0}">
      <dgm:prSet/>
      <dgm:spPr/>
      <dgm:t>
        <a:bodyPr/>
        <a:lstStyle/>
        <a:p>
          <a:endParaRPr lang="en-US"/>
        </a:p>
      </dgm:t>
    </dgm:pt>
    <dgm:pt modelId="{9AE2878F-1D64-4104-A1F8-E32D808699AC}">
      <dgm:prSet phldrT="[Text]" custT="1"/>
      <dgm:spPr/>
      <dgm:t>
        <a:bodyPr/>
        <a:lstStyle/>
        <a:p>
          <a:r>
            <a:rPr lang="en-US" sz="3600" b="1" dirty="0"/>
            <a:t>Safety</a:t>
          </a:r>
          <a:endParaRPr lang="en-US" sz="4900" b="1" dirty="0"/>
        </a:p>
      </dgm:t>
    </dgm:pt>
    <dgm:pt modelId="{291C700C-3D4F-4645-AF83-5B44D777D8B3}" type="parTrans" cxnId="{1B9235AA-1146-4BAC-8D35-59827BE011EA}">
      <dgm:prSet/>
      <dgm:spPr/>
      <dgm:t>
        <a:bodyPr/>
        <a:lstStyle/>
        <a:p>
          <a:endParaRPr lang="en-US"/>
        </a:p>
      </dgm:t>
    </dgm:pt>
    <dgm:pt modelId="{1C21657B-1A0F-4D99-9EA4-0CC53A537F03}" type="sibTrans" cxnId="{1B9235AA-1146-4BAC-8D35-59827BE011EA}">
      <dgm:prSet/>
      <dgm:spPr/>
      <dgm:t>
        <a:bodyPr/>
        <a:lstStyle/>
        <a:p>
          <a:endParaRPr lang="en-US"/>
        </a:p>
      </dgm:t>
    </dgm:pt>
    <dgm:pt modelId="{DC9BCA2D-9201-4D20-809A-C4CF3DF7E624}">
      <dgm:prSet phldrT="[Text]" custT="1"/>
      <dgm:spPr/>
      <dgm:t>
        <a:bodyPr/>
        <a:lstStyle/>
        <a:p>
          <a:r>
            <a:rPr lang="en-US" sz="2000" b="1" dirty="0"/>
            <a:t>Inhibitor formation</a:t>
          </a:r>
        </a:p>
      </dgm:t>
    </dgm:pt>
    <dgm:pt modelId="{CEFD7DB2-E110-4596-A9CE-66CD884F366F}" type="parTrans" cxnId="{17AE60E9-1141-469A-A37D-F6EC4A8D4E93}">
      <dgm:prSet/>
      <dgm:spPr/>
      <dgm:t>
        <a:bodyPr/>
        <a:lstStyle/>
        <a:p>
          <a:endParaRPr lang="en-US"/>
        </a:p>
      </dgm:t>
    </dgm:pt>
    <dgm:pt modelId="{18EBDC1B-C8BD-4049-81F4-9BA839DD14D7}" type="sibTrans" cxnId="{17AE60E9-1141-469A-A37D-F6EC4A8D4E93}">
      <dgm:prSet/>
      <dgm:spPr/>
      <dgm:t>
        <a:bodyPr/>
        <a:lstStyle/>
        <a:p>
          <a:endParaRPr lang="en-US"/>
        </a:p>
      </dgm:t>
    </dgm:pt>
    <dgm:pt modelId="{A6F2A088-36EB-4F9B-BC86-63581E0068AA}">
      <dgm:prSet phldrT="[Text]" custT="1"/>
      <dgm:spPr/>
      <dgm:t>
        <a:bodyPr/>
        <a:lstStyle/>
        <a:p>
          <a:r>
            <a:rPr lang="en-US" sz="2000" b="1" dirty="0"/>
            <a:t>Thrombosis</a:t>
          </a:r>
        </a:p>
      </dgm:t>
    </dgm:pt>
    <dgm:pt modelId="{5805A38C-80D2-4621-9F6D-ACB30AA34E29}" type="parTrans" cxnId="{F5637513-3412-4B61-B255-A9149338CEAE}">
      <dgm:prSet/>
      <dgm:spPr/>
      <dgm:t>
        <a:bodyPr/>
        <a:lstStyle/>
        <a:p>
          <a:endParaRPr lang="en-US"/>
        </a:p>
      </dgm:t>
    </dgm:pt>
    <dgm:pt modelId="{E2006B62-2794-47CA-9697-9A165B0B3212}" type="sibTrans" cxnId="{F5637513-3412-4B61-B255-A9149338CEAE}">
      <dgm:prSet/>
      <dgm:spPr/>
      <dgm:t>
        <a:bodyPr/>
        <a:lstStyle/>
        <a:p>
          <a:endParaRPr lang="en-US"/>
        </a:p>
      </dgm:t>
    </dgm:pt>
    <dgm:pt modelId="{D3335C12-C6AD-466F-A33A-FF0FA9B65CA7}">
      <dgm:prSet phldrT="[Text]" custT="1"/>
      <dgm:spPr/>
      <dgm:t>
        <a:bodyPr/>
        <a:lstStyle/>
        <a:p>
          <a:r>
            <a:rPr lang="en-US" sz="2000" b="1" dirty="0"/>
            <a:t>Infection</a:t>
          </a:r>
        </a:p>
      </dgm:t>
    </dgm:pt>
    <dgm:pt modelId="{9BF1757A-A436-47BE-955F-16FBB6079DAF}" type="parTrans" cxnId="{F691FD25-891E-4135-92DB-878AE354CF78}">
      <dgm:prSet/>
      <dgm:spPr/>
      <dgm:t>
        <a:bodyPr/>
        <a:lstStyle/>
        <a:p>
          <a:endParaRPr lang="en-US"/>
        </a:p>
      </dgm:t>
    </dgm:pt>
    <dgm:pt modelId="{F580705C-D652-4C01-B42D-E201D64C5899}" type="sibTrans" cxnId="{F691FD25-891E-4135-92DB-878AE354CF78}">
      <dgm:prSet/>
      <dgm:spPr/>
      <dgm:t>
        <a:bodyPr/>
        <a:lstStyle/>
        <a:p>
          <a:endParaRPr lang="en-US"/>
        </a:p>
      </dgm:t>
    </dgm:pt>
    <dgm:pt modelId="{72B503E7-7BAC-4D06-ABB7-6B799F4F3BC1}">
      <dgm:prSet phldrT="[Text]" custT="1"/>
      <dgm:spPr/>
      <dgm:t>
        <a:bodyPr/>
        <a:lstStyle/>
        <a:p>
          <a:r>
            <a:rPr lang="en-US" sz="2000" b="1" dirty="0"/>
            <a:t>Hepatotoxicity</a:t>
          </a:r>
        </a:p>
      </dgm:t>
    </dgm:pt>
    <dgm:pt modelId="{82F76270-D90F-486D-852E-D54D4B834CB3}" type="parTrans" cxnId="{FDEC4935-8202-4E68-A91B-49D6CF917419}">
      <dgm:prSet/>
      <dgm:spPr/>
      <dgm:t>
        <a:bodyPr/>
        <a:lstStyle/>
        <a:p>
          <a:endParaRPr lang="en-US"/>
        </a:p>
      </dgm:t>
    </dgm:pt>
    <dgm:pt modelId="{351CF438-3ADC-480C-A8DC-668CC50F3D8C}" type="sibTrans" cxnId="{FDEC4935-8202-4E68-A91B-49D6CF917419}">
      <dgm:prSet/>
      <dgm:spPr/>
      <dgm:t>
        <a:bodyPr/>
        <a:lstStyle/>
        <a:p>
          <a:endParaRPr lang="en-US"/>
        </a:p>
      </dgm:t>
    </dgm:pt>
    <dgm:pt modelId="{A8F8459E-0E10-46C5-AE82-40794EC7D625}">
      <dgm:prSet phldrT="[Text]" custT="1"/>
      <dgm:spPr/>
      <dgm:t>
        <a:bodyPr/>
        <a:lstStyle/>
        <a:p>
          <a:r>
            <a:rPr lang="en-US" sz="2000" b="1" dirty="0"/>
            <a:t>Quality of life</a:t>
          </a:r>
        </a:p>
      </dgm:t>
    </dgm:pt>
    <dgm:pt modelId="{58889DB0-29AD-40BB-BD29-3A49755B992E}" type="parTrans" cxnId="{E0865395-1E40-481F-B8A1-336B0F71E000}">
      <dgm:prSet/>
      <dgm:spPr/>
      <dgm:t>
        <a:bodyPr/>
        <a:lstStyle/>
        <a:p>
          <a:endParaRPr lang="en-US"/>
        </a:p>
      </dgm:t>
    </dgm:pt>
    <dgm:pt modelId="{D608C79F-4EA4-44D6-81C2-2621E79E2593}" type="sibTrans" cxnId="{E0865395-1E40-481F-B8A1-336B0F71E000}">
      <dgm:prSet/>
      <dgm:spPr/>
      <dgm:t>
        <a:bodyPr/>
        <a:lstStyle/>
        <a:p>
          <a:endParaRPr lang="en-US"/>
        </a:p>
      </dgm:t>
    </dgm:pt>
    <dgm:pt modelId="{035C280B-24A4-4B26-8294-E090ECB18F21}">
      <dgm:prSet phldrT="[Text]" custT="1"/>
      <dgm:spPr/>
      <dgm:t>
        <a:bodyPr/>
        <a:lstStyle/>
        <a:p>
          <a:r>
            <a:rPr lang="en-US" sz="2000" b="1" dirty="0"/>
            <a:t>Other barriers</a:t>
          </a:r>
        </a:p>
      </dgm:t>
    </dgm:pt>
    <dgm:pt modelId="{5DD7F0B6-26E8-42B4-8206-29D4F5AB9B65}" type="parTrans" cxnId="{0DCCEF3A-4B26-4FCF-918C-45EEAED203B1}">
      <dgm:prSet/>
      <dgm:spPr/>
    </dgm:pt>
    <dgm:pt modelId="{95687533-CBA8-4DF6-980A-D28CF5CDF590}" type="sibTrans" cxnId="{0DCCEF3A-4B26-4FCF-918C-45EEAED203B1}">
      <dgm:prSet/>
      <dgm:spPr/>
    </dgm:pt>
    <dgm:pt modelId="{E22217D4-EA52-4993-933C-987D11112A9C}">
      <dgm:prSet phldrT="[Text]" custT="1"/>
      <dgm:spPr/>
      <dgm:t>
        <a:bodyPr/>
        <a:lstStyle/>
        <a:p>
          <a:r>
            <a:rPr lang="en-US" sz="2000" b="1" dirty="0"/>
            <a:t>Infusion/Injection site reactions</a:t>
          </a:r>
        </a:p>
      </dgm:t>
    </dgm:pt>
    <dgm:pt modelId="{7D05CDF1-F314-4839-A6AD-E0AA05656BED}" type="parTrans" cxnId="{ED2C421E-6C17-41F6-A436-C71588D822F7}">
      <dgm:prSet/>
      <dgm:spPr/>
    </dgm:pt>
    <dgm:pt modelId="{E788379D-564D-47C5-BD05-32DF428F261C}" type="sibTrans" cxnId="{ED2C421E-6C17-41F6-A436-C71588D822F7}">
      <dgm:prSet/>
      <dgm:spPr/>
    </dgm:pt>
    <dgm:pt modelId="{7150EBBD-1E03-465F-964C-97A6B310C703}" type="pres">
      <dgm:prSet presAssocID="{C0504DC0-D541-4F05-B555-72C79F153AB4}" presName="theList" presStyleCnt="0">
        <dgm:presLayoutVars>
          <dgm:dir/>
          <dgm:animLvl val="lvl"/>
          <dgm:resizeHandles val="exact"/>
        </dgm:presLayoutVars>
      </dgm:prSet>
      <dgm:spPr/>
    </dgm:pt>
    <dgm:pt modelId="{1F0F32F2-C3C0-4D36-A6E7-13EEB13707A7}" type="pres">
      <dgm:prSet presAssocID="{E13D6CC4-0733-4DDF-B1EE-9E8651DB9CE8}" presName="compNode" presStyleCnt="0"/>
      <dgm:spPr/>
    </dgm:pt>
    <dgm:pt modelId="{5FFB8989-999E-499A-87C1-97D664D314E1}" type="pres">
      <dgm:prSet presAssocID="{E13D6CC4-0733-4DDF-B1EE-9E8651DB9CE8}" presName="aNode" presStyleLbl="bgShp" presStyleIdx="0" presStyleCnt="3" custScaleX="80650" custScaleY="92652"/>
      <dgm:spPr/>
    </dgm:pt>
    <dgm:pt modelId="{49E2E5B6-D075-4D1B-A376-FDB3090B440A}" type="pres">
      <dgm:prSet presAssocID="{E13D6CC4-0733-4DDF-B1EE-9E8651DB9CE8}" presName="textNode" presStyleLbl="bgShp" presStyleIdx="0" presStyleCnt="3"/>
      <dgm:spPr/>
    </dgm:pt>
    <dgm:pt modelId="{664F875F-6DE3-4BBB-A3E0-8069E739185D}" type="pres">
      <dgm:prSet presAssocID="{E13D6CC4-0733-4DDF-B1EE-9E8651DB9CE8}" presName="compChildNode" presStyleCnt="0"/>
      <dgm:spPr/>
    </dgm:pt>
    <dgm:pt modelId="{73A974D6-E5B0-473E-B222-B7876F2B57F6}" type="pres">
      <dgm:prSet presAssocID="{E13D6CC4-0733-4DDF-B1EE-9E8651DB9CE8}" presName="theInnerList" presStyleCnt="0"/>
      <dgm:spPr/>
    </dgm:pt>
    <dgm:pt modelId="{38D54FE7-8F89-4C49-9E7A-2F8044D0256D}" type="pres">
      <dgm:prSet presAssocID="{F7367DC0-EFEE-40D0-A26F-F5AEC409C47E}" presName="childNode" presStyleLbl="node1" presStyleIdx="0" presStyleCnt="13" custScaleY="415520" custLinFactY="-25098" custLinFactNeighborY="-100000">
        <dgm:presLayoutVars>
          <dgm:bulletEnabled val="1"/>
        </dgm:presLayoutVars>
      </dgm:prSet>
      <dgm:spPr/>
    </dgm:pt>
    <dgm:pt modelId="{0B6F818B-3124-4051-B5B4-AF1F09B6B5F2}" type="pres">
      <dgm:prSet presAssocID="{F7367DC0-EFEE-40D0-A26F-F5AEC409C47E}" presName="aSpace2" presStyleCnt="0"/>
      <dgm:spPr/>
    </dgm:pt>
    <dgm:pt modelId="{B0937674-5AEE-489E-8BB8-EE6BED4B9C2A}" type="pres">
      <dgm:prSet presAssocID="{B2DFABBB-E776-4D12-95CA-E23817F375ED}" presName="childNode" presStyleLbl="node1" presStyleIdx="1" presStyleCnt="13" custScaleY="389518" custLinFactY="-25098" custLinFactNeighborY="-100000">
        <dgm:presLayoutVars>
          <dgm:bulletEnabled val="1"/>
        </dgm:presLayoutVars>
      </dgm:prSet>
      <dgm:spPr/>
    </dgm:pt>
    <dgm:pt modelId="{64E46928-C061-46FF-9FC6-C5E04472E344}" type="pres">
      <dgm:prSet presAssocID="{B2DFABBB-E776-4D12-95CA-E23817F375ED}" presName="aSpace2" presStyleCnt="0"/>
      <dgm:spPr/>
    </dgm:pt>
    <dgm:pt modelId="{DCB11784-84E5-49F4-9D11-EE0A5F31112F}" type="pres">
      <dgm:prSet presAssocID="{41598E87-8B80-4E37-A04D-22DC72681D2C}" presName="childNode" presStyleLbl="node1" presStyleIdx="2" presStyleCnt="13" custScaleY="334081" custLinFactY="-25098" custLinFactNeighborY="-100000">
        <dgm:presLayoutVars>
          <dgm:bulletEnabled val="1"/>
        </dgm:presLayoutVars>
      </dgm:prSet>
      <dgm:spPr/>
    </dgm:pt>
    <dgm:pt modelId="{537EC3AD-7177-4521-9CA2-3C89B95AE056}" type="pres">
      <dgm:prSet presAssocID="{41598E87-8B80-4E37-A04D-22DC72681D2C}" presName="aSpace2" presStyleCnt="0"/>
      <dgm:spPr/>
    </dgm:pt>
    <dgm:pt modelId="{ECF6D539-7E53-45EF-8D0D-21F7C013A685}" type="pres">
      <dgm:prSet presAssocID="{50B92AC9-87AB-4225-B78F-92EDE1D551B0}" presName="childNode" presStyleLbl="node1" presStyleIdx="3" presStyleCnt="13" custScaleY="334081" custLinFactY="-25098" custLinFactNeighborY="-100000">
        <dgm:presLayoutVars>
          <dgm:bulletEnabled val="1"/>
        </dgm:presLayoutVars>
      </dgm:prSet>
      <dgm:spPr/>
    </dgm:pt>
    <dgm:pt modelId="{B875BFEF-B943-468D-8448-497DDBEDF808}" type="pres">
      <dgm:prSet presAssocID="{50B92AC9-87AB-4225-B78F-92EDE1D551B0}" presName="aSpace2" presStyleCnt="0"/>
      <dgm:spPr/>
    </dgm:pt>
    <dgm:pt modelId="{6F690C46-5E51-4971-BD34-273F5247DE78}" type="pres">
      <dgm:prSet presAssocID="{035C280B-24A4-4B26-8294-E090ECB18F21}" presName="childNode" presStyleLbl="node1" presStyleIdx="4" presStyleCnt="13" custScaleY="334081" custLinFactY="-20163" custLinFactNeighborX="260" custLinFactNeighborY="-100000">
        <dgm:presLayoutVars>
          <dgm:bulletEnabled val="1"/>
        </dgm:presLayoutVars>
      </dgm:prSet>
      <dgm:spPr/>
    </dgm:pt>
    <dgm:pt modelId="{65439CC0-7EB8-4109-82FC-D0859A80361E}" type="pres">
      <dgm:prSet presAssocID="{E13D6CC4-0733-4DDF-B1EE-9E8651DB9CE8}" presName="aSpace" presStyleCnt="0"/>
      <dgm:spPr/>
    </dgm:pt>
    <dgm:pt modelId="{03FE1636-6853-4D02-ABE6-DA7FC43E40CA}" type="pres">
      <dgm:prSet presAssocID="{62483DA2-39C7-4ACA-A845-260BB852ADE6}" presName="compNode" presStyleCnt="0"/>
      <dgm:spPr/>
    </dgm:pt>
    <dgm:pt modelId="{1A7428C5-308F-43CF-88A2-D8A24F5C04B0}" type="pres">
      <dgm:prSet presAssocID="{62483DA2-39C7-4ACA-A845-260BB852ADE6}" presName="aNode" presStyleLbl="bgShp" presStyleIdx="1" presStyleCnt="3" custScaleX="80650" custScaleY="92652"/>
      <dgm:spPr/>
    </dgm:pt>
    <dgm:pt modelId="{F0E5CA61-51BC-4686-A2A2-601933A519B8}" type="pres">
      <dgm:prSet presAssocID="{62483DA2-39C7-4ACA-A845-260BB852ADE6}" presName="textNode" presStyleLbl="bgShp" presStyleIdx="1" presStyleCnt="3"/>
      <dgm:spPr/>
    </dgm:pt>
    <dgm:pt modelId="{793006ED-1E8F-454A-8920-4DBF9D8C6364}" type="pres">
      <dgm:prSet presAssocID="{62483DA2-39C7-4ACA-A845-260BB852ADE6}" presName="compChildNode" presStyleCnt="0"/>
      <dgm:spPr/>
    </dgm:pt>
    <dgm:pt modelId="{13780D12-8F6D-4066-9881-E2D29D7345A9}" type="pres">
      <dgm:prSet presAssocID="{62483DA2-39C7-4ACA-A845-260BB852ADE6}" presName="theInnerList" presStyleCnt="0"/>
      <dgm:spPr/>
    </dgm:pt>
    <dgm:pt modelId="{6AC1E003-D2A8-45B9-84E8-A13BF96EB62A}" type="pres">
      <dgm:prSet presAssocID="{28057F7E-828E-440E-A3C5-164C56C80577}" presName="childNode" presStyleLbl="node1" presStyleIdx="5" presStyleCnt="13" custLinFactY="-14641" custLinFactNeighborY="-100000">
        <dgm:presLayoutVars>
          <dgm:bulletEnabled val="1"/>
        </dgm:presLayoutVars>
      </dgm:prSet>
      <dgm:spPr/>
    </dgm:pt>
    <dgm:pt modelId="{E6116DE7-0AE8-4ED8-BD2B-5D6A0C2EFEA8}" type="pres">
      <dgm:prSet presAssocID="{28057F7E-828E-440E-A3C5-164C56C80577}" presName="aSpace2" presStyleCnt="0"/>
      <dgm:spPr/>
    </dgm:pt>
    <dgm:pt modelId="{02624C1E-BBE1-4B94-AAF8-0305B7475822}" type="pres">
      <dgm:prSet presAssocID="{62E0CE7B-1BD2-4ECC-BF3A-26A7BD46395C}" presName="childNode" presStyleLbl="node1" presStyleIdx="6" presStyleCnt="13" custLinFactY="-14641" custLinFactNeighborY="-100000">
        <dgm:presLayoutVars>
          <dgm:bulletEnabled val="1"/>
        </dgm:presLayoutVars>
      </dgm:prSet>
      <dgm:spPr/>
    </dgm:pt>
    <dgm:pt modelId="{1C4ACA6F-F896-4F77-B4BB-C7E60F1835D8}" type="pres">
      <dgm:prSet presAssocID="{62E0CE7B-1BD2-4ECC-BF3A-26A7BD46395C}" presName="aSpace2" presStyleCnt="0"/>
      <dgm:spPr/>
    </dgm:pt>
    <dgm:pt modelId="{A17F12D3-D629-4D5C-A336-1637CD4DFAD3}" type="pres">
      <dgm:prSet presAssocID="{A8F8459E-0E10-46C5-AE82-40794EC7D625}" presName="childNode" presStyleLbl="node1" presStyleIdx="7" presStyleCnt="13" custLinFactY="-14641" custLinFactNeighborY="-100000">
        <dgm:presLayoutVars>
          <dgm:bulletEnabled val="1"/>
        </dgm:presLayoutVars>
      </dgm:prSet>
      <dgm:spPr/>
    </dgm:pt>
    <dgm:pt modelId="{344309AB-1F11-4B16-AADA-4837B2968C10}" type="pres">
      <dgm:prSet presAssocID="{62483DA2-39C7-4ACA-A845-260BB852ADE6}" presName="aSpace" presStyleCnt="0"/>
      <dgm:spPr/>
    </dgm:pt>
    <dgm:pt modelId="{B166ACDA-E032-4C91-9F66-557B64F4422E}" type="pres">
      <dgm:prSet presAssocID="{9AE2878F-1D64-4104-A1F8-E32D808699AC}" presName="compNode" presStyleCnt="0"/>
      <dgm:spPr/>
    </dgm:pt>
    <dgm:pt modelId="{F5D13C8B-DA29-4263-9011-62027F2E9851}" type="pres">
      <dgm:prSet presAssocID="{9AE2878F-1D64-4104-A1F8-E32D808699AC}" presName="aNode" presStyleLbl="bgShp" presStyleIdx="2" presStyleCnt="3" custScaleX="80650" custScaleY="92652"/>
      <dgm:spPr/>
    </dgm:pt>
    <dgm:pt modelId="{76863DC5-53E8-4133-B19C-0D1B7CCF583A}" type="pres">
      <dgm:prSet presAssocID="{9AE2878F-1D64-4104-A1F8-E32D808699AC}" presName="textNode" presStyleLbl="bgShp" presStyleIdx="2" presStyleCnt="3"/>
      <dgm:spPr/>
    </dgm:pt>
    <dgm:pt modelId="{6074D2C1-5425-4257-A9B0-597FE5FA66BB}" type="pres">
      <dgm:prSet presAssocID="{9AE2878F-1D64-4104-A1F8-E32D808699AC}" presName="compChildNode" presStyleCnt="0"/>
      <dgm:spPr/>
    </dgm:pt>
    <dgm:pt modelId="{BF479364-CBB8-4D8C-A936-DC8B8CB4C985}" type="pres">
      <dgm:prSet presAssocID="{9AE2878F-1D64-4104-A1F8-E32D808699AC}" presName="theInnerList" presStyleCnt="0"/>
      <dgm:spPr/>
    </dgm:pt>
    <dgm:pt modelId="{68AEA79C-66A3-48BE-9D9D-D0B9ECD7B234}" type="pres">
      <dgm:prSet presAssocID="{DC9BCA2D-9201-4D20-809A-C4CF3DF7E624}" presName="childNode" presStyleLbl="node1" presStyleIdx="8" presStyleCnt="13" custLinFactY="-25098" custLinFactNeighborY="-100000">
        <dgm:presLayoutVars>
          <dgm:bulletEnabled val="1"/>
        </dgm:presLayoutVars>
      </dgm:prSet>
      <dgm:spPr/>
    </dgm:pt>
    <dgm:pt modelId="{D73089BA-6EF5-4243-A084-3CBF416D8415}" type="pres">
      <dgm:prSet presAssocID="{DC9BCA2D-9201-4D20-809A-C4CF3DF7E624}" presName="aSpace2" presStyleCnt="0"/>
      <dgm:spPr/>
    </dgm:pt>
    <dgm:pt modelId="{5FECC8A4-B115-40D1-82B8-26A152E73B20}" type="pres">
      <dgm:prSet presAssocID="{A6F2A088-36EB-4F9B-BC86-63581E0068AA}" presName="childNode" presStyleLbl="node1" presStyleIdx="9" presStyleCnt="13" custLinFactY="-25098" custLinFactNeighborY="-100000">
        <dgm:presLayoutVars>
          <dgm:bulletEnabled val="1"/>
        </dgm:presLayoutVars>
      </dgm:prSet>
      <dgm:spPr/>
    </dgm:pt>
    <dgm:pt modelId="{C16FF009-3B57-493B-8DD8-0BB54FAD84A3}" type="pres">
      <dgm:prSet presAssocID="{A6F2A088-36EB-4F9B-BC86-63581E0068AA}" presName="aSpace2" presStyleCnt="0"/>
      <dgm:spPr/>
    </dgm:pt>
    <dgm:pt modelId="{297F7491-AB45-4772-BD53-A4552F131D4D}" type="pres">
      <dgm:prSet presAssocID="{D3335C12-C6AD-466F-A33A-FF0FA9B65CA7}" presName="childNode" presStyleLbl="node1" presStyleIdx="10" presStyleCnt="13" custLinFactY="-25098" custLinFactNeighborY="-100000">
        <dgm:presLayoutVars>
          <dgm:bulletEnabled val="1"/>
        </dgm:presLayoutVars>
      </dgm:prSet>
      <dgm:spPr/>
    </dgm:pt>
    <dgm:pt modelId="{7B1DD2C0-99A3-49F3-BD60-31C0936A00F4}" type="pres">
      <dgm:prSet presAssocID="{D3335C12-C6AD-466F-A33A-FF0FA9B65CA7}" presName="aSpace2" presStyleCnt="0"/>
      <dgm:spPr/>
    </dgm:pt>
    <dgm:pt modelId="{82B745AE-CEF7-4272-B657-D6CFE38FBAF7}" type="pres">
      <dgm:prSet presAssocID="{72B503E7-7BAC-4D06-ABB7-6B799F4F3BC1}" presName="childNode" presStyleLbl="node1" presStyleIdx="11" presStyleCnt="13" custLinFactY="-25098" custLinFactNeighborY="-100000">
        <dgm:presLayoutVars>
          <dgm:bulletEnabled val="1"/>
        </dgm:presLayoutVars>
      </dgm:prSet>
      <dgm:spPr/>
    </dgm:pt>
    <dgm:pt modelId="{7792A4FC-340B-42E5-919C-66FC825688BD}" type="pres">
      <dgm:prSet presAssocID="{72B503E7-7BAC-4D06-ABB7-6B799F4F3BC1}" presName="aSpace2" presStyleCnt="0"/>
      <dgm:spPr/>
    </dgm:pt>
    <dgm:pt modelId="{2213BDAF-72A9-4FDD-B6CB-2ECCBBDA0DF9}" type="pres">
      <dgm:prSet presAssocID="{E22217D4-EA52-4993-933C-987D11112A9C}" presName="childNode" presStyleLbl="node1" presStyleIdx="12" presStyleCnt="13" custScaleY="196579" custLinFactY="-17990" custLinFactNeighborX="-469" custLinFactNeighborY="-100000">
        <dgm:presLayoutVars>
          <dgm:bulletEnabled val="1"/>
        </dgm:presLayoutVars>
      </dgm:prSet>
      <dgm:spPr/>
    </dgm:pt>
  </dgm:ptLst>
  <dgm:cxnLst>
    <dgm:cxn modelId="{369CCC07-B90B-4077-A520-E7EB6876E6F1}" srcId="{C0504DC0-D541-4F05-B555-72C79F153AB4}" destId="{62483DA2-39C7-4ACA-A845-260BB852ADE6}" srcOrd="1" destOrd="0" parTransId="{DDCC8BF1-DD89-406F-808B-4291FCCA0CF6}" sibTransId="{437EEEB5-0AF5-4E18-8263-F0AED1814CE9}"/>
    <dgm:cxn modelId="{F5637513-3412-4B61-B255-A9149338CEAE}" srcId="{9AE2878F-1D64-4104-A1F8-E32D808699AC}" destId="{A6F2A088-36EB-4F9B-BC86-63581E0068AA}" srcOrd="1" destOrd="0" parTransId="{5805A38C-80D2-4621-9F6D-ACB30AA34E29}" sibTransId="{E2006B62-2794-47CA-9697-9A165B0B3212}"/>
    <dgm:cxn modelId="{AFAECD18-5B91-48BC-8F80-8637F4BBF613}" type="presOf" srcId="{9AE2878F-1D64-4104-A1F8-E32D808699AC}" destId="{76863DC5-53E8-4133-B19C-0D1B7CCF583A}" srcOrd="1" destOrd="0" presId="urn:microsoft.com/office/officeart/2005/8/layout/lProcess2"/>
    <dgm:cxn modelId="{626E421B-262D-4AB3-8E6B-5C4DFCEC8FB5}" type="presOf" srcId="{D3335C12-C6AD-466F-A33A-FF0FA9B65CA7}" destId="{297F7491-AB45-4772-BD53-A4552F131D4D}" srcOrd="0" destOrd="0" presId="urn:microsoft.com/office/officeart/2005/8/layout/lProcess2"/>
    <dgm:cxn modelId="{ED2C421E-6C17-41F6-A436-C71588D822F7}" srcId="{9AE2878F-1D64-4104-A1F8-E32D808699AC}" destId="{E22217D4-EA52-4993-933C-987D11112A9C}" srcOrd="4" destOrd="0" parTransId="{7D05CDF1-F314-4839-A6AD-E0AA05656BED}" sibTransId="{E788379D-564D-47C5-BD05-32DF428F261C}"/>
    <dgm:cxn modelId="{1CBF9523-0171-4A58-93F7-7C15F32007BA}" type="presOf" srcId="{DC9BCA2D-9201-4D20-809A-C4CF3DF7E624}" destId="{68AEA79C-66A3-48BE-9D9D-D0B9ECD7B234}" srcOrd="0" destOrd="0" presId="urn:microsoft.com/office/officeart/2005/8/layout/lProcess2"/>
    <dgm:cxn modelId="{F691FD25-891E-4135-92DB-878AE354CF78}" srcId="{9AE2878F-1D64-4104-A1F8-E32D808699AC}" destId="{D3335C12-C6AD-466F-A33A-FF0FA9B65CA7}" srcOrd="2" destOrd="0" parTransId="{9BF1757A-A436-47BE-955F-16FBB6079DAF}" sibTransId="{F580705C-D652-4C01-B42D-E201D64C5899}"/>
    <dgm:cxn modelId="{B238D02B-ED8F-4ECF-A002-04B703D758AE}" type="presOf" srcId="{62483DA2-39C7-4ACA-A845-260BB852ADE6}" destId="{1A7428C5-308F-43CF-88A2-D8A24F5C04B0}" srcOrd="0" destOrd="0" presId="urn:microsoft.com/office/officeart/2005/8/layout/lProcess2"/>
    <dgm:cxn modelId="{C4718E2D-81DF-4348-8847-8DF72E0930F5}" type="presOf" srcId="{C0504DC0-D541-4F05-B555-72C79F153AB4}" destId="{7150EBBD-1E03-465F-964C-97A6B310C703}" srcOrd="0" destOrd="0" presId="urn:microsoft.com/office/officeart/2005/8/layout/lProcess2"/>
    <dgm:cxn modelId="{FDEC4935-8202-4E68-A91B-49D6CF917419}" srcId="{9AE2878F-1D64-4104-A1F8-E32D808699AC}" destId="{72B503E7-7BAC-4D06-ABB7-6B799F4F3BC1}" srcOrd="3" destOrd="0" parTransId="{82F76270-D90F-486D-852E-D54D4B834CB3}" sibTransId="{351CF438-3ADC-480C-A8DC-668CC50F3D8C}"/>
    <dgm:cxn modelId="{0DCCEF3A-4B26-4FCF-918C-45EEAED203B1}" srcId="{E13D6CC4-0733-4DDF-B1EE-9E8651DB9CE8}" destId="{035C280B-24A4-4B26-8294-E090ECB18F21}" srcOrd="4" destOrd="0" parTransId="{5DD7F0B6-26E8-42B4-8206-29D4F5AB9B65}" sibTransId="{95687533-CBA8-4DF6-980A-D28CF5CDF590}"/>
    <dgm:cxn modelId="{0015DA3E-E761-47BA-9D4B-87F340A61DC0}" srcId="{E13D6CC4-0733-4DDF-B1EE-9E8651DB9CE8}" destId="{50B92AC9-87AB-4225-B78F-92EDE1D551B0}" srcOrd="3" destOrd="0" parTransId="{286DF060-9FBF-4B28-BB72-88625F14A76F}" sibTransId="{9EA03EC2-FBDE-48FE-BBEB-F4B99183C464}"/>
    <dgm:cxn modelId="{F2E60C5E-4AEB-4761-9B7E-3AC4FD599CE2}" type="presOf" srcId="{E13D6CC4-0733-4DDF-B1EE-9E8651DB9CE8}" destId="{49E2E5B6-D075-4D1B-A376-FDB3090B440A}" srcOrd="1" destOrd="0" presId="urn:microsoft.com/office/officeart/2005/8/layout/lProcess2"/>
    <dgm:cxn modelId="{AA56D343-55F5-42C3-B4DA-ACE952411656}" srcId="{E13D6CC4-0733-4DDF-B1EE-9E8651DB9CE8}" destId="{F7367DC0-EFEE-40D0-A26F-F5AEC409C47E}" srcOrd="0" destOrd="0" parTransId="{85831884-08DA-4E09-9E17-B9C7E08A60CC}" sibTransId="{AAA5B33A-4C03-4033-8F1D-FD6A3C03F42D}"/>
    <dgm:cxn modelId="{98409E46-7C2B-4AD2-B6D1-98FEDC0959E5}" type="presOf" srcId="{50B92AC9-87AB-4225-B78F-92EDE1D551B0}" destId="{ECF6D539-7E53-45EF-8D0D-21F7C013A685}" srcOrd="0" destOrd="0" presId="urn:microsoft.com/office/officeart/2005/8/layout/lProcess2"/>
    <dgm:cxn modelId="{806A896C-F6C1-41DB-ABCA-1D47720B7749}" type="presOf" srcId="{62E0CE7B-1BD2-4ECC-BF3A-26A7BD46395C}" destId="{02624C1E-BBE1-4B94-AAF8-0305B7475822}" srcOrd="0" destOrd="0" presId="urn:microsoft.com/office/officeart/2005/8/layout/lProcess2"/>
    <dgm:cxn modelId="{3634276D-8175-4F11-92FB-05647B41C047}" srcId="{62483DA2-39C7-4ACA-A845-260BB852ADE6}" destId="{62E0CE7B-1BD2-4ECC-BF3A-26A7BD46395C}" srcOrd="1" destOrd="0" parTransId="{343B8ECD-AFD4-489F-AB58-DD2CEE280EAB}" sibTransId="{87CDB961-AE1C-49AF-A2BA-8D4E76A626A7}"/>
    <dgm:cxn modelId="{C501894D-A268-4CDC-B375-99A3807276A6}" srcId="{E13D6CC4-0733-4DDF-B1EE-9E8651DB9CE8}" destId="{41598E87-8B80-4E37-A04D-22DC72681D2C}" srcOrd="2" destOrd="0" parTransId="{08102541-4EE0-4BDB-B101-07EB007B730D}" sibTransId="{81B9B480-E8C7-462D-8E93-AA7B31F3C5B7}"/>
    <dgm:cxn modelId="{2A1DB04F-6C0A-4504-A004-5E9490155BEC}" type="presOf" srcId="{E13D6CC4-0733-4DDF-B1EE-9E8651DB9CE8}" destId="{5FFB8989-999E-499A-87C1-97D664D314E1}" srcOrd="0" destOrd="0" presId="urn:microsoft.com/office/officeart/2005/8/layout/lProcess2"/>
    <dgm:cxn modelId="{7BDC4773-F465-4F12-8F4F-187ED1181F14}" type="presOf" srcId="{62483DA2-39C7-4ACA-A845-260BB852ADE6}" destId="{F0E5CA61-51BC-4686-A2A2-601933A519B8}" srcOrd="1" destOrd="0" presId="urn:microsoft.com/office/officeart/2005/8/layout/lProcess2"/>
    <dgm:cxn modelId="{A4F71B7D-21A3-441A-94E9-8E26C86AA001}" type="presOf" srcId="{F7367DC0-EFEE-40D0-A26F-F5AEC409C47E}" destId="{38D54FE7-8F89-4C49-9E7A-2F8044D0256D}" srcOrd="0" destOrd="0" presId="urn:microsoft.com/office/officeart/2005/8/layout/lProcess2"/>
    <dgm:cxn modelId="{BC86AA88-0809-4099-AA50-33633DA1B3A7}" srcId="{E13D6CC4-0733-4DDF-B1EE-9E8651DB9CE8}" destId="{B2DFABBB-E776-4D12-95CA-E23817F375ED}" srcOrd="1" destOrd="0" parTransId="{033FFEE3-8D1F-4C49-B7F9-A685793DB514}" sibTransId="{BC35C3B4-6931-40BD-A02E-C2C8EDF5ADD1}"/>
    <dgm:cxn modelId="{E0865395-1E40-481F-B8A1-336B0F71E000}" srcId="{62483DA2-39C7-4ACA-A845-260BB852ADE6}" destId="{A8F8459E-0E10-46C5-AE82-40794EC7D625}" srcOrd="2" destOrd="0" parTransId="{58889DB0-29AD-40BB-BD29-3A49755B992E}" sibTransId="{D608C79F-4EA4-44D6-81C2-2621E79E2593}"/>
    <dgm:cxn modelId="{09625B96-3D27-44BF-ABFB-09639D70589B}" type="presOf" srcId="{B2DFABBB-E776-4D12-95CA-E23817F375ED}" destId="{B0937674-5AEE-489E-8BB8-EE6BED4B9C2A}" srcOrd="0" destOrd="0" presId="urn:microsoft.com/office/officeart/2005/8/layout/lProcess2"/>
    <dgm:cxn modelId="{8CAE5797-780D-4384-A64A-6B7FC3C7AC96}" srcId="{62483DA2-39C7-4ACA-A845-260BB852ADE6}" destId="{28057F7E-828E-440E-A3C5-164C56C80577}" srcOrd="0" destOrd="0" parTransId="{DEF11768-DC41-479A-9E36-78590ABB64F8}" sibTransId="{3F99F74C-EA3B-47C5-BCA8-2B81E8F517E1}"/>
    <dgm:cxn modelId="{1B9235AA-1146-4BAC-8D35-59827BE011EA}" srcId="{C0504DC0-D541-4F05-B555-72C79F153AB4}" destId="{9AE2878F-1D64-4104-A1F8-E32D808699AC}" srcOrd="2" destOrd="0" parTransId="{291C700C-3D4F-4645-AF83-5B44D777D8B3}" sibTransId="{1C21657B-1A0F-4D99-9EA4-0CC53A537F03}"/>
    <dgm:cxn modelId="{8EB851AB-5ACD-4FE9-AF01-72D7F67788BB}" type="presOf" srcId="{9AE2878F-1D64-4104-A1F8-E32D808699AC}" destId="{F5D13C8B-DA29-4263-9011-62027F2E9851}" srcOrd="0" destOrd="0" presId="urn:microsoft.com/office/officeart/2005/8/layout/lProcess2"/>
    <dgm:cxn modelId="{9C8763AF-49B7-4896-BD98-BA4121DC9CE4}" type="presOf" srcId="{72B503E7-7BAC-4D06-ABB7-6B799F4F3BC1}" destId="{82B745AE-CEF7-4272-B657-D6CFE38FBAF7}" srcOrd="0" destOrd="0" presId="urn:microsoft.com/office/officeart/2005/8/layout/lProcess2"/>
    <dgm:cxn modelId="{F08BA2B8-34F0-4EF1-BD27-075AF5DD605B}" type="presOf" srcId="{41598E87-8B80-4E37-A04D-22DC72681D2C}" destId="{DCB11784-84E5-49F4-9D11-EE0A5F31112F}" srcOrd="0" destOrd="0" presId="urn:microsoft.com/office/officeart/2005/8/layout/lProcess2"/>
    <dgm:cxn modelId="{410071BE-5CC8-45E3-8BF4-FB03515E6F3B}" type="presOf" srcId="{035C280B-24A4-4B26-8294-E090ECB18F21}" destId="{6F690C46-5E51-4971-BD34-273F5247DE78}" srcOrd="0" destOrd="0" presId="urn:microsoft.com/office/officeart/2005/8/layout/lProcess2"/>
    <dgm:cxn modelId="{419380D9-0BF3-4A16-9A57-CB634772FC83}" type="presOf" srcId="{A6F2A088-36EB-4F9B-BC86-63581E0068AA}" destId="{5FECC8A4-B115-40D1-82B8-26A152E73B20}" srcOrd="0" destOrd="0" presId="urn:microsoft.com/office/officeart/2005/8/layout/lProcess2"/>
    <dgm:cxn modelId="{207DBCDD-3DEE-4E7B-90DF-7D0ED144169C}" type="presOf" srcId="{A8F8459E-0E10-46C5-AE82-40794EC7D625}" destId="{A17F12D3-D629-4D5C-A336-1637CD4DFAD3}" srcOrd="0" destOrd="0" presId="urn:microsoft.com/office/officeart/2005/8/layout/lProcess2"/>
    <dgm:cxn modelId="{17AE60E9-1141-469A-A37D-F6EC4A8D4E93}" srcId="{9AE2878F-1D64-4104-A1F8-E32D808699AC}" destId="{DC9BCA2D-9201-4D20-809A-C4CF3DF7E624}" srcOrd="0" destOrd="0" parTransId="{CEFD7DB2-E110-4596-A9CE-66CD884F366F}" sibTransId="{18EBDC1B-C8BD-4049-81F4-9BA839DD14D7}"/>
    <dgm:cxn modelId="{FE59B9ED-D339-41FE-A13E-B1EE4A9C80CA}" type="presOf" srcId="{E22217D4-EA52-4993-933C-987D11112A9C}" destId="{2213BDAF-72A9-4FDD-B6CB-2ECCBBDA0DF9}" srcOrd="0" destOrd="0" presId="urn:microsoft.com/office/officeart/2005/8/layout/lProcess2"/>
    <dgm:cxn modelId="{5D0AF1FE-94BF-4CA3-836C-C5DDD083B2DD}" srcId="{C0504DC0-D541-4F05-B555-72C79F153AB4}" destId="{E13D6CC4-0733-4DDF-B1EE-9E8651DB9CE8}" srcOrd="0" destOrd="0" parTransId="{A514C34A-C5EC-4BB2-841B-798897054A17}" sibTransId="{A1BCD683-DBAF-41B7-AD80-214C317BE96E}"/>
    <dgm:cxn modelId="{62E1B6FF-7582-40C8-AA95-A7321185DD02}" type="presOf" srcId="{28057F7E-828E-440E-A3C5-164C56C80577}" destId="{6AC1E003-D2A8-45B9-84E8-A13BF96EB62A}" srcOrd="0" destOrd="0" presId="urn:microsoft.com/office/officeart/2005/8/layout/lProcess2"/>
    <dgm:cxn modelId="{521176B9-3CF2-467A-B2D2-CC349C8F25F0}" type="presParOf" srcId="{7150EBBD-1E03-465F-964C-97A6B310C703}" destId="{1F0F32F2-C3C0-4D36-A6E7-13EEB13707A7}" srcOrd="0" destOrd="0" presId="urn:microsoft.com/office/officeart/2005/8/layout/lProcess2"/>
    <dgm:cxn modelId="{619FD106-1731-47D0-87EE-A6DBB6734366}" type="presParOf" srcId="{1F0F32F2-C3C0-4D36-A6E7-13EEB13707A7}" destId="{5FFB8989-999E-499A-87C1-97D664D314E1}" srcOrd="0" destOrd="0" presId="urn:microsoft.com/office/officeart/2005/8/layout/lProcess2"/>
    <dgm:cxn modelId="{2ABF7CA4-5D43-437E-9C3F-A509C642AB13}" type="presParOf" srcId="{1F0F32F2-C3C0-4D36-A6E7-13EEB13707A7}" destId="{49E2E5B6-D075-4D1B-A376-FDB3090B440A}" srcOrd="1" destOrd="0" presId="urn:microsoft.com/office/officeart/2005/8/layout/lProcess2"/>
    <dgm:cxn modelId="{9AFCD854-8CBC-44D4-9CB2-08D448437D48}" type="presParOf" srcId="{1F0F32F2-C3C0-4D36-A6E7-13EEB13707A7}" destId="{664F875F-6DE3-4BBB-A3E0-8069E739185D}" srcOrd="2" destOrd="0" presId="urn:microsoft.com/office/officeart/2005/8/layout/lProcess2"/>
    <dgm:cxn modelId="{9BC059C8-8B57-4730-BB46-9C7140FF7BD1}" type="presParOf" srcId="{664F875F-6DE3-4BBB-A3E0-8069E739185D}" destId="{73A974D6-E5B0-473E-B222-B7876F2B57F6}" srcOrd="0" destOrd="0" presId="urn:microsoft.com/office/officeart/2005/8/layout/lProcess2"/>
    <dgm:cxn modelId="{ACF43D7A-0EA0-49CD-9DB5-72261B3DE195}" type="presParOf" srcId="{73A974D6-E5B0-473E-B222-B7876F2B57F6}" destId="{38D54FE7-8F89-4C49-9E7A-2F8044D0256D}" srcOrd="0" destOrd="0" presId="urn:microsoft.com/office/officeart/2005/8/layout/lProcess2"/>
    <dgm:cxn modelId="{16D13BBE-C32D-40F6-9C93-2F83A8117096}" type="presParOf" srcId="{73A974D6-E5B0-473E-B222-B7876F2B57F6}" destId="{0B6F818B-3124-4051-B5B4-AF1F09B6B5F2}" srcOrd="1" destOrd="0" presId="urn:microsoft.com/office/officeart/2005/8/layout/lProcess2"/>
    <dgm:cxn modelId="{9951FB32-A4EF-4BE2-BA14-B68F4F26B329}" type="presParOf" srcId="{73A974D6-E5B0-473E-B222-B7876F2B57F6}" destId="{B0937674-5AEE-489E-8BB8-EE6BED4B9C2A}" srcOrd="2" destOrd="0" presId="urn:microsoft.com/office/officeart/2005/8/layout/lProcess2"/>
    <dgm:cxn modelId="{2714C530-4A6D-47CD-BF4B-1662722BC952}" type="presParOf" srcId="{73A974D6-E5B0-473E-B222-B7876F2B57F6}" destId="{64E46928-C061-46FF-9FC6-C5E04472E344}" srcOrd="3" destOrd="0" presId="urn:microsoft.com/office/officeart/2005/8/layout/lProcess2"/>
    <dgm:cxn modelId="{D317D277-68D6-4EE8-A16C-2D05BB44846B}" type="presParOf" srcId="{73A974D6-E5B0-473E-B222-B7876F2B57F6}" destId="{DCB11784-84E5-49F4-9D11-EE0A5F31112F}" srcOrd="4" destOrd="0" presId="urn:microsoft.com/office/officeart/2005/8/layout/lProcess2"/>
    <dgm:cxn modelId="{D6FE15A5-B30A-4985-9555-58D879D9B276}" type="presParOf" srcId="{73A974D6-E5B0-473E-B222-B7876F2B57F6}" destId="{537EC3AD-7177-4521-9CA2-3C89B95AE056}" srcOrd="5" destOrd="0" presId="urn:microsoft.com/office/officeart/2005/8/layout/lProcess2"/>
    <dgm:cxn modelId="{6551DCA0-21E3-46CF-97E9-C553715B3A87}" type="presParOf" srcId="{73A974D6-E5B0-473E-B222-B7876F2B57F6}" destId="{ECF6D539-7E53-45EF-8D0D-21F7C013A685}" srcOrd="6" destOrd="0" presId="urn:microsoft.com/office/officeart/2005/8/layout/lProcess2"/>
    <dgm:cxn modelId="{13B3879F-380A-404F-A98C-A385B5F37C41}" type="presParOf" srcId="{73A974D6-E5B0-473E-B222-B7876F2B57F6}" destId="{B875BFEF-B943-468D-8448-497DDBEDF808}" srcOrd="7" destOrd="0" presId="urn:microsoft.com/office/officeart/2005/8/layout/lProcess2"/>
    <dgm:cxn modelId="{E7223AA9-E16E-4EE5-9DB4-F48861DDD1DC}" type="presParOf" srcId="{73A974D6-E5B0-473E-B222-B7876F2B57F6}" destId="{6F690C46-5E51-4971-BD34-273F5247DE78}" srcOrd="8" destOrd="0" presId="urn:microsoft.com/office/officeart/2005/8/layout/lProcess2"/>
    <dgm:cxn modelId="{A6B9249C-2203-4793-B976-C426F1AA609D}" type="presParOf" srcId="{7150EBBD-1E03-465F-964C-97A6B310C703}" destId="{65439CC0-7EB8-4109-82FC-D0859A80361E}" srcOrd="1" destOrd="0" presId="urn:microsoft.com/office/officeart/2005/8/layout/lProcess2"/>
    <dgm:cxn modelId="{C22705F8-57CF-4601-9FE3-288EA10B9177}" type="presParOf" srcId="{7150EBBD-1E03-465F-964C-97A6B310C703}" destId="{03FE1636-6853-4D02-ABE6-DA7FC43E40CA}" srcOrd="2" destOrd="0" presId="urn:microsoft.com/office/officeart/2005/8/layout/lProcess2"/>
    <dgm:cxn modelId="{0FC4B49A-0678-4C15-BC9C-C3695E401098}" type="presParOf" srcId="{03FE1636-6853-4D02-ABE6-DA7FC43E40CA}" destId="{1A7428C5-308F-43CF-88A2-D8A24F5C04B0}" srcOrd="0" destOrd="0" presId="urn:microsoft.com/office/officeart/2005/8/layout/lProcess2"/>
    <dgm:cxn modelId="{91F22A3A-489C-4FAC-8574-6865DA436AA5}" type="presParOf" srcId="{03FE1636-6853-4D02-ABE6-DA7FC43E40CA}" destId="{F0E5CA61-51BC-4686-A2A2-601933A519B8}" srcOrd="1" destOrd="0" presId="urn:microsoft.com/office/officeart/2005/8/layout/lProcess2"/>
    <dgm:cxn modelId="{D3BB3CB5-F6EB-4AB9-960E-992ABB7932ED}" type="presParOf" srcId="{03FE1636-6853-4D02-ABE6-DA7FC43E40CA}" destId="{793006ED-1E8F-454A-8920-4DBF9D8C6364}" srcOrd="2" destOrd="0" presId="urn:microsoft.com/office/officeart/2005/8/layout/lProcess2"/>
    <dgm:cxn modelId="{DD331C84-07E6-4E81-961B-DB367CF755EA}" type="presParOf" srcId="{793006ED-1E8F-454A-8920-4DBF9D8C6364}" destId="{13780D12-8F6D-4066-9881-E2D29D7345A9}" srcOrd="0" destOrd="0" presId="urn:microsoft.com/office/officeart/2005/8/layout/lProcess2"/>
    <dgm:cxn modelId="{D6AC2F57-ECF6-4EA7-BB9B-35108171B674}" type="presParOf" srcId="{13780D12-8F6D-4066-9881-E2D29D7345A9}" destId="{6AC1E003-D2A8-45B9-84E8-A13BF96EB62A}" srcOrd="0" destOrd="0" presId="urn:microsoft.com/office/officeart/2005/8/layout/lProcess2"/>
    <dgm:cxn modelId="{E9411DAA-443D-42C5-91D0-FABD919697AB}" type="presParOf" srcId="{13780D12-8F6D-4066-9881-E2D29D7345A9}" destId="{E6116DE7-0AE8-4ED8-BD2B-5D6A0C2EFEA8}" srcOrd="1" destOrd="0" presId="urn:microsoft.com/office/officeart/2005/8/layout/lProcess2"/>
    <dgm:cxn modelId="{246B95B3-3AD0-4627-B7D2-7E50CC1531EC}" type="presParOf" srcId="{13780D12-8F6D-4066-9881-E2D29D7345A9}" destId="{02624C1E-BBE1-4B94-AAF8-0305B7475822}" srcOrd="2" destOrd="0" presId="urn:microsoft.com/office/officeart/2005/8/layout/lProcess2"/>
    <dgm:cxn modelId="{C79FB028-308A-48CE-B986-3A33BA6EAB5F}" type="presParOf" srcId="{13780D12-8F6D-4066-9881-E2D29D7345A9}" destId="{1C4ACA6F-F896-4F77-B4BB-C7E60F1835D8}" srcOrd="3" destOrd="0" presId="urn:microsoft.com/office/officeart/2005/8/layout/lProcess2"/>
    <dgm:cxn modelId="{249C763D-1EA9-4FFC-AF57-A8C816F3A906}" type="presParOf" srcId="{13780D12-8F6D-4066-9881-E2D29D7345A9}" destId="{A17F12D3-D629-4D5C-A336-1637CD4DFAD3}" srcOrd="4" destOrd="0" presId="urn:microsoft.com/office/officeart/2005/8/layout/lProcess2"/>
    <dgm:cxn modelId="{6902643E-3965-4045-AF86-53E50E76C24E}" type="presParOf" srcId="{7150EBBD-1E03-465F-964C-97A6B310C703}" destId="{344309AB-1F11-4B16-AADA-4837B2968C10}" srcOrd="3" destOrd="0" presId="urn:microsoft.com/office/officeart/2005/8/layout/lProcess2"/>
    <dgm:cxn modelId="{CD7060DA-7497-46A9-BB76-52044B48E331}" type="presParOf" srcId="{7150EBBD-1E03-465F-964C-97A6B310C703}" destId="{B166ACDA-E032-4C91-9F66-557B64F4422E}" srcOrd="4" destOrd="0" presId="urn:microsoft.com/office/officeart/2005/8/layout/lProcess2"/>
    <dgm:cxn modelId="{907E0053-0734-4F32-8D76-537664639B4A}" type="presParOf" srcId="{B166ACDA-E032-4C91-9F66-557B64F4422E}" destId="{F5D13C8B-DA29-4263-9011-62027F2E9851}" srcOrd="0" destOrd="0" presId="urn:microsoft.com/office/officeart/2005/8/layout/lProcess2"/>
    <dgm:cxn modelId="{46AEEF9F-5D21-43D2-8E18-984B55D7AA00}" type="presParOf" srcId="{B166ACDA-E032-4C91-9F66-557B64F4422E}" destId="{76863DC5-53E8-4133-B19C-0D1B7CCF583A}" srcOrd="1" destOrd="0" presId="urn:microsoft.com/office/officeart/2005/8/layout/lProcess2"/>
    <dgm:cxn modelId="{75D955FE-AFA4-4FFC-91BF-61ED03737452}" type="presParOf" srcId="{B166ACDA-E032-4C91-9F66-557B64F4422E}" destId="{6074D2C1-5425-4257-A9B0-597FE5FA66BB}" srcOrd="2" destOrd="0" presId="urn:microsoft.com/office/officeart/2005/8/layout/lProcess2"/>
    <dgm:cxn modelId="{50AEFB05-4BF3-445E-9952-A939BB0F75A1}" type="presParOf" srcId="{6074D2C1-5425-4257-A9B0-597FE5FA66BB}" destId="{BF479364-CBB8-4D8C-A936-DC8B8CB4C985}" srcOrd="0" destOrd="0" presId="urn:microsoft.com/office/officeart/2005/8/layout/lProcess2"/>
    <dgm:cxn modelId="{BD8DEAAF-B106-47AE-8D6F-B62A16F9336B}" type="presParOf" srcId="{BF479364-CBB8-4D8C-A936-DC8B8CB4C985}" destId="{68AEA79C-66A3-48BE-9D9D-D0B9ECD7B234}" srcOrd="0" destOrd="0" presId="urn:microsoft.com/office/officeart/2005/8/layout/lProcess2"/>
    <dgm:cxn modelId="{4829E080-AB1B-4F3F-A73A-5858B0A0597A}" type="presParOf" srcId="{BF479364-CBB8-4D8C-A936-DC8B8CB4C985}" destId="{D73089BA-6EF5-4243-A084-3CBF416D8415}" srcOrd="1" destOrd="0" presId="urn:microsoft.com/office/officeart/2005/8/layout/lProcess2"/>
    <dgm:cxn modelId="{254F4B06-A517-469E-BA6C-73DFCFBA9513}" type="presParOf" srcId="{BF479364-CBB8-4D8C-A936-DC8B8CB4C985}" destId="{5FECC8A4-B115-40D1-82B8-26A152E73B20}" srcOrd="2" destOrd="0" presId="urn:microsoft.com/office/officeart/2005/8/layout/lProcess2"/>
    <dgm:cxn modelId="{CF2CD620-28BD-450D-B9B7-214F83EB20B5}" type="presParOf" srcId="{BF479364-CBB8-4D8C-A936-DC8B8CB4C985}" destId="{C16FF009-3B57-493B-8DD8-0BB54FAD84A3}" srcOrd="3" destOrd="0" presId="urn:microsoft.com/office/officeart/2005/8/layout/lProcess2"/>
    <dgm:cxn modelId="{241F8467-6F38-4AB4-B464-27466B6015D4}" type="presParOf" srcId="{BF479364-CBB8-4D8C-A936-DC8B8CB4C985}" destId="{297F7491-AB45-4772-BD53-A4552F131D4D}" srcOrd="4" destOrd="0" presId="urn:microsoft.com/office/officeart/2005/8/layout/lProcess2"/>
    <dgm:cxn modelId="{570952A1-6C8D-419C-A169-B78FAAE0EA76}" type="presParOf" srcId="{BF479364-CBB8-4D8C-A936-DC8B8CB4C985}" destId="{7B1DD2C0-99A3-49F3-BD60-31C0936A00F4}" srcOrd="5" destOrd="0" presId="urn:microsoft.com/office/officeart/2005/8/layout/lProcess2"/>
    <dgm:cxn modelId="{59AFF86D-971E-4439-B61D-32D1A13B8C3C}" type="presParOf" srcId="{BF479364-CBB8-4D8C-A936-DC8B8CB4C985}" destId="{82B745AE-CEF7-4272-B657-D6CFE38FBAF7}" srcOrd="6" destOrd="0" presId="urn:microsoft.com/office/officeart/2005/8/layout/lProcess2"/>
    <dgm:cxn modelId="{A35E5CAE-8DBF-4B37-9A77-114F5A063102}" type="presParOf" srcId="{BF479364-CBB8-4D8C-A936-DC8B8CB4C985}" destId="{7792A4FC-340B-42E5-919C-66FC825688BD}" srcOrd="7" destOrd="0" presId="urn:microsoft.com/office/officeart/2005/8/layout/lProcess2"/>
    <dgm:cxn modelId="{8B9B5945-6A15-4E27-99B0-9D173C41F19E}" type="presParOf" srcId="{BF479364-CBB8-4D8C-A936-DC8B8CB4C985}" destId="{2213BDAF-72A9-4FDD-B6CB-2ECCBBDA0DF9}"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C3DABC-5D88-4F06-8399-E9D6932D411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55AFCC4-47F5-4A2C-81B4-C2EAD402727F}">
      <dgm:prSet custT="1"/>
      <dgm:spPr/>
      <dgm:t>
        <a:bodyPr/>
        <a:lstStyle/>
        <a:p>
          <a:r>
            <a:rPr lang="en-US" sz="2400" dirty="0"/>
            <a:t>Monitor for development of </a:t>
          </a:r>
          <a:r>
            <a:rPr lang="en-US" sz="2400" b="1" dirty="0"/>
            <a:t>thrombotic microangiopathy (TMA) and thrombotic events</a:t>
          </a:r>
          <a:r>
            <a:rPr lang="en-US" sz="2400" dirty="0"/>
            <a:t> if aPCC is administered to patients on therapy</a:t>
          </a:r>
        </a:p>
      </dgm:t>
    </dgm:pt>
    <dgm:pt modelId="{76F6663E-FA17-45EE-BA39-D3BF476D782B}" type="parTrans" cxnId="{F841CC79-A6D0-4645-805A-743E5ADF584D}">
      <dgm:prSet/>
      <dgm:spPr/>
      <dgm:t>
        <a:bodyPr/>
        <a:lstStyle/>
        <a:p>
          <a:endParaRPr lang="en-US"/>
        </a:p>
      </dgm:t>
    </dgm:pt>
    <dgm:pt modelId="{52DCDB69-4CF4-45C2-84D9-7CA187C55155}" type="sibTrans" cxnId="{F841CC79-A6D0-4645-805A-743E5ADF584D}">
      <dgm:prSet/>
      <dgm:spPr/>
      <dgm:t>
        <a:bodyPr/>
        <a:lstStyle/>
        <a:p>
          <a:endParaRPr lang="en-US"/>
        </a:p>
      </dgm:t>
    </dgm:pt>
    <dgm:pt modelId="{A5710E71-EC36-4BF8-9203-0B38BDED4EE9}">
      <dgm:prSet custT="1"/>
      <dgm:spPr/>
      <dgm:t>
        <a:bodyPr/>
        <a:lstStyle/>
        <a:p>
          <a:r>
            <a:rPr lang="en-US" sz="2400" b="1" u="none" dirty="0"/>
            <a:t>Anti-emicizumab antibodies may develop; </a:t>
          </a:r>
          <a:r>
            <a:rPr lang="en-US" sz="2400" u="none" dirty="0"/>
            <a:t>monitor for clinical signs of loss of efficacy and consider change in treatment</a:t>
          </a:r>
        </a:p>
      </dgm:t>
    </dgm:pt>
    <dgm:pt modelId="{70EDA272-E446-4E10-AECF-D1E12BFBC203}" type="parTrans" cxnId="{9D551396-AC07-4573-9429-DA9D75EB1256}">
      <dgm:prSet/>
      <dgm:spPr/>
      <dgm:t>
        <a:bodyPr/>
        <a:lstStyle/>
        <a:p>
          <a:endParaRPr lang="en-US"/>
        </a:p>
      </dgm:t>
    </dgm:pt>
    <dgm:pt modelId="{238B3835-DA50-4EB2-84AB-9CBAD3611302}" type="sibTrans" cxnId="{9D551396-AC07-4573-9429-DA9D75EB1256}">
      <dgm:prSet/>
      <dgm:spPr/>
      <dgm:t>
        <a:bodyPr/>
        <a:lstStyle/>
        <a:p>
          <a:endParaRPr lang="en-US"/>
        </a:p>
      </dgm:t>
    </dgm:pt>
    <dgm:pt modelId="{C4FA6A61-C6ED-433B-9713-7BACD2E81E72}" type="pres">
      <dgm:prSet presAssocID="{CAC3DABC-5D88-4F06-8399-E9D6932D4112}" presName="linear" presStyleCnt="0">
        <dgm:presLayoutVars>
          <dgm:animLvl val="lvl"/>
          <dgm:resizeHandles val="exact"/>
        </dgm:presLayoutVars>
      </dgm:prSet>
      <dgm:spPr/>
    </dgm:pt>
    <dgm:pt modelId="{A3F98BFA-8430-4DCA-AE0B-FD4D19AF48AB}" type="pres">
      <dgm:prSet presAssocID="{D55AFCC4-47F5-4A2C-81B4-C2EAD402727F}" presName="parentText" presStyleLbl="node1" presStyleIdx="0" presStyleCnt="2">
        <dgm:presLayoutVars>
          <dgm:chMax val="0"/>
          <dgm:bulletEnabled val="1"/>
        </dgm:presLayoutVars>
      </dgm:prSet>
      <dgm:spPr/>
    </dgm:pt>
    <dgm:pt modelId="{A58EAA8F-FCF1-4612-BFB9-8F48BD4172B4}" type="pres">
      <dgm:prSet presAssocID="{52DCDB69-4CF4-45C2-84D9-7CA187C55155}" presName="spacer" presStyleCnt="0"/>
      <dgm:spPr/>
    </dgm:pt>
    <dgm:pt modelId="{9DD4FE3D-F214-4E62-900B-5E2BD5BB38A2}" type="pres">
      <dgm:prSet presAssocID="{A5710E71-EC36-4BF8-9203-0B38BDED4EE9}" presName="parentText" presStyleLbl="node1" presStyleIdx="1" presStyleCnt="2">
        <dgm:presLayoutVars>
          <dgm:chMax val="0"/>
          <dgm:bulletEnabled val="1"/>
        </dgm:presLayoutVars>
      </dgm:prSet>
      <dgm:spPr/>
    </dgm:pt>
  </dgm:ptLst>
  <dgm:cxnLst>
    <dgm:cxn modelId="{7C8D7506-85B5-4FDB-9B07-78ADE6B4D381}" type="presOf" srcId="{CAC3DABC-5D88-4F06-8399-E9D6932D4112}" destId="{C4FA6A61-C6ED-433B-9713-7BACD2E81E72}" srcOrd="0" destOrd="0" presId="urn:microsoft.com/office/officeart/2005/8/layout/vList2"/>
    <dgm:cxn modelId="{F841CC79-A6D0-4645-805A-743E5ADF584D}" srcId="{CAC3DABC-5D88-4F06-8399-E9D6932D4112}" destId="{D55AFCC4-47F5-4A2C-81B4-C2EAD402727F}" srcOrd="0" destOrd="0" parTransId="{76F6663E-FA17-45EE-BA39-D3BF476D782B}" sibTransId="{52DCDB69-4CF4-45C2-84D9-7CA187C55155}"/>
    <dgm:cxn modelId="{9D551396-AC07-4573-9429-DA9D75EB1256}" srcId="{CAC3DABC-5D88-4F06-8399-E9D6932D4112}" destId="{A5710E71-EC36-4BF8-9203-0B38BDED4EE9}" srcOrd="1" destOrd="0" parTransId="{70EDA272-E446-4E10-AECF-D1E12BFBC203}" sibTransId="{238B3835-DA50-4EB2-84AB-9CBAD3611302}"/>
    <dgm:cxn modelId="{3D2A49B5-5B6A-45D6-A186-EF3E4547F157}" type="presOf" srcId="{D55AFCC4-47F5-4A2C-81B4-C2EAD402727F}" destId="{A3F98BFA-8430-4DCA-AE0B-FD4D19AF48AB}" srcOrd="0" destOrd="0" presId="urn:microsoft.com/office/officeart/2005/8/layout/vList2"/>
    <dgm:cxn modelId="{1DCA93C1-1430-4FEF-A6A2-E3EC9A0801DE}" type="presOf" srcId="{A5710E71-EC36-4BF8-9203-0B38BDED4EE9}" destId="{9DD4FE3D-F214-4E62-900B-5E2BD5BB38A2}" srcOrd="0" destOrd="0" presId="urn:microsoft.com/office/officeart/2005/8/layout/vList2"/>
    <dgm:cxn modelId="{B1A8A514-01AE-461F-87EA-2F0006D354F4}" type="presParOf" srcId="{C4FA6A61-C6ED-433B-9713-7BACD2E81E72}" destId="{A3F98BFA-8430-4DCA-AE0B-FD4D19AF48AB}" srcOrd="0" destOrd="0" presId="urn:microsoft.com/office/officeart/2005/8/layout/vList2"/>
    <dgm:cxn modelId="{61374702-A95D-4074-BCCB-C1CCE442AACA}" type="presParOf" srcId="{C4FA6A61-C6ED-433B-9713-7BACD2E81E72}" destId="{A58EAA8F-FCF1-4612-BFB9-8F48BD4172B4}" srcOrd="1" destOrd="0" presId="urn:microsoft.com/office/officeart/2005/8/layout/vList2"/>
    <dgm:cxn modelId="{29E8651B-5CC1-4376-BB3C-033D46709BC8}" type="presParOf" srcId="{C4FA6A61-C6ED-433B-9713-7BACD2E81E72}" destId="{9DD4FE3D-F214-4E62-900B-5E2BD5BB38A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3D6ECE-05C1-4AFD-AD47-C1C371E63EA8}" type="doc">
      <dgm:prSet loTypeId="urn:microsoft.com/office/officeart/2005/8/layout/process1" loCatId="process" qsTypeId="urn:microsoft.com/office/officeart/2005/8/quickstyle/simple1" qsCatId="simple" csTypeId="urn:microsoft.com/office/officeart/2005/8/colors/accent1_2" csCatId="accent1" phldr="1"/>
      <dgm:spPr/>
    </dgm:pt>
    <dgm:pt modelId="{8D8BD109-60CE-4108-8E57-6E23AD52FB96}">
      <dgm:prSet phldrT="[Text]"/>
      <dgm:spPr/>
      <dgm:t>
        <a:bodyPr/>
        <a:lstStyle/>
        <a:p>
          <a:r>
            <a:rPr lang="en-US" dirty="0"/>
            <a:t>Bridging FIXa and FX on phospholipid surface of activated platelets</a:t>
          </a:r>
        </a:p>
      </dgm:t>
    </dgm:pt>
    <dgm:pt modelId="{401F20E3-511E-4CCA-8AC6-F894C2E95F6F}" type="parTrans" cxnId="{1AD8636E-3920-42AF-B15A-3D80A24329B7}">
      <dgm:prSet/>
      <dgm:spPr/>
      <dgm:t>
        <a:bodyPr/>
        <a:lstStyle/>
        <a:p>
          <a:endParaRPr lang="en-US"/>
        </a:p>
      </dgm:t>
    </dgm:pt>
    <dgm:pt modelId="{B98B1CB3-879B-49DE-BEEF-90F70D137A92}" type="sibTrans" cxnId="{1AD8636E-3920-42AF-B15A-3D80A24329B7}">
      <dgm:prSet/>
      <dgm:spPr/>
      <dgm:t>
        <a:bodyPr/>
        <a:lstStyle/>
        <a:p>
          <a:endParaRPr lang="en-US" dirty="0"/>
        </a:p>
      </dgm:t>
    </dgm:pt>
    <dgm:pt modelId="{B056EB9B-13D1-495F-B99B-2DB42C7719FB}">
      <dgm:prSet phldrT="[Text]"/>
      <dgm:spPr/>
      <dgm:t>
        <a:bodyPr/>
        <a:lstStyle/>
        <a:p>
          <a:r>
            <a:rPr lang="en-US" dirty="0"/>
            <a:t>Enhancing proteolytic activity of FIXa</a:t>
          </a:r>
        </a:p>
      </dgm:t>
    </dgm:pt>
    <dgm:pt modelId="{D31E80C0-4901-4DA0-AA3D-F5795CFA279C}" type="parTrans" cxnId="{621D4554-7C19-4EBA-8588-B0B761E9A5F4}">
      <dgm:prSet/>
      <dgm:spPr/>
      <dgm:t>
        <a:bodyPr/>
        <a:lstStyle/>
        <a:p>
          <a:endParaRPr lang="en-US"/>
        </a:p>
      </dgm:t>
    </dgm:pt>
    <dgm:pt modelId="{8FFAE58F-8D1E-4039-B102-619DDBB861C4}" type="sibTrans" cxnId="{621D4554-7C19-4EBA-8588-B0B761E9A5F4}">
      <dgm:prSet/>
      <dgm:spPr/>
      <dgm:t>
        <a:bodyPr/>
        <a:lstStyle/>
        <a:p>
          <a:endParaRPr lang="en-US" dirty="0"/>
        </a:p>
      </dgm:t>
    </dgm:pt>
    <dgm:pt modelId="{C85B3492-A5AA-4E23-A2B2-14F543A0D3FD}">
      <dgm:prSet phldrT="[Text]"/>
      <dgm:spPr/>
      <dgm:t>
        <a:bodyPr/>
        <a:lstStyle/>
        <a:p>
          <a:r>
            <a:rPr lang="en-US" dirty="0"/>
            <a:t>Facilitating effective FX activation</a:t>
          </a:r>
        </a:p>
      </dgm:t>
    </dgm:pt>
    <dgm:pt modelId="{69E0784E-E5B9-4C19-A580-BD98F948A56A}" type="parTrans" cxnId="{CFB621B9-D669-4170-8667-7AE872908857}">
      <dgm:prSet/>
      <dgm:spPr/>
      <dgm:t>
        <a:bodyPr/>
        <a:lstStyle/>
        <a:p>
          <a:endParaRPr lang="en-US"/>
        </a:p>
      </dgm:t>
    </dgm:pt>
    <dgm:pt modelId="{03FC891E-1AA9-42D6-BBE2-68BEE80FEB15}" type="sibTrans" cxnId="{CFB621B9-D669-4170-8667-7AE872908857}">
      <dgm:prSet/>
      <dgm:spPr/>
      <dgm:t>
        <a:bodyPr/>
        <a:lstStyle/>
        <a:p>
          <a:endParaRPr lang="en-US"/>
        </a:p>
      </dgm:t>
    </dgm:pt>
    <dgm:pt modelId="{15CC3709-72DA-41EF-80FE-5A03AE9BA1D0}" type="pres">
      <dgm:prSet presAssocID="{FB3D6ECE-05C1-4AFD-AD47-C1C371E63EA8}" presName="Name0" presStyleCnt="0">
        <dgm:presLayoutVars>
          <dgm:dir/>
          <dgm:resizeHandles val="exact"/>
        </dgm:presLayoutVars>
      </dgm:prSet>
      <dgm:spPr/>
    </dgm:pt>
    <dgm:pt modelId="{58172A26-F870-42C1-B034-0BDD8326D595}" type="pres">
      <dgm:prSet presAssocID="{8D8BD109-60CE-4108-8E57-6E23AD52FB96}" presName="node" presStyleLbl="node1" presStyleIdx="0" presStyleCnt="3">
        <dgm:presLayoutVars>
          <dgm:bulletEnabled val="1"/>
        </dgm:presLayoutVars>
      </dgm:prSet>
      <dgm:spPr/>
    </dgm:pt>
    <dgm:pt modelId="{6EA51CFE-6386-4F82-B268-EF87F1D219E9}" type="pres">
      <dgm:prSet presAssocID="{B98B1CB3-879B-49DE-BEEF-90F70D137A92}" presName="sibTrans" presStyleLbl="sibTrans2D1" presStyleIdx="0" presStyleCnt="2"/>
      <dgm:spPr/>
    </dgm:pt>
    <dgm:pt modelId="{75BE6895-9B49-476A-BCAE-9B3444622F4D}" type="pres">
      <dgm:prSet presAssocID="{B98B1CB3-879B-49DE-BEEF-90F70D137A92}" presName="connectorText" presStyleLbl="sibTrans2D1" presStyleIdx="0" presStyleCnt="2"/>
      <dgm:spPr/>
    </dgm:pt>
    <dgm:pt modelId="{952DFBF3-F5F0-4122-B25E-21B08E50862D}" type="pres">
      <dgm:prSet presAssocID="{B056EB9B-13D1-495F-B99B-2DB42C7719FB}" presName="node" presStyleLbl="node1" presStyleIdx="1" presStyleCnt="3">
        <dgm:presLayoutVars>
          <dgm:bulletEnabled val="1"/>
        </dgm:presLayoutVars>
      </dgm:prSet>
      <dgm:spPr/>
    </dgm:pt>
    <dgm:pt modelId="{F649A947-3945-47D1-8C3A-35B3686254FA}" type="pres">
      <dgm:prSet presAssocID="{8FFAE58F-8D1E-4039-B102-619DDBB861C4}" presName="sibTrans" presStyleLbl="sibTrans2D1" presStyleIdx="1" presStyleCnt="2"/>
      <dgm:spPr/>
    </dgm:pt>
    <dgm:pt modelId="{20DB6604-6F6A-4CC8-A80F-BAC24BCC0B80}" type="pres">
      <dgm:prSet presAssocID="{8FFAE58F-8D1E-4039-B102-619DDBB861C4}" presName="connectorText" presStyleLbl="sibTrans2D1" presStyleIdx="1" presStyleCnt="2"/>
      <dgm:spPr/>
    </dgm:pt>
    <dgm:pt modelId="{6E99BBFA-2380-4D33-9B17-D0AA42E0BDE7}" type="pres">
      <dgm:prSet presAssocID="{C85B3492-A5AA-4E23-A2B2-14F543A0D3FD}" presName="node" presStyleLbl="node1" presStyleIdx="2" presStyleCnt="3">
        <dgm:presLayoutVars>
          <dgm:bulletEnabled val="1"/>
        </dgm:presLayoutVars>
      </dgm:prSet>
      <dgm:spPr/>
    </dgm:pt>
  </dgm:ptLst>
  <dgm:cxnLst>
    <dgm:cxn modelId="{DF0FAF0F-C77C-4903-87A1-2842B6A1D351}" type="presOf" srcId="{FB3D6ECE-05C1-4AFD-AD47-C1C371E63EA8}" destId="{15CC3709-72DA-41EF-80FE-5A03AE9BA1D0}" srcOrd="0" destOrd="0" presId="urn:microsoft.com/office/officeart/2005/8/layout/process1"/>
    <dgm:cxn modelId="{3773EF13-F2A0-4D59-9DCC-E13E466B7B9A}" type="presOf" srcId="{C85B3492-A5AA-4E23-A2B2-14F543A0D3FD}" destId="{6E99BBFA-2380-4D33-9B17-D0AA42E0BDE7}" srcOrd="0" destOrd="0" presId="urn:microsoft.com/office/officeart/2005/8/layout/process1"/>
    <dgm:cxn modelId="{B0054760-10E9-43D6-8DE3-896C17540C6C}" type="presOf" srcId="{8FFAE58F-8D1E-4039-B102-619DDBB861C4}" destId="{F649A947-3945-47D1-8C3A-35B3686254FA}" srcOrd="0" destOrd="0" presId="urn:microsoft.com/office/officeart/2005/8/layout/process1"/>
    <dgm:cxn modelId="{1AD8636E-3920-42AF-B15A-3D80A24329B7}" srcId="{FB3D6ECE-05C1-4AFD-AD47-C1C371E63EA8}" destId="{8D8BD109-60CE-4108-8E57-6E23AD52FB96}" srcOrd="0" destOrd="0" parTransId="{401F20E3-511E-4CCA-8AC6-F894C2E95F6F}" sibTransId="{B98B1CB3-879B-49DE-BEEF-90F70D137A92}"/>
    <dgm:cxn modelId="{8EF3AC51-21F0-4522-839F-CEB5220F9AA6}" type="presOf" srcId="{B98B1CB3-879B-49DE-BEEF-90F70D137A92}" destId="{6EA51CFE-6386-4F82-B268-EF87F1D219E9}" srcOrd="0" destOrd="0" presId="urn:microsoft.com/office/officeart/2005/8/layout/process1"/>
    <dgm:cxn modelId="{621D4554-7C19-4EBA-8588-B0B761E9A5F4}" srcId="{FB3D6ECE-05C1-4AFD-AD47-C1C371E63EA8}" destId="{B056EB9B-13D1-495F-B99B-2DB42C7719FB}" srcOrd="1" destOrd="0" parTransId="{D31E80C0-4901-4DA0-AA3D-F5795CFA279C}" sibTransId="{8FFAE58F-8D1E-4039-B102-619DDBB861C4}"/>
    <dgm:cxn modelId="{CFB621B9-D669-4170-8667-7AE872908857}" srcId="{FB3D6ECE-05C1-4AFD-AD47-C1C371E63EA8}" destId="{C85B3492-A5AA-4E23-A2B2-14F543A0D3FD}" srcOrd="2" destOrd="0" parTransId="{69E0784E-E5B9-4C19-A580-BD98F948A56A}" sibTransId="{03FC891E-1AA9-42D6-BBE2-68BEE80FEB15}"/>
    <dgm:cxn modelId="{A80EB0BE-DE6D-46A4-9429-B27FD2283AAB}" type="presOf" srcId="{B98B1CB3-879B-49DE-BEEF-90F70D137A92}" destId="{75BE6895-9B49-476A-BCAE-9B3444622F4D}" srcOrd="1" destOrd="0" presId="urn:microsoft.com/office/officeart/2005/8/layout/process1"/>
    <dgm:cxn modelId="{8912C0CB-A1BC-4345-A17D-C799D975BA7C}" type="presOf" srcId="{8FFAE58F-8D1E-4039-B102-619DDBB861C4}" destId="{20DB6604-6F6A-4CC8-A80F-BAC24BCC0B80}" srcOrd="1" destOrd="0" presId="urn:microsoft.com/office/officeart/2005/8/layout/process1"/>
    <dgm:cxn modelId="{49D3ABD1-42AA-4D84-9458-DB83D6040761}" type="presOf" srcId="{B056EB9B-13D1-495F-B99B-2DB42C7719FB}" destId="{952DFBF3-F5F0-4122-B25E-21B08E50862D}" srcOrd="0" destOrd="0" presId="urn:microsoft.com/office/officeart/2005/8/layout/process1"/>
    <dgm:cxn modelId="{44F67BE7-16C9-43E4-948B-13A4CAD1DE05}" type="presOf" srcId="{8D8BD109-60CE-4108-8E57-6E23AD52FB96}" destId="{58172A26-F870-42C1-B034-0BDD8326D595}" srcOrd="0" destOrd="0" presId="urn:microsoft.com/office/officeart/2005/8/layout/process1"/>
    <dgm:cxn modelId="{B20512CF-7294-4BD2-B929-A2FB9E84CA1C}" type="presParOf" srcId="{15CC3709-72DA-41EF-80FE-5A03AE9BA1D0}" destId="{58172A26-F870-42C1-B034-0BDD8326D595}" srcOrd="0" destOrd="0" presId="urn:microsoft.com/office/officeart/2005/8/layout/process1"/>
    <dgm:cxn modelId="{DDB09515-108C-4279-8A98-9F25890E429E}" type="presParOf" srcId="{15CC3709-72DA-41EF-80FE-5A03AE9BA1D0}" destId="{6EA51CFE-6386-4F82-B268-EF87F1D219E9}" srcOrd="1" destOrd="0" presId="urn:microsoft.com/office/officeart/2005/8/layout/process1"/>
    <dgm:cxn modelId="{E6CB47F4-2822-4131-BBAE-C5B83CFE4293}" type="presParOf" srcId="{6EA51CFE-6386-4F82-B268-EF87F1D219E9}" destId="{75BE6895-9B49-476A-BCAE-9B3444622F4D}" srcOrd="0" destOrd="0" presId="urn:microsoft.com/office/officeart/2005/8/layout/process1"/>
    <dgm:cxn modelId="{E515CFDC-BFE2-4B7B-A179-11CEDE7795A7}" type="presParOf" srcId="{15CC3709-72DA-41EF-80FE-5A03AE9BA1D0}" destId="{952DFBF3-F5F0-4122-B25E-21B08E50862D}" srcOrd="2" destOrd="0" presId="urn:microsoft.com/office/officeart/2005/8/layout/process1"/>
    <dgm:cxn modelId="{60AAA160-2E50-4C6F-B246-BCA80371F74E}" type="presParOf" srcId="{15CC3709-72DA-41EF-80FE-5A03AE9BA1D0}" destId="{F649A947-3945-47D1-8C3A-35B3686254FA}" srcOrd="3" destOrd="0" presId="urn:microsoft.com/office/officeart/2005/8/layout/process1"/>
    <dgm:cxn modelId="{F5FD543A-83FA-44EF-858D-A0A90D652E15}" type="presParOf" srcId="{F649A947-3945-47D1-8C3A-35B3686254FA}" destId="{20DB6604-6F6A-4CC8-A80F-BAC24BCC0B80}" srcOrd="0" destOrd="0" presId="urn:microsoft.com/office/officeart/2005/8/layout/process1"/>
    <dgm:cxn modelId="{5CC01202-5268-471F-AC28-EF805C465D90}" type="presParOf" srcId="{15CC3709-72DA-41EF-80FE-5A03AE9BA1D0}" destId="{6E99BBFA-2380-4D33-9B17-D0AA42E0BDE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C3DABC-5D88-4F06-8399-E9D6932D411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55AFCC4-47F5-4A2C-81B4-C2EAD402727F}">
      <dgm:prSet custT="1"/>
      <dgm:spPr/>
      <dgm:t>
        <a:bodyPr/>
        <a:lstStyle/>
        <a:p>
          <a:pPr algn="ctr"/>
          <a:r>
            <a:rPr lang="en-US" sz="1800" b="0" dirty="0"/>
            <a:t>Pharmacokinetic properties were consistent with dose-proportionality and support weekly and monthly dosing approaches</a:t>
          </a:r>
        </a:p>
      </dgm:t>
    </dgm:pt>
    <dgm:pt modelId="{76F6663E-FA17-45EE-BA39-D3BF476D782B}" type="parTrans" cxnId="{F841CC79-A6D0-4645-805A-743E5ADF584D}">
      <dgm:prSet/>
      <dgm:spPr/>
      <dgm:t>
        <a:bodyPr/>
        <a:lstStyle/>
        <a:p>
          <a:pPr algn="ctr"/>
          <a:endParaRPr lang="en-US"/>
        </a:p>
      </dgm:t>
    </dgm:pt>
    <dgm:pt modelId="{52DCDB69-4CF4-45C2-84D9-7CA187C55155}" type="sibTrans" cxnId="{F841CC79-A6D0-4645-805A-743E5ADF584D}">
      <dgm:prSet/>
      <dgm:spPr/>
      <dgm:t>
        <a:bodyPr/>
        <a:lstStyle/>
        <a:p>
          <a:pPr algn="ctr"/>
          <a:endParaRPr lang="en-US"/>
        </a:p>
      </dgm:t>
    </dgm:pt>
    <dgm:pt modelId="{C4FA6A61-C6ED-433B-9713-7BACD2E81E72}" type="pres">
      <dgm:prSet presAssocID="{CAC3DABC-5D88-4F06-8399-E9D6932D4112}" presName="linear" presStyleCnt="0">
        <dgm:presLayoutVars>
          <dgm:animLvl val="lvl"/>
          <dgm:resizeHandles val="exact"/>
        </dgm:presLayoutVars>
      </dgm:prSet>
      <dgm:spPr/>
    </dgm:pt>
    <dgm:pt modelId="{A3F98BFA-8430-4DCA-AE0B-FD4D19AF48AB}" type="pres">
      <dgm:prSet presAssocID="{D55AFCC4-47F5-4A2C-81B4-C2EAD402727F}" presName="parentText" presStyleLbl="node1" presStyleIdx="0" presStyleCnt="1" custScaleY="60118" custLinFactNeighborX="0" custLinFactNeighborY="-9869">
        <dgm:presLayoutVars>
          <dgm:chMax val="0"/>
          <dgm:bulletEnabled val="1"/>
        </dgm:presLayoutVars>
      </dgm:prSet>
      <dgm:spPr/>
    </dgm:pt>
  </dgm:ptLst>
  <dgm:cxnLst>
    <dgm:cxn modelId="{7C8D7506-85B5-4FDB-9B07-78ADE6B4D381}" type="presOf" srcId="{CAC3DABC-5D88-4F06-8399-E9D6932D4112}" destId="{C4FA6A61-C6ED-433B-9713-7BACD2E81E72}" srcOrd="0" destOrd="0" presId="urn:microsoft.com/office/officeart/2005/8/layout/vList2"/>
    <dgm:cxn modelId="{F841CC79-A6D0-4645-805A-743E5ADF584D}" srcId="{CAC3DABC-5D88-4F06-8399-E9D6932D4112}" destId="{D55AFCC4-47F5-4A2C-81B4-C2EAD402727F}" srcOrd="0" destOrd="0" parTransId="{76F6663E-FA17-45EE-BA39-D3BF476D782B}" sibTransId="{52DCDB69-4CF4-45C2-84D9-7CA187C55155}"/>
    <dgm:cxn modelId="{3D2A49B5-5B6A-45D6-A186-EF3E4547F157}" type="presOf" srcId="{D55AFCC4-47F5-4A2C-81B4-C2EAD402727F}" destId="{A3F98BFA-8430-4DCA-AE0B-FD4D19AF48AB}" srcOrd="0" destOrd="0" presId="urn:microsoft.com/office/officeart/2005/8/layout/vList2"/>
    <dgm:cxn modelId="{B1A8A514-01AE-461F-87EA-2F0006D354F4}" type="presParOf" srcId="{C4FA6A61-C6ED-433B-9713-7BACD2E81E72}" destId="{A3F98BFA-8430-4DCA-AE0B-FD4D19AF48A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C3DABC-5D88-4F06-8399-E9D6932D411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5710E71-EC36-4BF8-9203-0B38BDED4EE9}">
      <dgm:prSet custT="1"/>
      <dgm:spPr>
        <a:solidFill>
          <a:srgbClr val="4DC58D"/>
        </a:solidFill>
      </dgm:spPr>
      <dgm:t>
        <a:bodyPr/>
        <a:lstStyle/>
        <a:p>
          <a:pPr algn="ctr"/>
          <a:r>
            <a:rPr lang="en-US" sz="1800" b="0" dirty="0"/>
            <a:t>No occurrences of anti-Mim8 antibodies were reported</a:t>
          </a:r>
          <a:endParaRPr lang="en-US" sz="1800" b="0" u="none" dirty="0"/>
        </a:p>
      </dgm:t>
    </dgm:pt>
    <dgm:pt modelId="{70EDA272-E446-4E10-AECF-D1E12BFBC203}" type="parTrans" cxnId="{9D551396-AC07-4573-9429-DA9D75EB1256}">
      <dgm:prSet/>
      <dgm:spPr/>
      <dgm:t>
        <a:bodyPr/>
        <a:lstStyle/>
        <a:p>
          <a:endParaRPr lang="en-US"/>
        </a:p>
      </dgm:t>
    </dgm:pt>
    <dgm:pt modelId="{238B3835-DA50-4EB2-84AB-9CBAD3611302}" type="sibTrans" cxnId="{9D551396-AC07-4573-9429-DA9D75EB1256}">
      <dgm:prSet/>
      <dgm:spPr/>
      <dgm:t>
        <a:bodyPr/>
        <a:lstStyle/>
        <a:p>
          <a:endParaRPr lang="en-US"/>
        </a:p>
      </dgm:t>
    </dgm:pt>
    <dgm:pt modelId="{C4FA6A61-C6ED-433B-9713-7BACD2E81E72}" type="pres">
      <dgm:prSet presAssocID="{CAC3DABC-5D88-4F06-8399-E9D6932D4112}" presName="linear" presStyleCnt="0">
        <dgm:presLayoutVars>
          <dgm:animLvl val="lvl"/>
          <dgm:resizeHandles val="exact"/>
        </dgm:presLayoutVars>
      </dgm:prSet>
      <dgm:spPr/>
    </dgm:pt>
    <dgm:pt modelId="{9DD4FE3D-F214-4E62-900B-5E2BD5BB38A2}" type="pres">
      <dgm:prSet presAssocID="{A5710E71-EC36-4BF8-9203-0B38BDED4EE9}" presName="parentText" presStyleLbl="node1" presStyleIdx="0" presStyleCnt="1" custScaleY="66232">
        <dgm:presLayoutVars>
          <dgm:chMax val="0"/>
          <dgm:bulletEnabled val="1"/>
        </dgm:presLayoutVars>
      </dgm:prSet>
      <dgm:spPr/>
    </dgm:pt>
  </dgm:ptLst>
  <dgm:cxnLst>
    <dgm:cxn modelId="{7C8D7506-85B5-4FDB-9B07-78ADE6B4D381}" type="presOf" srcId="{CAC3DABC-5D88-4F06-8399-E9D6932D4112}" destId="{C4FA6A61-C6ED-433B-9713-7BACD2E81E72}" srcOrd="0" destOrd="0" presId="urn:microsoft.com/office/officeart/2005/8/layout/vList2"/>
    <dgm:cxn modelId="{9D551396-AC07-4573-9429-DA9D75EB1256}" srcId="{CAC3DABC-5D88-4F06-8399-E9D6932D4112}" destId="{A5710E71-EC36-4BF8-9203-0B38BDED4EE9}" srcOrd="0" destOrd="0" parTransId="{70EDA272-E446-4E10-AECF-D1E12BFBC203}" sibTransId="{238B3835-DA50-4EB2-84AB-9CBAD3611302}"/>
    <dgm:cxn modelId="{1DCA93C1-1430-4FEF-A6A2-E3EC9A0801DE}" type="presOf" srcId="{A5710E71-EC36-4BF8-9203-0B38BDED4EE9}" destId="{9DD4FE3D-F214-4E62-900B-5E2BD5BB38A2}" srcOrd="0" destOrd="0" presId="urn:microsoft.com/office/officeart/2005/8/layout/vList2"/>
    <dgm:cxn modelId="{29E8651B-5CC1-4376-BB3C-033D46709BC8}" type="presParOf" srcId="{C4FA6A61-C6ED-433B-9713-7BACD2E81E72}" destId="{9DD4FE3D-F214-4E62-900B-5E2BD5BB38A2}"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EC301A-2C56-4151-AF8B-788FF34A3F6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39F1540-579C-40FC-B4BD-CE373AB6A7AD}">
      <dgm:prSet phldrT="[Text]"/>
      <dgm:spPr/>
      <dgm:t>
        <a:bodyPr/>
        <a:lstStyle/>
        <a:p>
          <a:r>
            <a:rPr lang="en-US" dirty="0"/>
            <a:t>Subcutaneous administration and reduced dosing frequency have the potential to improve adherence</a:t>
          </a:r>
        </a:p>
      </dgm:t>
    </dgm:pt>
    <dgm:pt modelId="{C9E42D20-C1EF-40E6-93CA-BA043475D334}" type="parTrans" cxnId="{A846C714-4533-45E5-A655-90D4B702F46C}">
      <dgm:prSet/>
      <dgm:spPr/>
      <dgm:t>
        <a:bodyPr/>
        <a:lstStyle/>
        <a:p>
          <a:endParaRPr lang="en-US"/>
        </a:p>
      </dgm:t>
    </dgm:pt>
    <dgm:pt modelId="{A9C18AEF-1D12-4B28-A2F2-76BB65F417C4}" type="sibTrans" cxnId="{A846C714-4533-45E5-A655-90D4B702F46C}">
      <dgm:prSet/>
      <dgm:spPr/>
      <dgm:t>
        <a:bodyPr/>
        <a:lstStyle/>
        <a:p>
          <a:endParaRPr lang="en-US"/>
        </a:p>
      </dgm:t>
    </dgm:pt>
    <dgm:pt modelId="{D4E4EB1B-202E-4DCC-8735-DCC4A9372B61}">
      <dgm:prSet phldrT="[Text]"/>
      <dgm:spPr>
        <a:solidFill>
          <a:schemeClr val="accent2"/>
        </a:solidFill>
      </dgm:spPr>
      <dgm:t>
        <a:bodyPr/>
        <a:lstStyle/>
        <a:p>
          <a:r>
            <a:rPr lang="en-US" dirty="0"/>
            <a:t>Reduced bleeding rates, including patients with inhibitors</a:t>
          </a:r>
        </a:p>
      </dgm:t>
    </dgm:pt>
    <dgm:pt modelId="{CCC44076-27FF-410E-A1EA-6C70941069E2}" type="parTrans" cxnId="{ABA31D90-AAF3-4CEF-8B5C-CDE6DD1C3414}">
      <dgm:prSet/>
      <dgm:spPr/>
      <dgm:t>
        <a:bodyPr/>
        <a:lstStyle/>
        <a:p>
          <a:endParaRPr lang="en-US"/>
        </a:p>
      </dgm:t>
    </dgm:pt>
    <dgm:pt modelId="{90C29217-93B6-4558-A69A-6B0C255F91AC}" type="sibTrans" cxnId="{ABA31D90-AAF3-4CEF-8B5C-CDE6DD1C3414}">
      <dgm:prSet/>
      <dgm:spPr/>
      <dgm:t>
        <a:bodyPr/>
        <a:lstStyle/>
        <a:p>
          <a:endParaRPr lang="en-US"/>
        </a:p>
      </dgm:t>
    </dgm:pt>
    <dgm:pt modelId="{AF916040-F080-44AA-A171-28B43AC2FCF7}">
      <dgm:prSet phldrT="[Text]"/>
      <dgm:spPr>
        <a:solidFill>
          <a:schemeClr val="bg1">
            <a:lumMod val="50000"/>
          </a:schemeClr>
        </a:solidFill>
      </dgm:spPr>
      <dgm:t>
        <a:bodyPr/>
        <a:lstStyle/>
        <a:p>
          <a:r>
            <a:rPr lang="en-US" dirty="0"/>
            <a:t>Mild, moderate injection site reactions</a:t>
          </a:r>
        </a:p>
      </dgm:t>
    </dgm:pt>
    <dgm:pt modelId="{035E3D22-621F-47CA-9171-E6DB2E2C1E02}" type="parTrans" cxnId="{BAF7E741-7BEF-40F6-842A-8479BF82C150}">
      <dgm:prSet/>
      <dgm:spPr/>
      <dgm:t>
        <a:bodyPr/>
        <a:lstStyle/>
        <a:p>
          <a:endParaRPr lang="en-US"/>
        </a:p>
      </dgm:t>
    </dgm:pt>
    <dgm:pt modelId="{0008746B-C4B9-417E-8ADF-839B75A503F3}" type="sibTrans" cxnId="{BAF7E741-7BEF-40F6-842A-8479BF82C150}">
      <dgm:prSet/>
      <dgm:spPr/>
      <dgm:t>
        <a:bodyPr/>
        <a:lstStyle/>
        <a:p>
          <a:endParaRPr lang="en-US"/>
        </a:p>
      </dgm:t>
    </dgm:pt>
    <dgm:pt modelId="{9B0A27DF-EE2F-4390-BD03-1B118F7CF1CA}">
      <dgm:prSet/>
      <dgm:spPr>
        <a:solidFill>
          <a:schemeClr val="accent6"/>
        </a:solidFill>
      </dgm:spPr>
      <dgm:t>
        <a:bodyPr/>
        <a:lstStyle/>
        <a:p>
          <a:r>
            <a:rPr lang="en-US" dirty="0"/>
            <a:t>Low risk of thromboembolic events</a:t>
          </a:r>
        </a:p>
      </dgm:t>
    </dgm:pt>
    <dgm:pt modelId="{CC8C6660-26F1-4F62-AFD3-BF21455495B8}" type="parTrans" cxnId="{59980201-5F74-4AD9-BDCC-3E8B9CFBE782}">
      <dgm:prSet/>
      <dgm:spPr/>
      <dgm:t>
        <a:bodyPr/>
        <a:lstStyle/>
        <a:p>
          <a:endParaRPr lang="en-US"/>
        </a:p>
      </dgm:t>
    </dgm:pt>
    <dgm:pt modelId="{5A4DD2A7-8937-4BF2-A030-A49D49F5153B}" type="sibTrans" cxnId="{59980201-5F74-4AD9-BDCC-3E8B9CFBE782}">
      <dgm:prSet/>
      <dgm:spPr/>
      <dgm:t>
        <a:bodyPr/>
        <a:lstStyle/>
        <a:p>
          <a:endParaRPr lang="en-US"/>
        </a:p>
      </dgm:t>
    </dgm:pt>
    <dgm:pt modelId="{67876D56-1D9F-4739-9245-28D6150BEC80}" type="pres">
      <dgm:prSet presAssocID="{34EC301A-2C56-4151-AF8B-788FF34A3F6B}" presName="Name0" presStyleCnt="0">
        <dgm:presLayoutVars>
          <dgm:chMax val="7"/>
          <dgm:chPref val="7"/>
          <dgm:dir/>
        </dgm:presLayoutVars>
      </dgm:prSet>
      <dgm:spPr/>
    </dgm:pt>
    <dgm:pt modelId="{9B5F5DC6-9D60-403B-8A16-DBB6BA8C5BBC}" type="pres">
      <dgm:prSet presAssocID="{34EC301A-2C56-4151-AF8B-788FF34A3F6B}" presName="Name1" presStyleCnt="0"/>
      <dgm:spPr/>
    </dgm:pt>
    <dgm:pt modelId="{167408EB-1204-402F-9FE9-7E8ACD36336B}" type="pres">
      <dgm:prSet presAssocID="{34EC301A-2C56-4151-AF8B-788FF34A3F6B}" presName="cycle" presStyleCnt="0"/>
      <dgm:spPr/>
    </dgm:pt>
    <dgm:pt modelId="{AFA011DE-F60A-489A-9565-883AAD7B0F16}" type="pres">
      <dgm:prSet presAssocID="{34EC301A-2C56-4151-AF8B-788FF34A3F6B}" presName="srcNode" presStyleLbl="node1" presStyleIdx="0" presStyleCnt="4"/>
      <dgm:spPr/>
    </dgm:pt>
    <dgm:pt modelId="{DD86A483-588D-4B64-B37E-6D3DF11DDCB7}" type="pres">
      <dgm:prSet presAssocID="{34EC301A-2C56-4151-AF8B-788FF34A3F6B}" presName="conn" presStyleLbl="parChTrans1D2" presStyleIdx="0" presStyleCnt="1"/>
      <dgm:spPr/>
    </dgm:pt>
    <dgm:pt modelId="{7D6112EC-88F4-4FED-A316-8AFB6D3BBF31}" type="pres">
      <dgm:prSet presAssocID="{34EC301A-2C56-4151-AF8B-788FF34A3F6B}" presName="extraNode" presStyleLbl="node1" presStyleIdx="0" presStyleCnt="4"/>
      <dgm:spPr/>
    </dgm:pt>
    <dgm:pt modelId="{2180A7A6-E0EF-4FDB-9F14-95A749D7A1DE}" type="pres">
      <dgm:prSet presAssocID="{34EC301A-2C56-4151-AF8B-788FF34A3F6B}" presName="dstNode" presStyleLbl="node1" presStyleIdx="0" presStyleCnt="4"/>
      <dgm:spPr/>
    </dgm:pt>
    <dgm:pt modelId="{B26247A5-7911-4DE5-A11C-45F31FB16D74}" type="pres">
      <dgm:prSet presAssocID="{B39F1540-579C-40FC-B4BD-CE373AB6A7AD}" presName="text_1" presStyleLbl="node1" presStyleIdx="0" presStyleCnt="4">
        <dgm:presLayoutVars>
          <dgm:bulletEnabled val="1"/>
        </dgm:presLayoutVars>
      </dgm:prSet>
      <dgm:spPr/>
    </dgm:pt>
    <dgm:pt modelId="{80F31B7F-06C5-4266-88D9-3FEF024FB0E7}" type="pres">
      <dgm:prSet presAssocID="{B39F1540-579C-40FC-B4BD-CE373AB6A7AD}" presName="accent_1" presStyleCnt="0"/>
      <dgm:spPr/>
    </dgm:pt>
    <dgm:pt modelId="{92A19948-B857-43BF-A80C-66C740E17B43}" type="pres">
      <dgm:prSet presAssocID="{B39F1540-579C-40FC-B4BD-CE373AB6A7AD}" presName="accentRepeatNode" presStyleLbl="solidFgAcc1" presStyleIdx="0" presStyleCnt="4"/>
      <dgm:spPr/>
    </dgm:pt>
    <dgm:pt modelId="{D7741FEA-C6FA-460F-A172-5A6B1CC9F655}" type="pres">
      <dgm:prSet presAssocID="{D4E4EB1B-202E-4DCC-8735-DCC4A9372B61}" presName="text_2" presStyleLbl="node1" presStyleIdx="1" presStyleCnt="4">
        <dgm:presLayoutVars>
          <dgm:bulletEnabled val="1"/>
        </dgm:presLayoutVars>
      </dgm:prSet>
      <dgm:spPr/>
    </dgm:pt>
    <dgm:pt modelId="{CCC18B47-F0E0-4877-8CA5-D9319FDE6389}" type="pres">
      <dgm:prSet presAssocID="{D4E4EB1B-202E-4DCC-8735-DCC4A9372B61}" presName="accent_2" presStyleCnt="0"/>
      <dgm:spPr/>
    </dgm:pt>
    <dgm:pt modelId="{304F7C7C-0800-4291-B360-51BAD15BBF5C}" type="pres">
      <dgm:prSet presAssocID="{D4E4EB1B-202E-4DCC-8735-DCC4A9372B61}" presName="accentRepeatNode" presStyleLbl="solidFgAcc1" presStyleIdx="1" presStyleCnt="4"/>
      <dgm:spPr/>
    </dgm:pt>
    <dgm:pt modelId="{5BD99007-08B2-4831-AB34-AA897CA4FD6D}" type="pres">
      <dgm:prSet presAssocID="{AF916040-F080-44AA-A171-28B43AC2FCF7}" presName="text_3" presStyleLbl="node1" presStyleIdx="2" presStyleCnt="4">
        <dgm:presLayoutVars>
          <dgm:bulletEnabled val="1"/>
        </dgm:presLayoutVars>
      </dgm:prSet>
      <dgm:spPr/>
    </dgm:pt>
    <dgm:pt modelId="{BFB2BBCA-3483-46DB-9900-A49078B54D42}" type="pres">
      <dgm:prSet presAssocID="{AF916040-F080-44AA-A171-28B43AC2FCF7}" presName="accent_3" presStyleCnt="0"/>
      <dgm:spPr/>
    </dgm:pt>
    <dgm:pt modelId="{503BF6B7-B4CB-4694-89D2-EA9EFC040D91}" type="pres">
      <dgm:prSet presAssocID="{AF916040-F080-44AA-A171-28B43AC2FCF7}" presName="accentRepeatNode" presStyleLbl="solidFgAcc1" presStyleIdx="2" presStyleCnt="4"/>
      <dgm:spPr/>
    </dgm:pt>
    <dgm:pt modelId="{3BA7EC2D-9EB5-496B-BF82-B7993A87A68D}" type="pres">
      <dgm:prSet presAssocID="{9B0A27DF-EE2F-4390-BD03-1B118F7CF1CA}" presName="text_4" presStyleLbl="node1" presStyleIdx="3" presStyleCnt="4">
        <dgm:presLayoutVars>
          <dgm:bulletEnabled val="1"/>
        </dgm:presLayoutVars>
      </dgm:prSet>
      <dgm:spPr/>
    </dgm:pt>
    <dgm:pt modelId="{2A2B7FD6-F82D-4980-B468-4FAB6B171633}" type="pres">
      <dgm:prSet presAssocID="{9B0A27DF-EE2F-4390-BD03-1B118F7CF1CA}" presName="accent_4" presStyleCnt="0"/>
      <dgm:spPr/>
    </dgm:pt>
    <dgm:pt modelId="{3B8520AC-2F89-468C-A850-44B56B14C879}" type="pres">
      <dgm:prSet presAssocID="{9B0A27DF-EE2F-4390-BD03-1B118F7CF1CA}" presName="accentRepeatNode" presStyleLbl="solidFgAcc1" presStyleIdx="3" presStyleCnt="4"/>
      <dgm:spPr/>
    </dgm:pt>
  </dgm:ptLst>
  <dgm:cxnLst>
    <dgm:cxn modelId="{59980201-5F74-4AD9-BDCC-3E8B9CFBE782}" srcId="{34EC301A-2C56-4151-AF8B-788FF34A3F6B}" destId="{9B0A27DF-EE2F-4390-BD03-1B118F7CF1CA}" srcOrd="3" destOrd="0" parTransId="{CC8C6660-26F1-4F62-AFD3-BF21455495B8}" sibTransId="{5A4DD2A7-8937-4BF2-A030-A49D49F5153B}"/>
    <dgm:cxn modelId="{A846C714-4533-45E5-A655-90D4B702F46C}" srcId="{34EC301A-2C56-4151-AF8B-788FF34A3F6B}" destId="{B39F1540-579C-40FC-B4BD-CE373AB6A7AD}" srcOrd="0" destOrd="0" parTransId="{C9E42D20-C1EF-40E6-93CA-BA043475D334}" sibTransId="{A9C18AEF-1D12-4B28-A2F2-76BB65F417C4}"/>
    <dgm:cxn modelId="{B0C8B42B-03AC-43B6-A657-0CB1185BA06C}" type="presOf" srcId="{D4E4EB1B-202E-4DCC-8735-DCC4A9372B61}" destId="{D7741FEA-C6FA-460F-A172-5A6B1CC9F655}" srcOrd="0" destOrd="0" presId="urn:microsoft.com/office/officeart/2008/layout/VerticalCurvedList"/>
    <dgm:cxn modelId="{F6421E39-A168-4927-8245-A13320807A76}" type="presOf" srcId="{B39F1540-579C-40FC-B4BD-CE373AB6A7AD}" destId="{B26247A5-7911-4DE5-A11C-45F31FB16D74}" srcOrd="0" destOrd="0" presId="urn:microsoft.com/office/officeart/2008/layout/VerticalCurvedList"/>
    <dgm:cxn modelId="{7B885F39-64E0-46C7-AA5C-4FD70A2E5BB2}" type="presOf" srcId="{9B0A27DF-EE2F-4390-BD03-1B118F7CF1CA}" destId="{3BA7EC2D-9EB5-496B-BF82-B7993A87A68D}" srcOrd="0" destOrd="0" presId="urn:microsoft.com/office/officeart/2008/layout/VerticalCurvedList"/>
    <dgm:cxn modelId="{BAF7E741-7BEF-40F6-842A-8479BF82C150}" srcId="{34EC301A-2C56-4151-AF8B-788FF34A3F6B}" destId="{AF916040-F080-44AA-A171-28B43AC2FCF7}" srcOrd="2" destOrd="0" parTransId="{035E3D22-621F-47CA-9171-E6DB2E2C1E02}" sibTransId="{0008746B-C4B9-417E-8ADF-839B75A503F3}"/>
    <dgm:cxn modelId="{ABA31D90-AAF3-4CEF-8B5C-CDE6DD1C3414}" srcId="{34EC301A-2C56-4151-AF8B-788FF34A3F6B}" destId="{D4E4EB1B-202E-4DCC-8735-DCC4A9372B61}" srcOrd="1" destOrd="0" parTransId="{CCC44076-27FF-410E-A1EA-6C70941069E2}" sibTransId="{90C29217-93B6-4558-A69A-6B0C255F91AC}"/>
    <dgm:cxn modelId="{488C1F94-5FDB-4649-9E7D-69B39D377C0D}" type="presOf" srcId="{AF916040-F080-44AA-A171-28B43AC2FCF7}" destId="{5BD99007-08B2-4831-AB34-AA897CA4FD6D}" srcOrd="0" destOrd="0" presId="urn:microsoft.com/office/officeart/2008/layout/VerticalCurvedList"/>
    <dgm:cxn modelId="{0CE000B4-82D0-47D1-A2ED-EC62E26AA61E}" type="presOf" srcId="{34EC301A-2C56-4151-AF8B-788FF34A3F6B}" destId="{67876D56-1D9F-4739-9245-28D6150BEC80}" srcOrd="0" destOrd="0" presId="urn:microsoft.com/office/officeart/2008/layout/VerticalCurvedList"/>
    <dgm:cxn modelId="{FAF911E6-4973-41D7-A43F-D09BEF9D516A}" type="presOf" srcId="{A9C18AEF-1D12-4B28-A2F2-76BB65F417C4}" destId="{DD86A483-588D-4B64-B37E-6D3DF11DDCB7}" srcOrd="0" destOrd="0" presId="urn:microsoft.com/office/officeart/2008/layout/VerticalCurvedList"/>
    <dgm:cxn modelId="{E815D353-1705-4AD8-87EB-7C698E67AF52}" type="presParOf" srcId="{67876D56-1D9F-4739-9245-28D6150BEC80}" destId="{9B5F5DC6-9D60-403B-8A16-DBB6BA8C5BBC}" srcOrd="0" destOrd="0" presId="urn:microsoft.com/office/officeart/2008/layout/VerticalCurvedList"/>
    <dgm:cxn modelId="{BFAD59B6-3483-41A9-9448-6F2126B6C04E}" type="presParOf" srcId="{9B5F5DC6-9D60-403B-8A16-DBB6BA8C5BBC}" destId="{167408EB-1204-402F-9FE9-7E8ACD36336B}" srcOrd="0" destOrd="0" presId="urn:microsoft.com/office/officeart/2008/layout/VerticalCurvedList"/>
    <dgm:cxn modelId="{B102C6FB-B643-405B-9AE5-A729D60886B4}" type="presParOf" srcId="{167408EB-1204-402F-9FE9-7E8ACD36336B}" destId="{AFA011DE-F60A-489A-9565-883AAD7B0F16}" srcOrd="0" destOrd="0" presId="urn:microsoft.com/office/officeart/2008/layout/VerticalCurvedList"/>
    <dgm:cxn modelId="{C4B9C064-C3AD-46E2-A250-75819D4A01A3}" type="presParOf" srcId="{167408EB-1204-402F-9FE9-7E8ACD36336B}" destId="{DD86A483-588D-4B64-B37E-6D3DF11DDCB7}" srcOrd="1" destOrd="0" presId="urn:microsoft.com/office/officeart/2008/layout/VerticalCurvedList"/>
    <dgm:cxn modelId="{AC8BA39E-6EC4-4423-94ED-008B710AAC8A}" type="presParOf" srcId="{167408EB-1204-402F-9FE9-7E8ACD36336B}" destId="{7D6112EC-88F4-4FED-A316-8AFB6D3BBF31}" srcOrd="2" destOrd="0" presId="urn:microsoft.com/office/officeart/2008/layout/VerticalCurvedList"/>
    <dgm:cxn modelId="{9DFB210E-A294-48D7-9184-B1FAE3475A0E}" type="presParOf" srcId="{167408EB-1204-402F-9FE9-7E8ACD36336B}" destId="{2180A7A6-E0EF-4FDB-9F14-95A749D7A1DE}" srcOrd="3" destOrd="0" presId="urn:microsoft.com/office/officeart/2008/layout/VerticalCurvedList"/>
    <dgm:cxn modelId="{830CE052-D341-44D8-A186-E225D06B7D93}" type="presParOf" srcId="{9B5F5DC6-9D60-403B-8A16-DBB6BA8C5BBC}" destId="{B26247A5-7911-4DE5-A11C-45F31FB16D74}" srcOrd="1" destOrd="0" presId="urn:microsoft.com/office/officeart/2008/layout/VerticalCurvedList"/>
    <dgm:cxn modelId="{44034C9E-E06C-4031-9A11-5B1FAB3ECE3B}" type="presParOf" srcId="{9B5F5DC6-9D60-403B-8A16-DBB6BA8C5BBC}" destId="{80F31B7F-06C5-4266-88D9-3FEF024FB0E7}" srcOrd="2" destOrd="0" presId="urn:microsoft.com/office/officeart/2008/layout/VerticalCurvedList"/>
    <dgm:cxn modelId="{22A35DAD-7AE2-49ED-81DC-85D7B8455601}" type="presParOf" srcId="{80F31B7F-06C5-4266-88D9-3FEF024FB0E7}" destId="{92A19948-B857-43BF-A80C-66C740E17B43}" srcOrd="0" destOrd="0" presId="urn:microsoft.com/office/officeart/2008/layout/VerticalCurvedList"/>
    <dgm:cxn modelId="{C19240F5-D974-4ADC-AC65-A52352720407}" type="presParOf" srcId="{9B5F5DC6-9D60-403B-8A16-DBB6BA8C5BBC}" destId="{D7741FEA-C6FA-460F-A172-5A6B1CC9F655}" srcOrd="3" destOrd="0" presId="urn:microsoft.com/office/officeart/2008/layout/VerticalCurvedList"/>
    <dgm:cxn modelId="{F753FF95-100C-46AF-AC47-470A3373E3B6}" type="presParOf" srcId="{9B5F5DC6-9D60-403B-8A16-DBB6BA8C5BBC}" destId="{CCC18B47-F0E0-4877-8CA5-D9319FDE6389}" srcOrd="4" destOrd="0" presId="urn:microsoft.com/office/officeart/2008/layout/VerticalCurvedList"/>
    <dgm:cxn modelId="{3F6851AA-0AAE-46AE-9D69-AC1398BE76BE}" type="presParOf" srcId="{CCC18B47-F0E0-4877-8CA5-D9319FDE6389}" destId="{304F7C7C-0800-4291-B360-51BAD15BBF5C}" srcOrd="0" destOrd="0" presId="urn:microsoft.com/office/officeart/2008/layout/VerticalCurvedList"/>
    <dgm:cxn modelId="{5E93F9C8-9C12-4ECB-B0F7-609E6A55D1A8}" type="presParOf" srcId="{9B5F5DC6-9D60-403B-8A16-DBB6BA8C5BBC}" destId="{5BD99007-08B2-4831-AB34-AA897CA4FD6D}" srcOrd="5" destOrd="0" presId="urn:microsoft.com/office/officeart/2008/layout/VerticalCurvedList"/>
    <dgm:cxn modelId="{E4E48EC6-B2A5-43EE-86B3-29CB17C8E830}" type="presParOf" srcId="{9B5F5DC6-9D60-403B-8A16-DBB6BA8C5BBC}" destId="{BFB2BBCA-3483-46DB-9900-A49078B54D42}" srcOrd="6" destOrd="0" presId="urn:microsoft.com/office/officeart/2008/layout/VerticalCurvedList"/>
    <dgm:cxn modelId="{6509313B-3EAF-4B66-A64B-CFDD0C3692C4}" type="presParOf" srcId="{BFB2BBCA-3483-46DB-9900-A49078B54D42}" destId="{503BF6B7-B4CB-4694-89D2-EA9EFC040D91}" srcOrd="0" destOrd="0" presId="urn:microsoft.com/office/officeart/2008/layout/VerticalCurvedList"/>
    <dgm:cxn modelId="{9587F1A5-12C5-453E-AEF0-C5B3DD9D98E9}" type="presParOf" srcId="{9B5F5DC6-9D60-403B-8A16-DBB6BA8C5BBC}" destId="{3BA7EC2D-9EB5-496B-BF82-B7993A87A68D}" srcOrd="7" destOrd="0" presId="urn:microsoft.com/office/officeart/2008/layout/VerticalCurvedList"/>
    <dgm:cxn modelId="{815EAE8B-3829-4A6A-8A8A-3517BBFCAFCA}" type="presParOf" srcId="{9B5F5DC6-9D60-403B-8A16-DBB6BA8C5BBC}" destId="{2A2B7FD6-F82D-4980-B468-4FAB6B171633}" srcOrd="8" destOrd="0" presId="urn:microsoft.com/office/officeart/2008/layout/VerticalCurvedList"/>
    <dgm:cxn modelId="{61DA4292-DADA-43F8-9668-701B87A06FFB}" type="presParOf" srcId="{2A2B7FD6-F82D-4980-B468-4FAB6B171633}" destId="{3B8520AC-2F89-468C-A850-44B56B14C87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B8DDE-47BD-4A96-9DC1-B7B379CF56A8}">
      <dsp:nvSpPr>
        <dsp:cNvPr id="0" name=""/>
        <dsp:cNvSpPr/>
      </dsp:nvSpPr>
      <dsp:spPr>
        <a:xfrm rot="5400000">
          <a:off x="2144378" y="83637"/>
          <a:ext cx="1260447" cy="1096589"/>
        </a:xfrm>
        <a:prstGeom prst="hexagon">
          <a:avLst>
            <a:gd name="adj" fmla="val 25000"/>
            <a:gd name="vf" fmla="val 115470"/>
          </a:avLst>
        </a:prstGeom>
        <a:solidFill>
          <a:schemeClr val="accent5">
            <a:hueOff val="0"/>
            <a:satOff val="0"/>
            <a:lumOff val="0"/>
            <a:alphaOff val="0"/>
          </a:schemeClr>
        </a:solid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Intra-articular bleeds</a:t>
          </a:r>
        </a:p>
      </dsp:txBody>
      <dsp:txXfrm rot="-5400000">
        <a:off x="2397192" y="198128"/>
        <a:ext cx="754819" cy="867607"/>
      </dsp:txXfrm>
    </dsp:sp>
    <dsp:sp modelId="{3CDD6D26-41A0-4618-9391-9D6FA496A3E7}">
      <dsp:nvSpPr>
        <dsp:cNvPr id="0" name=""/>
        <dsp:cNvSpPr/>
      </dsp:nvSpPr>
      <dsp:spPr>
        <a:xfrm>
          <a:off x="3334151" y="231245"/>
          <a:ext cx="1653908"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Account for ~80% of spontaneous bleed events</a:t>
          </a:r>
        </a:p>
      </dsp:txBody>
      <dsp:txXfrm>
        <a:off x="3334151" y="231245"/>
        <a:ext cx="1653908" cy="756268"/>
      </dsp:txXfrm>
    </dsp:sp>
    <dsp:sp modelId="{EE93E634-B2B2-46CF-9C5D-3B032034CE47}">
      <dsp:nvSpPr>
        <dsp:cNvPr id="0" name=""/>
        <dsp:cNvSpPr/>
      </dsp:nvSpPr>
      <dsp:spPr>
        <a:xfrm rot="5400000">
          <a:off x="960061" y="83637"/>
          <a:ext cx="1260447" cy="1096589"/>
        </a:xfrm>
        <a:prstGeom prst="hexagon">
          <a:avLst>
            <a:gd name="adj" fmla="val 25000"/>
            <a:gd name="vf" fmla="val 11547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212875" y="198128"/>
        <a:ext cx="754819" cy="867607"/>
      </dsp:txXfrm>
    </dsp:sp>
    <dsp:sp modelId="{22BCE009-AE21-462D-A82C-DB73605FA8CE}">
      <dsp:nvSpPr>
        <dsp:cNvPr id="0" name=""/>
        <dsp:cNvSpPr/>
      </dsp:nvSpPr>
      <dsp:spPr>
        <a:xfrm rot="5400000">
          <a:off x="1611763" y="1153505"/>
          <a:ext cx="1260447" cy="1096589"/>
        </a:xfrm>
        <a:prstGeom prst="hexagon">
          <a:avLst>
            <a:gd name="adj" fmla="val 25000"/>
            <a:gd name="vf" fmla="val 11547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Muscle bleeds</a:t>
          </a:r>
        </a:p>
      </dsp:txBody>
      <dsp:txXfrm rot="-5400000">
        <a:off x="1864577" y="1267996"/>
        <a:ext cx="754819" cy="867607"/>
      </dsp:txXfrm>
    </dsp:sp>
    <dsp:sp modelId="{3BCD8684-E0C5-4214-A6EF-6B9EAA3931CF}">
      <dsp:nvSpPr>
        <dsp:cNvPr id="0" name=""/>
        <dsp:cNvSpPr/>
      </dsp:nvSpPr>
      <dsp:spPr>
        <a:xfrm>
          <a:off x="287032" y="1323665"/>
          <a:ext cx="1361283"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US" sz="1600" b="1" kern="1200" dirty="0">
              <a:solidFill>
                <a:schemeClr val="bg1">
                  <a:lumMod val="50000"/>
                </a:schemeClr>
              </a:solidFill>
            </a:rPr>
            <a:t>10% to 20%</a:t>
          </a:r>
        </a:p>
      </dsp:txBody>
      <dsp:txXfrm>
        <a:off x="287032" y="1323665"/>
        <a:ext cx="1361283" cy="756268"/>
      </dsp:txXfrm>
    </dsp:sp>
    <dsp:sp modelId="{0F0C1917-BFFE-4E3C-8E58-D66E881D62A0}">
      <dsp:nvSpPr>
        <dsp:cNvPr id="0" name=""/>
        <dsp:cNvSpPr/>
      </dsp:nvSpPr>
      <dsp:spPr>
        <a:xfrm rot="5400000">
          <a:off x="2796079" y="1153505"/>
          <a:ext cx="1260447" cy="1096589"/>
        </a:xfrm>
        <a:prstGeom prst="hexagon">
          <a:avLst>
            <a:gd name="adj" fmla="val 25000"/>
            <a:gd name="vf" fmla="val 11547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3048893" y="1267996"/>
        <a:ext cx="754819" cy="867607"/>
      </dsp:txXfrm>
    </dsp:sp>
    <dsp:sp modelId="{5390A5D2-DD12-42E5-8239-5D2C1C7FC06C}">
      <dsp:nvSpPr>
        <dsp:cNvPr id="0" name=""/>
        <dsp:cNvSpPr/>
      </dsp:nvSpPr>
      <dsp:spPr>
        <a:xfrm rot="5400000">
          <a:off x="2206190" y="2223373"/>
          <a:ext cx="1260447" cy="1096589"/>
        </a:xfrm>
        <a:prstGeom prst="hexagon">
          <a:avLst>
            <a:gd name="adj" fmla="val 25000"/>
            <a:gd name="vf" fmla="val 11547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2459004" y="2337864"/>
        <a:ext cx="754819" cy="867607"/>
      </dsp:txXfrm>
    </dsp:sp>
    <dsp:sp modelId="{66D6FC9A-C528-4F9B-B747-E809AE952B19}">
      <dsp:nvSpPr>
        <dsp:cNvPr id="0" name=""/>
        <dsp:cNvSpPr/>
      </dsp:nvSpPr>
      <dsp:spPr>
        <a:xfrm>
          <a:off x="3417984" y="2393533"/>
          <a:ext cx="1406659"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lumMod val="50000"/>
                </a:schemeClr>
              </a:solidFill>
            </a:rPr>
            <a:t>Rare, but serious complication</a:t>
          </a:r>
        </a:p>
      </dsp:txBody>
      <dsp:txXfrm>
        <a:off x="3417984" y="2393533"/>
        <a:ext cx="1406659" cy="756268"/>
      </dsp:txXfrm>
    </dsp:sp>
    <dsp:sp modelId="{09C4404C-693D-4C82-A26D-E5E877691348}">
      <dsp:nvSpPr>
        <dsp:cNvPr id="0" name=""/>
        <dsp:cNvSpPr/>
      </dsp:nvSpPr>
      <dsp:spPr>
        <a:xfrm rot="5400000">
          <a:off x="1021873" y="2223373"/>
          <a:ext cx="1260447" cy="1096589"/>
        </a:xfrm>
        <a:prstGeom prst="hexagon">
          <a:avLst>
            <a:gd name="adj" fmla="val 25000"/>
            <a:gd name="vf" fmla="val 1154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274687" y="2337864"/>
        <a:ext cx="754819" cy="867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B8989-999E-499A-87C1-97D664D314E1}">
      <dsp:nvSpPr>
        <dsp:cNvPr id="0" name=""/>
        <dsp:cNvSpPr/>
      </dsp:nvSpPr>
      <dsp:spPr>
        <a:xfrm>
          <a:off x="239" y="130533"/>
          <a:ext cx="2834628" cy="32918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Adherence</a:t>
          </a:r>
        </a:p>
      </dsp:txBody>
      <dsp:txXfrm>
        <a:off x="239" y="130533"/>
        <a:ext cx="2834628" cy="987550"/>
      </dsp:txXfrm>
    </dsp:sp>
    <dsp:sp modelId="{38D54FE7-8F89-4C49-9E7A-2F8044D0256D}">
      <dsp:nvSpPr>
        <dsp:cNvPr id="0" name=""/>
        <dsp:cNvSpPr/>
      </dsp:nvSpPr>
      <dsp:spPr>
        <a:xfrm>
          <a:off x="11662" y="1016810"/>
          <a:ext cx="2811782" cy="5130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Frequency/Ease of administration</a:t>
          </a:r>
        </a:p>
      </dsp:txBody>
      <dsp:txXfrm>
        <a:off x="26689" y="1031837"/>
        <a:ext cx="2781728" cy="483011"/>
      </dsp:txXfrm>
    </dsp:sp>
    <dsp:sp modelId="{B0937674-5AEE-489E-8BB8-EE6BED4B9C2A}">
      <dsp:nvSpPr>
        <dsp:cNvPr id="0" name=""/>
        <dsp:cNvSpPr/>
      </dsp:nvSpPr>
      <dsp:spPr>
        <a:xfrm>
          <a:off x="11662" y="1548872"/>
          <a:ext cx="2811782" cy="480959"/>
        </a:xfrm>
        <a:prstGeom prst="roundRect">
          <a:avLst>
            <a:gd name="adj" fmla="val 10000"/>
          </a:avLst>
        </a:prstGeom>
        <a:solidFill>
          <a:schemeClr val="accent5">
            <a:hueOff val="-563212"/>
            <a:satOff val="-1452"/>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Route of administration</a:t>
          </a:r>
        </a:p>
      </dsp:txBody>
      <dsp:txXfrm>
        <a:off x="25749" y="1562959"/>
        <a:ext cx="2783608" cy="452785"/>
      </dsp:txXfrm>
    </dsp:sp>
    <dsp:sp modelId="{DCB11784-84E5-49F4-9D11-EE0A5F31112F}">
      <dsp:nvSpPr>
        <dsp:cNvPr id="0" name=""/>
        <dsp:cNvSpPr/>
      </dsp:nvSpPr>
      <dsp:spPr>
        <a:xfrm>
          <a:off x="11662" y="2048828"/>
          <a:ext cx="2811782" cy="412508"/>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Timing of administration</a:t>
          </a:r>
        </a:p>
      </dsp:txBody>
      <dsp:txXfrm>
        <a:off x="23744" y="2060910"/>
        <a:ext cx="2787618" cy="388344"/>
      </dsp:txXfrm>
    </dsp:sp>
    <dsp:sp modelId="{ECF6D539-7E53-45EF-8D0D-21F7C013A685}">
      <dsp:nvSpPr>
        <dsp:cNvPr id="0" name=""/>
        <dsp:cNvSpPr/>
      </dsp:nvSpPr>
      <dsp:spPr>
        <a:xfrm>
          <a:off x="11662" y="2480332"/>
          <a:ext cx="2811782" cy="412508"/>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Efficacy</a:t>
          </a:r>
        </a:p>
      </dsp:txBody>
      <dsp:txXfrm>
        <a:off x="23744" y="2492414"/>
        <a:ext cx="2787618" cy="388344"/>
      </dsp:txXfrm>
    </dsp:sp>
    <dsp:sp modelId="{6F690C46-5E51-4971-BD34-273F5247DE78}">
      <dsp:nvSpPr>
        <dsp:cNvPr id="0" name=""/>
        <dsp:cNvSpPr/>
      </dsp:nvSpPr>
      <dsp:spPr>
        <a:xfrm>
          <a:off x="18972" y="2917930"/>
          <a:ext cx="2811782" cy="412508"/>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Other barriers</a:t>
          </a:r>
        </a:p>
      </dsp:txBody>
      <dsp:txXfrm>
        <a:off x="31054" y="2930012"/>
        <a:ext cx="2787618" cy="388344"/>
      </dsp:txXfrm>
    </dsp:sp>
    <dsp:sp modelId="{1A7428C5-308F-43CF-88A2-D8A24F5C04B0}">
      <dsp:nvSpPr>
        <dsp:cNvPr id="0" name=""/>
        <dsp:cNvSpPr/>
      </dsp:nvSpPr>
      <dsp:spPr>
        <a:xfrm>
          <a:off x="3098472" y="130533"/>
          <a:ext cx="2834628" cy="32918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Efficacy</a:t>
          </a:r>
          <a:endParaRPr lang="en-US" sz="4900" b="1" kern="1200" dirty="0"/>
        </a:p>
      </dsp:txBody>
      <dsp:txXfrm>
        <a:off x="3098472" y="130533"/>
        <a:ext cx="2834628" cy="987550"/>
      </dsp:txXfrm>
    </dsp:sp>
    <dsp:sp modelId="{6AC1E003-D2A8-45B9-84E8-A13BF96EB62A}">
      <dsp:nvSpPr>
        <dsp:cNvPr id="0" name=""/>
        <dsp:cNvSpPr/>
      </dsp:nvSpPr>
      <dsp:spPr>
        <a:xfrm>
          <a:off x="3109895" y="856594"/>
          <a:ext cx="2811782" cy="698003"/>
        </a:xfrm>
        <a:prstGeom prst="roundRect">
          <a:avLst>
            <a:gd name="adj" fmla="val 10000"/>
          </a:avLst>
        </a:prstGeom>
        <a:solidFill>
          <a:schemeClr val="accent5">
            <a:hueOff val="-2816059"/>
            <a:satOff val="-7258"/>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Annualized bleeding rate</a:t>
          </a:r>
        </a:p>
      </dsp:txBody>
      <dsp:txXfrm>
        <a:off x="3130339" y="877038"/>
        <a:ext cx="2770894" cy="657115"/>
      </dsp:txXfrm>
    </dsp:sp>
    <dsp:sp modelId="{02624C1E-BBE1-4B94-AAF8-0305B7475822}">
      <dsp:nvSpPr>
        <dsp:cNvPr id="0" name=""/>
        <dsp:cNvSpPr/>
      </dsp:nvSpPr>
      <dsp:spPr>
        <a:xfrm>
          <a:off x="3109895" y="1661983"/>
          <a:ext cx="2811782" cy="698003"/>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Joint damage</a:t>
          </a:r>
        </a:p>
      </dsp:txBody>
      <dsp:txXfrm>
        <a:off x="3130339" y="1682427"/>
        <a:ext cx="2770894" cy="657115"/>
      </dsp:txXfrm>
    </dsp:sp>
    <dsp:sp modelId="{A17F12D3-D629-4D5C-A336-1637CD4DFAD3}">
      <dsp:nvSpPr>
        <dsp:cNvPr id="0" name=""/>
        <dsp:cNvSpPr/>
      </dsp:nvSpPr>
      <dsp:spPr>
        <a:xfrm>
          <a:off x="3109895" y="2467371"/>
          <a:ext cx="2811782" cy="698003"/>
        </a:xfrm>
        <a:prstGeom prst="roundRect">
          <a:avLst>
            <a:gd name="adj" fmla="val 10000"/>
          </a:avLst>
        </a:prstGeom>
        <a:solidFill>
          <a:schemeClr val="accent5">
            <a:hueOff val="-3942483"/>
            <a:satOff val="-10161"/>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Quality of life</a:t>
          </a:r>
        </a:p>
      </dsp:txBody>
      <dsp:txXfrm>
        <a:off x="3130339" y="2487815"/>
        <a:ext cx="2770894" cy="657115"/>
      </dsp:txXfrm>
    </dsp:sp>
    <dsp:sp modelId="{F5D13C8B-DA29-4263-9011-62027F2E9851}">
      <dsp:nvSpPr>
        <dsp:cNvPr id="0" name=""/>
        <dsp:cNvSpPr/>
      </dsp:nvSpPr>
      <dsp:spPr>
        <a:xfrm>
          <a:off x="6196706" y="130533"/>
          <a:ext cx="2834628" cy="329183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Safety</a:t>
          </a:r>
          <a:endParaRPr lang="en-US" sz="4900" b="1" kern="1200" dirty="0"/>
        </a:p>
      </dsp:txBody>
      <dsp:txXfrm>
        <a:off x="6196706" y="130533"/>
        <a:ext cx="2834628" cy="987550"/>
      </dsp:txXfrm>
    </dsp:sp>
    <dsp:sp modelId="{68AEA79C-66A3-48BE-9D9D-D0B9ECD7B234}">
      <dsp:nvSpPr>
        <dsp:cNvPr id="0" name=""/>
        <dsp:cNvSpPr/>
      </dsp:nvSpPr>
      <dsp:spPr>
        <a:xfrm>
          <a:off x="6208128" y="924608"/>
          <a:ext cx="2811782" cy="350693"/>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Inhibitor formation</a:t>
          </a:r>
        </a:p>
      </dsp:txBody>
      <dsp:txXfrm>
        <a:off x="6218399" y="934879"/>
        <a:ext cx="2791240" cy="330151"/>
      </dsp:txXfrm>
    </dsp:sp>
    <dsp:sp modelId="{5FECC8A4-B115-40D1-82B8-26A152E73B20}">
      <dsp:nvSpPr>
        <dsp:cNvPr id="0" name=""/>
        <dsp:cNvSpPr/>
      </dsp:nvSpPr>
      <dsp:spPr>
        <a:xfrm>
          <a:off x="6208128" y="1329254"/>
          <a:ext cx="2811782" cy="350693"/>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Thrombosis</a:t>
          </a:r>
        </a:p>
      </dsp:txBody>
      <dsp:txXfrm>
        <a:off x="6218399" y="1339525"/>
        <a:ext cx="2791240" cy="330151"/>
      </dsp:txXfrm>
    </dsp:sp>
    <dsp:sp modelId="{297F7491-AB45-4772-BD53-A4552F131D4D}">
      <dsp:nvSpPr>
        <dsp:cNvPr id="0" name=""/>
        <dsp:cNvSpPr/>
      </dsp:nvSpPr>
      <dsp:spPr>
        <a:xfrm>
          <a:off x="6208128" y="1733900"/>
          <a:ext cx="2811782" cy="350693"/>
        </a:xfrm>
        <a:prstGeom prst="roundRect">
          <a:avLst>
            <a:gd name="adj" fmla="val 1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Infection</a:t>
          </a:r>
        </a:p>
      </dsp:txBody>
      <dsp:txXfrm>
        <a:off x="6218399" y="1744171"/>
        <a:ext cx="2791240" cy="330151"/>
      </dsp:txXfrm>
    </dsp:sp>
    <dsp:sp modelId="{82B745AE-CEF7-4272-B657-D6CFE38FBAF7}">
      <dsp:nvSpPr>
        <dsp:cNvPr id="0" name=""/>
        <dsp:cNvSpPr/>
      </dsp:nvSpPr>
      <dsp:spPr>
        <a:xfrm>
          <a:off x="6208128" y="2138546"/>
          <a:ext cx="2811782" cy="350693"/>
        </a:xfrm>
        <a:prstGeom prst="roundRect">
          <a:avLst>
            <a:gd name="adj" fmla="val 10000"/>
          </a:avLst>
        </a:prstGeom>
        <a:solidFill>
          <a:schemeClr val="accent5">
            <a:hueOff val="-6195331"/>
            <a:satOff val="-15967"/>
            <a:lumOff val="-1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Hepatotoxicity</a:t>
          </a:r>
        </a:p>
      </dsp:txBody>
      <dsp:txXfrm>
        <a:off x="6218399" y="2148817"/>
        <a:ext cx="2791240" cy="330151"/>
      </dsp:txXfrm>
    </dsp:sp>
    <dsp:sp modelId="{2213BDAF-72A9-4FDD-B6CB-2ECCBBDA0DF9}">
      <dsp:nvSpPr>
        <dsp:cNvPr id="0" name=""/>
        <dsp:cNvSpPr/>
      </dsp:nvSpPr>
      <dsp:spPr>
        <a:xfrm>
          <a:off x="6194941" y="2568119"/>
          <a:ext cx="2811782" cy="689388"/>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Infusion/Injection site reactions</a:t>
          </a:r>
        </a:p>
      </dsp:txBody>
      <dsp:txXfrm>
        <a:off x="6215132" y="2588310"/>
        <a:ext cx="2771400" cy="649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98BFA-8430-4DCA-AE0B-FD4D19AF48AB}">
      <dsp:nvSpPr>
        <dsp:cNvPr id="0" name=""/>
        <dsp:cNvSpPr/>
      </dsp:nvSpPr>
      <dsp:spPr>
        <a:xfrm>
          <a:off x="0" y="174"/>
          <a:ext cx="6245756" cy="13545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Monitor for development of </a:t>
          </a:r>
          <a:r>
            <a:rPr lang="en-US" sz="2400" b="1" kern="1200" dirty="0"/>
            <a:t>thrombotic microangiopathy (TMA) and thrombotic events</a:t>
          </a:r>
          <a:r>
            <a:rPr lang="en-US" sz="2400" kern="1200" dirty="0"/>
            <a:t> if aPCC is administered to patients on therapy</a:t>
          </a:r>
        </a:p>
      </dsp:txBody>
      <dsp:txXfrm>
        <a:off x="66121" y="66295"/>
        <a:ext cx="6113514" cy="1222261"/>
      </dsp:txXfrm>
    </dsp:sp>
    <dsp:sp modelId="{9DD4FE3D-F214-4E62-900B-5E2BD5BB38A2}">
      <dsp:nvSpPr>
        <dsp:cNvPr id="0" name=""/>
        <dsp:cNvSpPr/>
      </dsp:nvSpPr>
      <dsp:spPr>
        <a:xfrm>
          <a:off x="0" y="1365942"/>
          <a:ext cx="6245756" cy="13545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none" kern="1200" dirty="0"/>
            <a:t>Anti-emicizumab antibodies may develop; </a:t>
          </a:r>
          <a:r>
            <a:rPr lang="en-US" sz="2400" u="none" kern="1200" dirty="0"/>
            <a:t>monitor for clinical signs of loss of efficacy and consider change in treatment</a:t>
          </a:r>
        </a:p>
      </dsp:txBody>
      <dsp:txXfrm>
        <a:off x="66121" y="1432063"/>
        <a:ext cx="6113514" cy="12222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72A26-F870-42C1-B034-0BDD8326D595}">
      <dsp:nvSpPr>
        <dsp:cNvPr id="0" name=""/>
        <dsp:cNvSpPr/>
      </dsp:nvSpPr>
      <dsp:spPr>
        <a:xfrm>
          <a:off x="7394" y="968155"/>
          <a:ext cx="2210002" cy="13260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Bridging FIXa and FX on phospholipid surface of activated platelets</a:t>
          </a:r>
        </a:p>
      </dsp:txBody>
      <dsp:txXfrm>
        <a:off x="46231" y="1006992"/>
        <a:ext cx="2132328" cy="1248327"/>
      </dsp:txXfrm>
    </dsp:sp>
    <dsp:sp modelId="{6EA51CFE-6386-4F82-B268-EF87F1D219E9}">
      <dsp:nvSpPr>
        <dsp:cNvPr id="0" name=""/>
        <dsp:cNvSpPr/>
      </dsp:nvSpPr>
      <dsp:spPr>
        <a:xfrm>
          <a:off x="2438397" y="1357115"/>
          <a:ext cx="468520" cy="548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2438397" y="1466731"/>
        <a:ext cx="327964" cy="328848"/>
      </dsp:txXfrm>
    </dsp:sp>
    <dsp:sp modelId="{952DFBF3-F5F0-4122-B25E-21B08E50862D}">
      <dsp:nvSpPr>
        <dsp:cNvPr id="0" name=""/>
        <dsp:cNvSpPr/>
      </dsp:nvSpPr>
      <dsp:spPr>
        <a:xfrm>
          <a:off x="3101398" y="968155"/>
          <a:ext cx="2210002" cy="13260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Enhancing proteolytic activity of FIXa</a:t>
          </a:r>
        </a:p>
      </dsp:txBody>
      <dsp:txXfrm>
        <a:off x="3140235" y="1006992"/>
        <a:ext cx="2132328" cy="1248327"/>
      </dsp:txXfrm>
    </dsp:sp>
    <dsp:sp modelId="{F649A947-3945-47D1-8C3A-35B3686254FA}">
      <dsp:nvSpPr>
        <dsp:cNvPr id="0" name=""/>
        <dsp:cNvSpPr/>
      </dsp:nvSpPr>
      <dsp:spPr>
        <a:xfrm>
          <a:off x="5532401" y="1357115"/>
          <a:ext cx="468520" cy="548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532401" y="1466731"/>
        <a:ext cx="327964" cy="328848"/>
      </dsp:txXfrm>
    </dsp:sp>
    <dsp:sp modelId="{6E99BBFA-2380-4D33-9B17-D0AA42E0BDE7}">
      <dsp:nvSpPr>
        <dsp:cNvPr id="0" name=""/>
        <dsp:cNvSpPr/>
      </dsp:nvSpPr>
      <dsp:spPr>
        <a:xfrm>
          <a:off x="6195402" y="968155"/>
          <a:ext cx="2210002" cy="13260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Facilitating effective FX activation</a:t>
          </a:r>
        </a:p>
      </dsp:txBody>
      <dsp:txXfrm>
        <a:off x="6234239" y="1006992"/>
        <a:ext cx="2132328" cy="12483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98BFA-8430-4DCA-AE0B-FD4D19AF48AB}">
      <dsp:nvSpPr>
        <dsp:cNvPr id="0" name=""/>
        <dsp:cNvSpPr/>
      </dsp:nvSpPr>
      <dsp:spPr>
        <a:xfrm>
          <a:off x="0" y="722728"/>
          <a:ext cx="6986575" cy="7315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Pharmacokinetic properties were consistent with dose-proportionality and support weekly and monthly dosing approaches</a:t>
          </a:r>
        </a:p>
      </dsp:txBody>
      <dsp:txXfrm>
        <a:off x="35710" y="758438"/>
        <a:ext cx="6915155" cy="6600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4FE3D-F214-4E62-900B-5E2BD5BB38A2}">
      <dsp:nvSpPr>
        <dsp:cNvPr id="0" name=""/>
        <dsp:cNvSpPr/>
      </dsp:nvSpPr>
      <dsp:spPr>
        <a:xfrm>
          <a:off x="0" y="297786"/>
          <a:ext cx="6986574" cy="805910"/>
        </a:xfrm>
        <a:prstGeom prst="roundRect">
          <a:avLst/>
        </a:prstGeom>
        <a:solidFill>
          <a:srgbClr val="4DC5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No occurrences of anti-Mim8 antibodies were reported</a:t>
          </a:r>
          <a:endParaRPr lang="en-US" sz="1800" b="0" u="none" kern="1200" dirty="0"/>
        </a:p>
      </dsp:txBody>
      <dsp:txXfrm>
        <a:off x="39341" y="337127"/>
        <a:ext cx="6907892" cy="7272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6A483-588D-4B64-B37E-6D3DF11DDCB7}">
      <dsp:nvSpPr>
        <dsp:cNvPr id="0" name=""/>
        <dsp:cNvSpPr/>
      </dsp:nvSpPr>
      <dsp:spPr>
        <a:xfrm>
          <a:off x="-4440899" y="-681081"/>
          <a:ext cx="5290545" cy="5290545"/>
        </a:xfrm>
        <a:prstGeom prst="blockArc">
          <a:avLst>
            <a:gd name="adj1" fmla="val 18900000"/>
            <a:gd name="adj2" fmla="val 2700000"/>
            <a:gd name="adj3" fmla="val 40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6247A5-7911-4DE5-A11C-45F31FB16D74}">
      <dsp:nvSpPr>
        <dsp:cNvPr id="0" name=""/>
        <dsp:cNvSpPr/>
      </dsp:nvSpPr>
      <dsp:spPr>
        <a:xfrm>
          <a:off x="445074" y="302014"/>
          <a:ext cx="7388581" cy="6043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69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Subcutaneous administration and reduced dosing frequency have the potential to improve adherence</a:t>
          </a:r>
        </a:p>
      </dsp:txBody>
      <dsp:txXfrm>
        <a:off x="445074" y="302014"/>
        <a:ext cx="7388581" cy="604342"/>
      </dsp:txXfrm>
    </dsp:sp>
    <dsp:sp modelId="{92A19948-B857-43BF-A80C-66C740E17B43}">
      <dsp:nvSpPr>
        <dsp:cNvPr id="0" name=""/>
        <dsp:cNvSpPr/>
      </dsp:nvSpPr>
      <dsp:spPr>
        <a:xfrm>
          <a:off x="67360" y="226471"/>
          <a:ext cx="755427" cy="7554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741FEA-C6FA-460F-A172-5A6B1CC9F655}">
      <dsp:nvSpPr>
        <dsp:cNvPr id="0" name=""/>
        <dsp:cNvSpPr/>
      </dsp:nvSpPr>
      <dsp:spPr>
        <a:xfrm>
          <a:off x="791557" y="1208684"/>
          <a:ext cx="7042097" cy="60434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69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Reduced bleeding rates, including patients with inhibitors</a:t>
          </a:r>
        </a:p>
      </dsp:txBody>
      <dsp:txXfrm>
        <a:off x="791557" y="1208684"/>
        <a:ext cx="7042097" cy="604342"/>
      </dsp:txXfrm>
    </dsp:sp>
    <dsp:sp modelId="{304F7C7C-0800-4291-B360-51BAD15BBF5C}">
      <dsp:nvSpPr>
        <dsp:cNvPr id="0" name=""/>
        <dsp:cNvSpPr/>
      </dsp:nvSpPr>
      <dsp:spPr>
        <a:xfrm>
          <a:off x="413843" y="1133141"/>
          <a:ext cx="755427" cy="7554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D99007-08B2-4831-AB34-AA897CA4FD6D}">
      <dsp:nvSpPr>
        <dsp:cNvPr id="0" name=""/>
        <dsp:cNvSpPr/>
      </dsp:nvSpPr>
      <dsp:spPr>
        <a:xfrm>
          <a:off x="791557" y="2115355"/>
          <a:ext cx="7042097" cy="604342"/>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69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Mild, moderate injection site reactions</a:t>
          </a:r>
        </a:p>
      </dsp:txBody>
      <dsp:txXfrm>
        <a:off x="791557" y="2115355"/>
        <a:ext cx="7042097" cy="604342"/>
      </dsp:txXfrm>
    </dsp:sp>
    <dsp:sp modelId="{503BF6B7-B4CB-4694-89D2-EA9EFC040D91}">
      <dsp:nvSpPr>
        <dsp:cNvPr id="0" name=""/>
        <dsp:cNvSpPr/>
      </dsp:nvSpPr>
      <dsp:spPr>
        <a:xfrm>
          <a:off x="413843" y="2039812"/>
          <a:ext cx="755427" cy="7554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A7EC2D-9EB5-496B-BF82-B7993A87A68D}">
      <dsp:nvSpPr>
        <dsp:cNvPr id="0" name=""/>
        <dsp:cNvSpPr/>
      </dsp:nvSpPr>
      <dsp:spPr>
        <a:xfrm>
          <a:off x="445074" y="3022025"/>
          <a:ext cx="7388581" cy="60434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69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Low risk of thromboembolic events</a:t>
          </a:r>
        </a:p>
      </dsp:txBody>
      <dsp:txXfrm>
        <a:off x="445074" y="3022025"/>
        <a:ext cx="7388581" cy="604342"/>
      </dsp:txXfrm>
    </dsp:sp>
    <dsp:sp modelId="{3B8520AC-2F89-468C-A850-44B56B14C879}">
      <dsp:nvSpPr>
        <dsp:cNvPr id="0" name=""/>
        <dsp:cNvSpPr/>
      </dsp:nvSpPr>
      <dsp:spPr>
        <a:xfrm>
          <a:off x="67360" y="2946482"/>
          <a:ext cx="755427" cy="7554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10FC6-8612-40D7-8397-E1FE22F5F9AC}" type="datetimeFigureOut">
              <a:rPr lang="en-US" smtClean="0"/>
              <a:t>9/11/2024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8A49A-ED43-416C-927A-171EB0C0EDC1}" type="slidenum">
              <a:rPr lang="en-US" smtClean="0"/>
              <a:t>‹#›</a:t>
            </a:fld>
            <a:endParaRPr lang="en-US" dirty="0"/>
          </a:p>
        </p:txBody>
      </p:sp>
    </p:spTree>
    <p:extLst>
      <p:ext uri="{BB962C8B-B14F-4D97-AF65-F5344CB8AC3E}">
        <p14:creationId xmlns:p14="http://schemas.microsoft.com/office/powerpoint/2010/main" val="193935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5</a:t>
            </a:fld>
            <a:endParaRPr lang="en-US" dirty="0"/>
          </a:p>
        </p:txBody>
      </p:sp>
    </p:spTree>
    <p:extLst>
      <p:ext uri="{BB962C8B-B14F-4D97-AF65-F5344CB8AC3E}">
        <p14:creationId xmlns:p14="http://schemas.microsoft.com/office/powerpoint/2010/main" val="2888324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t>Neutralizing alloantibodies to exogenous FVIII or FIX proteins – recognized as foreign by body’s immune system; Leads to bleeding despite factor therapy in patients with hemophilia A and B; </a:t>
            </a:r>
            <a:r>
              <a:rPr lang="en-US" sz="1200" b="0" dirty="0"/>
              <a:t>Current o</a:t>
            </a:r>
            <a:r>
              <a:rPr lang="en-US" sz="1200" b="0" kern="1200" dirty="0"/>
              <a:t>ptions for prophylaxis include plasma-derived or recombinant standard half-life factor, extended half-life factor and non-factor replacement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p>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15</a:t>
            </a:fld>
            <a:endParaRPr lang="en-US" dirty="0"/>
          </a:p>
        </p:txBody>
      </p:sp>
    </p:spTree>
    <p:extLst>
      <p:ext uri="{BB962C8B-B14F-4D97-AF65-F5344CB8AC3E}">
        <p14:creationId xmlns:p14="http://schemas.microsoft.com/office/powerpoint/2010/main" val="637400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rPr>
              <a:t>High affinity for enzyme and substrate (low to high nanomolar range); Low affinity for enzyme and substrate (micromolar range)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Enzyme and substrate are in excess over cofactor; Antibody is in excess over enzyme and substrate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16</a:t>
            </a:fld>
            <a:endParaRPr lang="en-US" dirty="0"/>
          </a:p>
        </p:txBody>
      </p:sp>
    </p:spTree>
    <p:extLst>
      <p:ext uri="{BB962C8B-B14F-4D97-AF65-F5344CB8AC3E}">
        <p14:creationId xmlns:p14="http://schemas.microsoft.com/office/powerpoint/2010/main" val="8677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Per Dr. Kessler: Genetic testing unaffected but who cares about factor V Leiden? FVIII genetics unaffected; overestimation the FIX, FXI and FXII levels measured using one-stage–based assays.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18</a:t>
            </a:fld>
            <a:endParaRPr lang="en-US" dirty="0"/>
          </a:p>
        </p:txBody>
      </p:sp>
    </p:spTree>
    <p:extLst>
      <p:ext uri="{BB962C8B-B14F-4D97-AF65-F5344CB8AC3E}">
        <p14:creationId xmlns:p14="http://schemas.microsoft.com/office/powerpoint/2010/main" val="3158654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Emicizumab affects </a:t>
            </a:r>
            <a:r>
              <a:rPr lang="en-US" sz="1200" b="1" dirty="0"/>
              <a:t>intrinsic pathway clotting-based laboratory tests </a:t>
            </a:r>
            <a:r>
              <a:rPr lang="en-US" sz="1200" b="0" dirty="0"/>
              <a:t>and therefore these tests should not be used to monitor activity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Per Dr. Kessler: Genetic testing unaffected but who cares about factor V Leiden? FVIII genetics unaffected; overestimation the FIX, FXI and FXII levels measured using one-stage–based assays.</a:t>
            </a:r>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19</a:t>
            </a:fld>
            <a:endParaRPr lang="en-US" dirty="0"/>
          </a:p>
        </p:txBody>
      </p:sp>
    </p:spTree>
    <p:extLst>
      <p:ext uri="{BB962C8B-B14F-4D97-AF65-F5344CB8AC3E}">
        <p14:creationId xmlns:p14="http://schemas.microsoft.com/office/powerpoint/2010/main" val="423978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Optimized to enhance proteolytic activity of FIXa; weak binding to circulating FIX/FX to avoid activation of systemic coagulation;</a:t>
            </a:r>
          </a:p>
          <a:p>
            <a:r>
              <a:rPr lang="en-US" b="0" i="0" dirty="0">
                <a:solidFill>
                  <a:srgbClr val="333333"/>
                </a:solidFill>
                <a:effectLst/>
                <a:latin typeface="Montserrat" panose="00000500000000000000" pitchFamily="2" charset="0"/>
              </a:rPr>
              <a:t>has the effect of bridging factor IXa and factor X, in essence mimicking the function of factor VIIIa. Its mechanism of action echoes that of emicizumab and murine studies demonstrated that it can effectively ameliorate bleeds.</a:t>
            </a:r>
            <a:endParaRPr lang="en-US" dirty="0"/>
          </a:p>
          <a:p>
            <a:r>
              <a:rPr lang="en-US" dirty="0"/>
              <a:t>chrome-extension://efaidnbmnnnibpcajpcglclefindmkaj/https://www.uniklinikum-saarland.de/fileadmin/UKS/Einrichtungen/Kliniken_und_Institute/Chirurgie/Haemostaseologie/Haemophilie-Symposium/Heine_Haemophilie-Symposium_2022.pdf</a:t>
            </a:r>
          </a:p>
        </p:txBody>
      </p:sp>
      <p:sp>
        <p:nvSpPr>
          <p:cNvPr id="4" name="Slide Number Placeholder 3"/>
          <p:cNvSpPr>
            <a:spLocks noGrp="1"/>
          </p:cNvSpPr>
          <p:nvPr>
            <p:ph type="sldNum" sz="quarter" idx="5"/>
          </p:nvPr>
        </p:nvSpPr>
        <p:spPr/>
        <p:txBody>
          <a:bodyPr/>
          <a:lstStyle/>
          <a:p>
            <a:fld id="{E248A49A-ED43-416C-927A-171EB0C0EDC1}" type="slidenum">
              <a:rPr lang="en-US" smtClean="0"/>
              <a:t>20</a:t>
            </a:fld>
            <a:endParaRPr lang="en-US" dirty="0"/>
          </a:p>
        </p:txBody>
      </p:sp>
    </p:spTree>
    <p:extLst>
      <p:ext uri="{BB962C8B-B14F-4D97-AF65-F5344CB8AC3E}">
        <p14:creationId xmlns:p14="http://schemas.microsoft.com/office/powerpoint/2010/main" val="1901808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22</a:t>
            </a:fld>
            <a:endParaRPr lang="en-US" dirty="0"/>
          </a:p>
        </p:txBody>
      </p:sp>
    </p:spTree>
    <p:extLst>
      <p:ext uri="{BB962C8B-B14F-4D97-AF65-F5344CB8AC3E}">
        <p14:creationId xmlns:p14="http://schemas.microsoft.com/office/powerpoint/2010/main" val="898945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24</a:t>
            </a:fld>
            <a:endParaRPr lang="en-US" dirty="0"/>
          </a:p>
        </p:txBody>
      </p:sp>
    </p:spTree>
    <p:extLst>
      <p:ext uri="{BB962C8B-B14F-4D97-AF65-F5344CB8AC3E}">
        <p14:creationId xmlns:p14="http://schemas.microsoft.com/office/powerpoint/2010/main" val="3951008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25</a:t>
            </a:fld>
            <a:endParaRPr lang="en-US" dirty="0"/>
          </a:p>
        </p:txBody>
      </p:sp>
    </p:spTree>
    <p:extLst>
      <p:ext uri="{BB962C8B-B14F-4D97-AF65-F5344CB8AC3E}">
        <p14:creationId xmlns:p14="http://schemas.microsoft.com/office/powerpoint/2010/main" val="284878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26</a:t>
            </a:fld>
            <a:endParaRPr lang="en-US" dirty="0"/>
          </a:p>
        </p:txBody>
      </p:sp>
    </p:spTree>
    <p:extLst>
      <p:ext uri="{BB962C8B-B14F-4D97-AF65-F5344CB8AC3E}">
        <p14:creationId xmlns:p14="http://schemas.microsoft.com/office/powerpoint/2010/main" val="118135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t>Concizumab </a:t>
            </a:r>
            <a:r>
              <a:rPr lang="en-US" sz="1500" dirty="0">
                <a:sym typeface="Wingdings" panose="05000000000000000000" pitchFamily="2" charset="2"/>
              </a:rPr>
              <a:t> monoclonal antibody to TFPI with high-affinity binding, blocking TFPI binding to FXa (</a:t>
            </a:r>
            <a:r>
              <a:rPr lang="en-US" sz="1500" b="1" dirty="0">
                <a:sym typeface="Wingdings" panose="05000000000000000000" pitchFamily="2" charset="2"/>
              </a:rPr>
              <a:t>thereby preventing its inhibition</a:t>
            </a:r>
            <a:r>
              <a:rPr lang="en-US" sz="1500" dirty="0">
                <a:sym typeface="Wingdings" panose="05000000000000000000" pitchFamily="2" charset="2"/>
              </a:rPr>
              <a:t>) and maintaining FXa production by the tissue factor–factor VIIa complex. </a:t>
            </a:r>
          </a:p>
          <a:p>
            <a:pPr lvl="1"/>
            <a:r>
              <a:rPr lang="en-US" sz="1300" b="1" dirty="0">
                <a:sym typeface="Wingdings" panose="05000000000000000000" pitchFamily="2" charset="2"/>
              </a:rPr>
              <a:t>Subcutaneous</a:t>
            </a:r>
          </a:p>
          <a:p>
            <a:pPr lvl="1"/>
            <a:r>
              <a:rPr lang="en-US" sz="1300" dirty="0">
                <a:sym typeface="Wingdings" panose="05000000000000000000" pitchFamily="2" charset="2"/>
              </a:rPr>
              <a:t>Normalize thrombin generation and result in a reduction in the number of bleeding episodes</a:t>
            </a:r>
          </a:p>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27</a:t>
            </a:fld>
            <a:endParaRPr lang="en-US" dirty="0"/>
          </a:p>
        </p:txBody>
      </p:sp>
    </p:spTree>
    <p:extLst>
      <p:ext uri="{BB962C8B-B14F-4D97-AF65-F5344CB8AC3E}">
        <p14:creationId xmlns:p14="http://schemas.microsoft.com/office/powerpoint/2010/main" val="416815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6</a:t>
            </a:fld>
            <a:endParaRPr lang="en-US" dirty="0"/>
          </a:p>
        </p:txBody>
      </p:sp>
    </p:spTree>
    <p:extLst>
      <p:ext uri="{BB962C8B-B14F-4D97-AF65-F5344CB8AC3E}">
        <p14:creationId xmlns:p14="http://schemas.microsoft.com/office/powerpoint/2010/main" val="3736597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30</a:t>
            </a:fld>
            <a:endParaRPr lang="en-US" dirty="0"/>
          </a:p>
        </p:txBody>
      </p:sp>
    </p:spTree>
    <p:extLst>
      <p:ext uri="{BB962C8B-B14F-4D97-AF65-F5344CB8AC3E}">
        <p14:creationId xmlns:p14="http://schemas.microsoft.com/office/powerpoint/2010/main" val="2199260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32</a:t>
            </a:fld>
            <a:endParaRPr lang="en-US" dirty="0"/>
          </a:p>
        </p:txBody>
      </p:sp>
    </p:spTree>
    <p:extLst>
      <p:ext uri="{BB962C8B-B14F-4D97-AF65-F5344CB8AC3E}">
        <p14:creationId xmlns:p14="http://schemas.microsoft.com/office/powerpoint/2010/main" val="2954848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34</a:t>
            </a:fld>
            <a:endParaRPr lang="en-US" dirty="0"/>
          </a:p>
        </p:txBody>
      </p:sp>
    </p:spTree>
    <p:extLst>
      <p:ext uri="{BB962C8B-B14F-4D97-AF65-F5344CB8AC3E}">
        <p14:creationId xmlns:p14="http://schemas.microsoft.com/office/powerpoint/2010/main" val="2769244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40</a:t>
            </a:fld>
            <a:endParaRPr lang="en-US" dirty="0"/>
          </a:p>
        </p:txBody>
      </p:sp>
    </p:spTree>
    <p:extLst>
      <p:ext uri="{BB962C8B-B14F-4D97-AF65-F5344CB8AC3E}">
        <p14:creationId xmlns:p14="http://schemas.microsoft.com/office/powerpoint/2010/main" val="251628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7</a:t>
            </a:fld>
            <a:endParaRPr lang="en-US" dirty="0"/>
          </a:p>
        </p:txBody>
      </p:sp>
    </p:spTree>
    <p:extLst>
      <p:ext uri="{BB962C8B-B14F-4D97-AF65-F5344CB8AC3E}">
        <p14:creationId xmlns:p14="http://schemas.microsoft.com/office/powerpoint/2010/main" val="227791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8</a:t>
            </a:fld>
            <a:endParaRPr lang="en-US" dirty="0"/>
          </a:p>
        </p:txBody>
      </p:sp>
    </p:spTree>
    <p:extLst>
      <p:ext uri="{BB962C8B-B14F-4D97-AF65-F5344CB8AC3E}">
        <p14:creationId xmlns:p14="http://schemas.microsoft.com/office/powerpoint/2010/main" val="16169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4D4D"/>
                </a:solidFill>
                <a:effectLst/>
                <a:latin typeface="OTNEJMQuadraat"/>
              </a:rPr>
              <a:t>Efanesoctocog alfa is composed of a single recombinant factor VIII protein and three additional components that contribute to its increased half-life: an Fc domain that facilitates recycling through the neonatal Fc receptor pathway, covalent linkage to a VWF D′D3 factor VIII binding domain to decouple recombinant factor VIII from endogenous VWF, and two XTEN polypeptides to shield efanesoctocog alfa from proteolytic degradation and clearance.</a:t>
            </a:r>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9</a:t>
            </a:fld>
            <a:endParaRPr lang="en-US" dirty="0"/>
          </a:p>
        </p:txBody>
      </p:sp>
    </p:spTree>
    <p:extLst>
      <p:ext uri="{BB962C8B-B14F-4D97-AF65-F5344CB8AC3E}">
        <p14:creationId xmlns:p14="http://schemas.microsoft.com/office/powerpoint/2010/main" val="94311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10</a:t>
            </a:fld>
            <a:endParaRPr lang="en-US" dirty="0"/>
          </a:p>
        </p:txBody>
      </p:sp>
    </p:spTree>
    <p:extLst>
      <p:ext uri="{BB962C8B-B14F-4D97-AF65-F5344CB8AC3E}">
        <p14:creationId xmlns:p14="http://schemas.microsoft.com/office/powerpoint/2010/main" val="2165967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11</a:t>
            </a:fld>
            <a:endParaRPr lang="en-US" dirty="0"/>
          </a:p>
        </p:txBody>
      </p:sp>
    </p:spTree>
    <p:extLst>
      <p:ext uri="{BB962C8B-B14F-4D97-AF65-F5344CB8AC3E}">
        <p14:creationId xmlns:p14="http://schemas.microsoft.com/office/powerpoint/2010/main" val="190875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12</a:t>
            </a:fld>
            <a:endParaRPr lang="en-US" dirty="0"/>
          </a:p>
        </p:txBody>
      </p:sp>
    </p:spTree>
    <p:extLst>
      <p:ext uri="{BB962C8B-B14F-4D97-AF65-F5344CB8AC3E}">
        <p14:creationId xmlns:p14="http://schemas.microsoft.com/office/powerpoint/2010/main" val="122283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8A49A-ED43-416C-927A-171EB0C0EDC1}" type="slidenum">
              <a:rPr lang="en-US" smtClean="0"/>
              <a:t>13</a:t>
            </a:fld>
            <a:endParaRPr lang="en-US" dirty="0"/>
          </a:p>
        </p:txBody>
      </p:sp>
    </p:spTree>
    <p:extLst>
      <p:ext uri="{BB962C8B-B14F-4D97-AF65-F5344CB8AC3E}">
        <p14:creationId xmlns:p14="http://schemas.microsoft.com/office/powerpoint/2010/main" val="857688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6ECF83-1D12-8F42-B200-90A288F60471}"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CDCCD2-C56C-D746-BCB8-6DAAE9143457}" type="slidenum">
              <a:rPr lang="en-US" smtClean="0"/>
              <a:t>‹#›</a:t>
            </a:fld>
            <a:endParaRPr lang="en-US" dirty="0"/>
          </a:p>
        </p:txBody>
      </p:sp>
    </p:spTree>
    <p:extLst>
      <p:ext uri="{BB962C8B-B14F-4D97-AF65-F5344CB8AC3E}">
        <p14:creationId xmlns:p14="http://schemas.microsoft.com/office/powerpoint/2010/main" val="3461976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ECF83-1D12-8F42-B200-90A288F60471}"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CDCCD2-C56C-D746-BCB8-6DAAE9143457}" type="slidenum">
              <a:rPr lang="en-US" smtClean="0"/>
              <a:t>‹#›</a:t>
            </a:fld>
            <a:endParaRPr lang="en-US" dirty="0"/>
          </a:p>
        </p:txBody>
      </p:sp>
    </p:spTree>
    <p:extLst>
      <p:ext uri="{BB962C8B-B14F-4D97-AF65-F5344CB8AC3E}">
        <p14:creationId xmlns:p14="http://schemas.microsoft.com/office/powerpoint/2010/main" val="283196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ECF83-1D12-8F42-B200-90A288F60471}"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CDCCD2-C56C-D746-BCB8-6DAAE9143457}" type="slidenum">
              <a:rPr lang="en-US" smtClean="0"/>
              <a:t>‹#›</a:t>
            </a:fld>
            <a:endParaRPr lang="en-US" dirty="0"/>
          </a:p>
        </p:txBody>
      </p:sp>
    </p:spTree>
    <p:extLst>
      <p:ext uri="{BB962C8B-B14F-4D97-AF65-F5344CB8AC3E}">
        <p14:creationId xmlns:p14="http://schemas.microsoft.com/office/powerpoint/2010/main" val="3626958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8444ED-68C9-D04E-884A-9CED8B4D4F80}"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4112146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444ED-68C9-D04E-884A-9CED8B4D4F80}"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3119972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444ED-68C9-D04E-884A-9CED8B4D4F80}"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324335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8444ED-68C9-D04E-884A-9CED8B4D4F80}"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290522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8444ED-68C9-D04E-884A-9CED8B4D4F80}" type="datetimeFigureOut">
              <a:rPr lang="en-US" smtClean="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52281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8444ED-68C9-D04E-884A-9CED8B4D4F80}" type="datetimeFigureOut">
              <a:rPr lang="en-US" smtClean="0"/>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211723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444ED-68C9-D04E-884A-9CED8B4D4F80}" type="datetimeFigureOut">
              <a:rPr lang="en-US" smtClean="0"/>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3263162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F8444ED-68C9-D04E-884A-9CED8B4D4F80}"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214343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ECF83-1D12-8F42-B200-90A288F60471}"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CDCCD2-C56C-D746-BCB8-6DAAE9143457}" type="slidenum">
              <a:rPr lang="en-US" smtClean="0"/>
              <a:t>‹#›</a:t>
            </a:fld>
            <a:endParaRPr lang="en-US" dirty="0"/>
          </a:p>
        </p:txBody>
      </p:sp>
    </p:spTree>
    <p:extLst>
      <p:ext uri="{BB962C8B-B14F-4D97-AF65-F5344CB8AC3E}">
        <p14:creationId xmlns:p14="http://schemas.microsoft.com/office/powerpoint/2010/main" val="33571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F8444ED-68C9-D04E-884A-9CED8B4D4F80}"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3929039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444ED-68C9-D04E-884A-9CED8B4D4F80}"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839832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444ED-68C9-D04E-884A-9CED8B4D4F80}"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B33B9-3454-B04D-AAB4-F2B68E325C42}" type="slidenum">
              <a:rPr lang="en-US" smtClean="0"/>
              <a:t>‹#›</a:t>
            </a:fld>
            <a:endParaRPr lang="en-US" dirty="0"/>
          </a:p>
        </p:txBody>
      </p:sp>
    </p:spTree>
    <p:extLst>
      <p:ext uri="{BB962C8B-B14F-4D97-AF65-F5344CB8AC3E}">
        <p14:creationId xmlns:p14="http://schemas.microsoft.com/office/powerpoint/2010/main" val="3440687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Red blood cells floating in the air&#10;&#10;Description automatically generated">
            <a:extLst>
              <a:ext uri="{FF2B5EF4-FFF2-40B4-BE49-F238E27FC236}">
                <a16:creationId xmlns:a16="http://schemas.microsoft.com/office/drawing/2014/main" id="{E3F5C515-8731-D50C-1DC4-59E0387256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038" b="7150"/>
          <a:stretch/>
        </p:blipFill>
        <p:spPr>
          <a:xfrm>
            <a:off x="4589253" y="2758679"/>
            <a:ext cx="4554747" cy="2384820"/>
          </a:xfrm>
          <a:prstGeom prst="rect">
            <a:avLst/>
          </a:prstGeom>
        </p:spPr>
      </p:pic>
      <p:sp>
        <p:nvSpPr>
          <p:cNvPr id="10" name="Rectangle 54"/>
          <p:cNvSpPr>
            <a:spLocks noGrp="1" noChangeArrowheads="1"/>
          </p:cNvSpPr>
          <p:nvPr>
            <p:ph type="subTitle" idx="1"/>
          </p:nvPr>
        </p:nvSpPr>
        <p:spPr>
          <a:xfrm>
            <a:off x="457200" y="3031238"/>
            <a:ext cx="3886200" cy="840581"/>
          </a:xfrm>
        </p:spPr>
        <p:txBody>
          <a:bodyPr/>
          <a:lstStyle>
            <a:lvl1pPr marL="0" indent="0">
              <a:lnSpc>
                <a:spcPct val="100000"/>
              </a:lnSpc>
              <a:buFont typeface="Wingdings" pitchFamily="2" charset="2"/>
              <a:buNone/>
              <a:defRPr sz="1500" b="1">
                <a:solidFill>
                  <a:schemeClr val="bg2"/>
                </a:solidFill>
              </a:defRPr>
            </a:lvl1pPr>
          </a:lstStyle>
          <a:p>
            <a:r>
              <a:rPr lang="en-US"/>
              <a:t>Click to edit Master subtitle style</a:t>
            </a:r>
          </a:p>
        </p:txBody>
      </p:sp>
      <p:sp>
        <p:nvSpPr>
          <p:cNvPr id="8" name="Rectangle 7">
            <a:extLst>
              <a:ext uri="{FF2B5EF4-FFF2-40B4-BE49-F238E27FC236}">
                <a16:creationId xmlns:a16="http://schemas.microsoft.com/office/drawing/2014/main" id="{02294B36-D511-4E23-A768-EAFA149B5CC7}"/>
              </a:ext>
            </a:extLst>
          </p:cNvPr>
          <p:cNvSpPr/>
          <p:nvPr userDrawn="1"/>
        </p:nvSpPr>
        <p:spPr>
          <a:xfrm>
            <a:off x="1" y="1215628"/>
            <a:ext cx="9144000" cy="154305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0718" y="1215629"/>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457200" y="1200150"/>
            <a:ext cx="8448676" cy="1543050"/>
          </a:xfrm>
          <a:prstGeom prst="rect">
            <a:avLst/>
          </a:prstGeom>
        </p:spPr>
        <p:txBody>
          <a:bodyPr/>
          <a:lstStyle>
            <a:lvl1pPr>
              <a:defRPr sz="3000">
                <a:solidFill>
                  <a:srgbClr val="455560"/>
                </a:solidFill>
              </a:defRPr>
            </a:lvl1pPr>
          </a:lstStyle>
          <a:p>
            <a:r>
              <a:rPr lang="en-US"/>
              <a:t>Click to edit Master title style</a:t>
            </a:r>
          </a:p>
        </p:txBody>
      </p:sp>
      <p:pic>
        <p:nvPicPr>
          <p:cNvPr id="11" name="Picture 10">
            <a:extLst>
              <a:ext uri="{FF2B5EF4-FFF2-40B4-BE49-F238E27FC236}">
                <a16:creationId xmlns:a16="http://schemas.microsoft.com/office/drawing/2014/main" id="{D2C404A3-49E3-6AE3-6316-79D1DE70A5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37100" y="183704"/>
            <a:ext cx="1260884" cy="672472"/>
          </a:xfrm>
          <a:prstGeom prst="rect">
            <a:avLst/>
          </a:prstGeom>
        </p:spPr>
      </p:pic>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0718" y="2746772"/>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5226167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178596"/>
            <a:ext cx="8154333" cy="827485"/>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453507" y="1134785"/>
            <a:ext cx="8158147" cy="34880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006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457319" y="178596"/>
            <a:ext cx="8154333" cy="827485"/>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453507" y="1134785"/>
            <a:ext cx="8158147" cy="34880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9778E9B7-4949-28BD-165C-8A19BAED805F}"/>
              </a:ext>
            </a:extLst>
          </p:cNvPr>
          <p:cNvGrpSpPr/>
          <p:nvPr userDrawn="1"/>
        </p:nvGrpSpPr>
        <p:grpSpPr>
          <a:xfrm>
            <a:off x="6652104" y="4724112"/>
            <a:ext cx="2157835" cy="295765"/>
            <a:chOff x="8869472" y="6298815"/>
            <a:chExt cx="2877113" cy="394353"/>
          </a:xfrm>
        </p:grpSpPr>
        <p:pic>
          <p:nvPicPr>
            <p:cNvPr id="5" name="Picture 4">
              <a:extLst>
                <a:ext uri="{FF2B5EF4-FFF2-40B4-BE49-F238E27FC236}">
                  <a16:creationId xmlns:a16="http://schemas.microsoft.com/office/drawing/2014/main" id="{7E6E1A95-6077-6510-20C5-471AD5466E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6" name="Rectangle 5">
              <a:extLst>
                <a:ext uri="{FF2B5EF4-FFF2-40B4-BE49-F238E27FC236}">
                  <a16:creationId xmlns:a16="http://schemas.microsoft.com/office/drawing/2014/main" id="{0C6C0729-2E40-00EB-212A-99D70594C81B}"/>
                </a:ext>
              </a:extLst>
            </p:cNvPr>
            <p:cNvSpPr>
              <a:spLocks noChangeArrowheads="1"/>
            </p:cNvSpPr>
            <p:nvPr/>
          </p:nvSpPr>
          <p:spPr bwMode="auto">
            <a:xfrm>
              <a:off x="8869472" y="6375842"/>
              <a:ext cx="222753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900" b="0" dirty="0">
                  <a:solidFill>
                    <a:srgbClr val="455560"/>
                  </a:solidFill>
                  <a:latin typeface="Calibri" panose="020F0502020204030204" pitchFamily="34" charset="0"/>
                </a:rPr>
                <a:t>Slide credit: </a:t>
              </a:r>
              <a:r>
                <a:rPr lang="en-US" altLang="en-US" sz="900" b="0" dirty="0">
                  <a:solidFill>
                    <a:schemeClr val="bg2"/>
                  </a:solidFill>
                  <a:latin typeface="Calibri" panose="020F0502020204030204" pitchFamily="34" charset="0"/>
                  <a:hlinkClick r:id="rId3"/>
                </a:rPr>
                <a:t>clinicaloptions.com</a:t>
              </a:r>
              <a:endParaRPr lang="en-US" altLang="en-US" sz="9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518678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385764" y="247651"/>
            <a:ext cx="8433112" cy="3938094"/>
          </a:xfrm>
          <a:prstGeom prst="rect">
            <a:avLst/>
          </a:prstGeom>
        </p:spPr>
        <p:txBody>
          <a:bodyPr anchorCtr="1"/>
          <a:lstStyle>
            <a:lvl1pPr algn="ctr">
              <a:defRPr sz="3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4942703"/>
            <a:ext cx="9144000" cy="200799"/>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4942285"/>
            <a:ext cx="9144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A963A4-9BB1-F8FF-4636-271CB68984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75727" y="4048224"/>
            <a:ext cx="1343149" cy="716346"/>
          </a:xfrm>
          <a:prstGeom prst="rect">
            <a:avLst/>
          </a:prstGeom>
        </p:spPr>
      </p:pic>
    </p:spTree>
    <p:extLst>
      <p:ext uri="{BB962C8B-B14F-4D97-AF65-F5344CB8AC3E}">
        <p14:creationId xmlns:p14="http://schemas.microsoft.com/office/powerpoint/2010/main" val="1569743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0" y="178596"/>
            <a:ext cx="8154334" cy="82748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1365" y="1133047"/>
            <a:ext cx="3981959" cy="3509054"/>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9475" y="1133047"/>
            <a:ext cx="3922178" cy="3509597"/>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802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457320" y="178596"/>
            <a:ext cx="8154334" cy="82748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1365" y="1133047"/>
            <a:ext cx="3981959" cy="3509054"/>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9475" y="1133047"/>
            <a:ext cx="3922178" cy="3509597"/>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482E1199-B50F-0114-1C29-82C8B63ED0EB}"/>
              </a:ext>
            </a:extLst>
          </p:cNvPr>
          <p:cNvGrpSpPr/>
          <p:nvPr userDrawn="1"/>
        </p:nvGrpSpPr>
        <p:grpSpPr>
          <a:xfrm>
            <a:off x="6652104" y="4724112"/>
            <a:ext cx="2157835" cy="295765"/>
            <a:chOff x="8869472" y="6298815"/>
            <a:chExt cx="2877113" cy="394353"/>
          </a:xfrm>
        </p:grpSpPr>
        <p:pic>
          <p:nvPicPr>
            <p:cNvPr id="6" name="Picture 5">
              <a:extLst>
                <a:ext uri="{FF2B5EF4-FFF2-40B4-BE49-F238E27FC236}">
                  <a16:creationId xmlns:a16="http://schemas.microsoft.com/office/drawing/2014/main" id="{7F4C4F00-A86F-1C51-F733-91E92FCA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8" name="Rectangle 7">
              <a:extLst>
                <a:ext uri="{FF2B5EF4-FFF2-40B4-BE49-F238E27FC236}">
                  <a16:creationId xmlns:a16="http://schemas.microsoft.com/office/drawing/2014/main" id="{D20CF191-AD96-1DB9-DF2E-4B2B4833E872}"/>
                </a:ext>
              </a:extLst>
            </p:cNvPr>
            <p:cNvSpPr>
              <a:spLocks noChangeArrowheads="1"/>
            </p:cNvSpPr>
            <p:nvPr/>
          </p:nvSpPr>
          <p:spPr bwMode="auto">
            <a:xfrm>
              <a:off x="8869472" y="6375842"/>
              <a:ext cx="222753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900" b="0" dirty="0">
                  <a:solidFill>
                    <a:srgbClr val="455560"/>
                  </a:solidFill>
                  <a:latin typeface="Calibri" panose="020F0502020204030204" pitchFamily="34" charset="0"/>
                </a:rPr>
                <a:t>Slide credit: </a:t>
              </a:r>
              <a:r>
                <a:rPr lang="en-US" altLang="en-US" sz="900" b="0" dirty="0">
                  <a:solidFill>
                    <a:schemeClr val="bg2"/>
                  </a:solidFill>
                  <a:latin typeface="Calibri" panose="020F0502020204030204" pitchFamily="34" charset="0"/>
                  <a:hlinkClick r:id="rId3"/>
                </a:rPr>
                <a:t>clinicaloptions.com</a:t>
              </a:r>
              <a:endParaRPr lang="en-US" altLang="en-US" sz="9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238052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133047"/>
            <a:ext cx="3922178" cy="3499310"/>
          </a:xfrm>
          <a:prstGeom prst="rect">
            <a:avLst/>
          </a:prstGeom>
        </p:spPr>
        <p:txBody>
          <a:bodyPr/>
          <a:lstStyle>
            <a:lvl1pPr>
              <a:defRPr sz="2100"/>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a:t>Edit Master text styles</a:t>
            </a:r>
          </a:p>
        </p:txBody>
      </p:sp>
      <p:sp>
        <p:nvSpPr>
          <p:cNvPr id="10" name="Title 1"/>
          <p:cNvSpPr>
            <a:spLocks noGrp="1"/>
          </p:cNvSpPr>
          <p:nvPr>
            <p:ph type="title"/>
          </p:nvPr>
        </p:nvSpPr>
        <p:spPr>
          <a:xfrm>
            <a:off x="457319" y="178596"/>
            <a:ext cx="8154333" cy="827485"/>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451365" y="1133047"/>
            <a:ext cx="3981959" cy="3509054"/>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57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ECF83-1D12-8F42-B200-90A288F60471}"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CDCCD2-C56C-D746-BCB8-6DAAE9143457}" type="slidenum">
              <a:rPr lang="en-US" smtClean="0"/>
              <a:t>‹#›</a:t>
            </a:fld>
            <a:endParaRPr lang="en-US" dirty="0"/>
          </a:p>
        </p:txBody>
      </p:sp>
    </p:spTree>
    <p:extLst>
      <p:ext uri="{BB962C8B-B14F-4D97-AF65-F5344CB8AC3E}">
        <p14:creationId xmlns:p14="http://schemas.microsoft.com/office/powerpoint/2010/main" val="786339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133047"/>
            <a:ext cx="3922178" cy="3499310"/>
          </a:xfrm>
          <a:prstGeom prst="rect">
            <a:avLst/>
          </a:prstGeom>
        </p:spPr>
        <p:txBody>
          <a:bodyPr/>
          <a:lstStyle>
            <a:lvl1pPr>
              <a:defRPr sz="2100"/>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a:t>Edit Master text styles</a:t>
            </a:r>
          </a:p>
        </p:txBody>
      </p:sp>
      <p:sp>
        <p:nvSpPr>
          <p:cNvPr id="10" name="Title 1"/>
          <p:cNvSpPr>
            <a:spLocks noGrp="1"/>
          </p:cNvSpPr>
          <p:nvPr>
            <p:ph type="title"/>
          </p:nvPr>
        </p:nvSpPr>
        <p:spPr>
          <a:xfrm>
            <a:off x="457319" y="178596"/>
            <a:ext cx="8154333" cy="827485"/>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451365" y="1133047"/>
            <a:ext cx="3981959" cy="3509054"/>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5FB0C27F-8158-D95C-0270-6C5A18C09C1F}"/>
              </a:ext>
            </a:extLst>
          </p:cNvPr>
          <p:cNvGrpSpPr/>
          <p:nvPr userDrawn="1"/>
        </p:nvGrpSpPr>
        <p:grpSpPr>
          <a:xfrm>
            <a:off x="6652104" y="4724112"/>
            <a:ext cx="2157835" cy="295765"/>
            <a:chOff x="8869472" y="6298815"/>
            <a:chExt cx="2877113" cy="394353"/>
          </a:xfrm>
        </p:grpSpPr>
        <p:pic>
          <p:nvPicPr>
            <p:cNvPr id="6" name="Picture 5">
              <a:extLst>
                <a:ext uri="{FF2B5EF4-FFF2-40B4-BE49-F238E27FC236}">
                  <a16:creationId xmlns:a16="http://schemas.microsoft.com/office/drawing/2014/main" id="{E1715040-51BB-5EAD-7551-4E1CFE3430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C850B323-4A45-FF99-0514-1788CD0017E0}"/>
                </a:ext>
              </a:extLst>
            </p:cNvPr>
            <p:cNvSpPr>
              <a:spLocks noChangeArrowheads="1"/>
            </p:cNvSpPr>
            <p:nvPr/>
          </p:nvSpPr>
          <p:spPr bwMode="auto">
            <a:xfrm>
              <a:off x="8869472" y="6375842"/>
              <a:ext cx="222753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900" b="0" dirty="0">
                  <a:solidFill>
                    <a:srgbClr val="455560"/>
                  </a:solidFill>
                  <a:latin typeface="Calibri" panose="020F0502020204030204" pitchFamily="34" charset="0"/>
                </a:rPr>
                <a:t>Slide credit: </a:t>
              </a:r>
              <a:r>
                <a:rPr lang="en-US" altLang="en-US" sz="900" b="0" dirty="0">
                  <a:solidFill>
                    <a:schemeClr val="bg2"/>
                  </a:solidFill>
                  <a:latin typeface="Calibri" panose="020F0502020204030204" pitchFamily="34" charset="0"/>
                  <a:hlinkClick r:id="rId3"/>
                </a:rPr>
                <a:t>clinicaloptions.com</a:t>
              </a:r>
              <a:endParaRPr lang="en-US" altLang="en-US" sz="9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830794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320" y="178596"/>
            <a:ext cx="8355791" cy="82748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0392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457320" y="178596"/>
            <a:ext cx="8355791" cy="827485"/>
          </a:xfrm>
          <a:prstGeom prst="rect">
            <a:avLst/>
          </a:prstGeom>
        </p:spPr>
        <p:txBody>
          <a:bodyPr/>
          <a:lstStyle/>
          <a:p>
            <a:r>
              <a:rPr lang="en-US"/>
              <a:t>Click to edit Master title style</a:t>
            </a:r>
          </a:p>
        </p:txBody>
      </p:sp>
      <p:grpSp>
        <p:nvGrpSpPr>
          <p:cNvPr id="3" name="Group 2">
            <a:extLst>
              <a:ext uri="{FF2B5EF4-FFF2-40B4-BE49-F238E27FC236}">
                <a16:creationId xmlns:a16="http://schemas.microsoft.com/office/drawing/2014/main" id="{71FCB4C5-8216-244E-3D93-41E212F40457}"/>
              </a:ext>
            </a:extLst>
          </p:cNvPr>
          <p:cNvGrpSpPr/>
          <p:nvPr userDrawn="1"/>
        </p:nvGrpSpPr>
        <p:grpSpPr>
          <a:xfrm>
            <a:off x="6652104" y="4724112"/>
            <a:ext cx="2157835" cy="295765"/>
            <a:chOff x="8869472" y="6298815"/>
            <a:chExt cx="2877113" cy="394353"/>
          </a:xfrm>
        </p:grpSpPr>
        <p:pic>
          <p:nvPicPr>
            <p:cNvPr id="4" name="Picture 3">
              <a:extLst>
                <a:ext uri="{FF2B5EF4-FFF2-40B4-BE49-F238E27FC236}">
                  <a16:creationId xmlns:a16="http://schemas.microsoft.com/office/drawing/2014/main" id="{7CB3AFF3-C9AF-6406-A52C-986F17667A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5" name="Rectangle 4">
              <a:extLst>
                <a:ext uri="{FF2B5EF4-FFF2-40B4-BE49-F238E27FC236}">
                  <a16:creationId xmlns:a16="http://schemas.microsoft.com/office/drawing/2014/main" id="{8BE472F0-4C6A-6FBF-3D23-4A0861C31415}"/>
                </a:ext>
              </a:extLst>
            </p:cNvPr>
            <p:cNvSpPr>
              <a:spLocks noChangeArrowheads="1"/>
            </p:cNvSpPr>
            <p:nvPr/>
          </p:nvSpPr>
          <p:spPr bwMode="auto">
            <a:xfrm>
              <a:off x="8869472" y="6375842"/>
              <a:ext cx="222753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900" b="0" dirty="0">
                  <a:solidFill>
                    <a:srgbClr val="455560"/>
                  </a:solidFill>
                  <a:latin typeface="Calibri" panose="020F0502020204030204" pitchFamily="34" charset="0"/>
                </a:rPr>
                <a:t>Slide credit: </a:t>
              </a:r>
              <a:r>
                <a:rPr lang="en-US" altLang="en-US" sz="900" b="0" dirty="0">
                  <a:solidFill>
                    <a:schemeClr val="bg2"/>
                  </a:solidFill>
                  <a:latin typeface="Calibri" panose="020F0502020204030204" pitchFamily="34" charset="0"/>
                  <a:hlinkClick r:id="rId3"/>
                </a:rPr>
                <a:t>clinicaloptions.com</a:t>
              </a:r>
              <a:endParaRPr lang="en-US" altLang="en-US" sz="9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031859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328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3A659D-6BF1-8E0D-2D7B-19BCEFEA43F4}"/>
              </a:ext>
            </a:extLst>
          </p:cNvPr>
          <p:cNvGrpSpPr/>
          <p:nvPr userDrawn="1"/>
        </p:nvGrpSpPr>
        <p:grpSpPr>
          <a:xfrm>
            <a:off x="6652104" y="4724112"/>
            <a:ext cx="2157835" cy="295765"/>
            <a:chOff x="8869472" y="6298815"/>
            <a:chExt cx="2877113" cy="394353"/>
          </a:xfrm>
        </p:grpSpPr>
        <p:pic>
          <p:nvPicPr>
            <p:cNvPr id="3" name="Picture 2">
              <a:extLst>
                <a:ext uri="{FF2B5EF4-FFF2-40B4-BE49-F238E27FC236}">
                  <a16:creationId xmlns:a16="http://schemas.microsoft.com/office/drawing/2014/main" id="{335B2744-BE30-7F59-641C-E8EE271BFE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4" name="Rectangle 3">
              <a:extLst>
                <a:ext uri="{FF2B5EF4-FFF2-40B4-BE49-F238E27FC236}">
                  <a16:creationId xmlns:a16="http://schemas.microsoft.com/office/drawing/2014/main" id="{E061F54A-476D-1E85-D460-3390FD497657}"/>
                </a:ext>
              </a:extLst>
            </p:cNvPr>
            <p:cNvSpPr>
              <a:spLocks noChangeArrowheads="1"/>
            </p:cNvSpPr>
            <p:nvPr/>
          </p:nvSpPr>
          <p:spPr bwMode="auto">
            <a:xfrm>
              <a:off x="8869472" y="6375842"/>
              <a:ext cx="222753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900" b="0" dirty="0">
                  <a:solidFill>
                    <a:srgbClr val="455560"/>
                  </a:solidFill>
                  <a:latin typeface="Calibri" panose="020F0502020204030204" pitchFamily="34" charset="0"/>
                </a:rPr>
                <a:t>Slide credit: </a:t>
              </a:r>
              <a:r>
                <a:rPr lang="en-US" altLang="en-US" sz="900" b="0" dirty="0">
                  <a:solidFill>
                    <a:schemeClr val="bg2"/>
                  </a:solidFill>
                  <a:latin typeface="Calibri" panose="020F0502020204030204" pitchFamily="34" charset="0"/>
                  <a:hlinkClick r:id="rId3"/>
                </a:rPr>
                <a:t>clinicaloptions.com</a:t>
              </a:r>
              <a:endParaRPr lang="en-US" altLang="en-US" sz="9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882873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385863" y="179787"/>
            <a:ext cx="8433012" cy="1256110"/>
          </a:xfrm>
          <a:prstGeom prst="rect">
            <a:avLst/>
          </a:prstGeom>
        </p:spPr>
        <p:txBody>
          <a:bodyPr/>
          <a:lstStyle>
            <a:lvl1pPr algn="ctr">
              <a:defRPr sz="2925">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457319" y="1421608"/>
            <a:ext cx="8154333" cy="1954288"/>
          </a:xfrm>
          <a:prstGeom prst="rect">
            <a:avLst/>
          </a:prstGeom>
        </p:spPr>
        <p:txBody>
          <a:bodyPr/>
          <a:lstStyle>
            <a:lvl1pPr marL="0" indent="0">
              <a:buFontTx/>
              <a:buNone/>
              <a:defRPr sz="15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16673" y="3454214"/>
            <a:ext cx="9160673"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385763" y="3642506"/>
            <a:ext cx="8462963" cy="866954"/>
          </a:xfrm>
          <a:prstGeom prst="rect">
            <a:avLst/>
          </a:prstGeom>
        </p:spPr>
        <p:txBody>
          <a:bodyPr/>
          <a:lstStyle>
            <a:lvl1pPr>
              <a:buFontTx/>
              <a:buNone/>
              <a:defRPr sz="1800" b="1">
                <a:solidFill>
                  <a:srgbClr val="E1471D"/>
                </a:solidFill>
              </a:defRPr>
            </a:lvl1pPr>
            <a:lvl2pPr>
              <a:buFontTx/>
              <a:buNone/>
              <a:defRPr sz="1800"/>
            </a:lvl2pPr>
            <a:lvl3pPr>
              <a:buFontTx/>
              <a:buNone/>
              <a:defRPr sz="1800"/>
            </a:lvl3pPr>
            <a:lvl4pPr>
              <a:buFontTx/>
              <a:buNone/>
              <a:defRPr sz="1800"/>
            </a:lvl4pPr>
            <a:lvl5pPr>
              <a:buFontTx/>
              <a:buNone/>
              <a:defRPr sz="1800"/>
            </a:lvl5pPr>
          </a:lstStyle>
          <a:p>
            <a:pPr lvl="0"/>
            <a:r>
              <a:rPr lang="en-US"/>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4942703"/>
            <a:ext cx="9144000" cy="200799"/>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4942285"/>
            <a:ext cx="9144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1A8939-5D7B-DDA0-442D-AFC6D9C41D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75727" y="4048224"/>
            <a:ext cx="1343149" cy="716346"/>
          </a:xfrm>
          <a:prstGeom prst="rect">
            <a:avLst/>
          </a:prstGeom>
        </p:spPr>
      </p:pic>
    </p:spTree>
    <p:extLst>
      <p:ext uri="{BB962C8B-B14F-4D97-AF65-F5344CB8AC3E}">
        <p14:creationId xmlns:p14="http://schemas.microsoft.com/office/powerpoint/2010/main" val="1779908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54AB35-1B9C-4F48-9CED-1C42DA1F5E65}"/>
              </a:ext>
            </a:extLst>
          </p:cNvPr>
          <p:cNvSpPr/>
          <p:nvPr userDrawn="1"/>
        </p:nvSpPr>
        <p:spPr>
          <a:xfrm>
            <a:off x="0" y="4503420"/>
            <a:ext cx="8033417"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ectangle 12">
            <a:extLst>
              <a:ext uri="{FF2B5EF4-FFF2-40B4-BE49-F238E27FC236}">
                <a16:creationId xmlns:a16="http://schemas.microsoft.com/office/drawing/2014/main" id="{67EA31B1-2E40-4ADD-9CF9-B57443DFBB19}"/>
              </a:ext>
            </a:extLst>
          </p:cNvPr>
          <p:cNvSpPr/>
          <p:nvPr userDrawn="1"/>
        </p:nvSpPr>
        <p:spPr>
          <a:xfrm>
            <a:off x="8033417" y="4503420"/>
            <a:ext cx="1110583" cy="640080"/>
          </a:xfrm>
          <a:prstGeom prst="rect">
            <a:avLst/>
          </a:prstGeom>
          <a:solidFill>
            <a:srgbClr val="D51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3543300" y="3690941"/>
            <a:ext cx="2057400" cy="274637"/>
          </a:xfrm>
          <a:prstGeom prst="rect">
            <a:avLst/>
          </a:prstGeom>
        </p:spPr>
        <p:txBody>
          <a:bodyPr/>
          <a:lstStyle>
            <a:lvl1pPr algn="ctr">
              <a:defRPr sz="800"/>
            </a:lvl1pPr>
          </a:lstStyle>
          <a:p>
            <a:endParaRPr lang="en-US" dirty="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992124" y="809106"/>
            <a:ext cx="7159752" cy="1243611"/>
          </a:xfrm>
        </p:spPr>
        <p:txBody>
          <a:bodyPr anchor="ctr">
            <a:noAutofit/>
          </a:bodyPr>
          <a:lstStyle>
            <a:lvl1pPr algn="ctr">
              <a:lnSpc>
                <a:spcPct val="96000"/>
              </a:lnSpc>
              <a:spcAft>
                <a:spcPts val="1000"/>
              </a:spcAft>
              <a:defRPr lang="fr-FR" sz="24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0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992124" y="2182998"/>
            <a:ext cx="7159752" cy="403469"/>
          </a:xfrm>
        </p:spPr>
        <p:txBody>
          <a:bodyPr anchor="ctr">
            <a:noAutofit/>
          </a:bodyPr>
          <a:lstStyle>
            <a:lvl1pPr algn="ctr">
              <a:lnSpc>
                <a:spcPct val="96000"/>
              </a:lnSpc>
              <a:spcAft>
                <a:spcPts val="1000"/>
              </a:spcAft>
              <a:defRPr lang="en-US" sz="1200" b="0" i="0" kern="1200" dirty="0">
                <a:solidFill>
                  <a:schemeClr val="tx1"/>
                </a:solidFill>
                <a:latin typeface="+mj-lt"/>
                <a:ea typeface="Verdana" panose="020B0604030504040204" pitchFamily="34" charset="0"/>
                <a:cs typeface="Verdana" panose="020B0604030504040204" pitchFamily="34" charset="0"/>
              </a:defRPr>
            </a:lvl1pPr>
            <a:lvl2pPr marL="278550" indent="0" algn="ctr">
              <a:lnSpc>
                <a:spcPct val="100000"/>
              </a:lnSpc>
              <a:buFont typeface="Arial" panose="020B0604020202020204" pitchFamily="34" charset="0"/>
              <a:buNone/>
              <a:defRPr sz="42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992124" y="2749317"/>
            <a:ext cx="7159752" cy="231290"/>
          </a:xfrm>
        </p:spPr>
        <p:txBody>
          <a:bodyPr anchor="t">
            <a:noAutofit/>
          </a:bodyPr>
          <a:lstStyle>
            <a:lvl1pPr algn="ctr">
              <a:lnSpc>
                <a:spcPct val="96000"/>
              </a:lnSpc>
              <a:spcAft>
                <a:spcPts val="1000"/>
              </a:spcAft>
              <a:defRPr lang="en-US" sz="8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2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000"/>
              </a:spcBef>
              <a:defRPr/>
            </a:lvl3pPr>
          </a:lstStyle>
          <a:p>
            <a:pPr lvl="0"/>
            <a:r>
              <a:rPr lang="en-US"/>
              <a:t>Click to edit Master text styles</a:t>
            </a:r>
          </a:p>
        </p:txBody>
      </p:sp>
      <p:grpSp>
        <p:nvGrpSpPr>
          <p:cNvPr id="8" name="Group 7">
            <a:extLst>
              <a:ext uri="{FF2B5EF4-FFF2-40B4-BE49-F238E27FC236}">
                <a16:creationId xmlns:a16="http://schemas.microsoft.com/office/drawing/2014/main" id="{22F8E421-31EB-467B-966C-B67BBC3BC9FF}"/>
              </a:ext>
            </a:extLst>
          </p:cNvPr>
          <p:cNvGrpSpPr/>
          <p:nvPr userDrawn="1"/>
        </p:nvGrpSpPr>
        <p:grpSpPr>
          <a:xfrm>
            <a:off x="0" y="0"/>
            <a:ext cx="9144000" cy="91440"/>
            <a:chOff x="0" y="4503420"/>
            <a:chExt cx="9144000" cy="640080"/>
          </a:xfrm>
        </p:grpSpPr>
        <p:sp>
          <p:nvSpPr>
            <p:cNvPr id="9" name="Rectangle 8">
              <a:extLst>
                <a:ext uri="{FF2B5EF4-FFF2-40B4-BE49-F238E27FC236}">
                  <a16:creationId xmlns:a16="http://schemas.microsoft.com/office/drawing/2014/main" id="{2ECEAA23-9DD6-46B2-83D2-8BC0A5CDCBA4}"/>
                </a:ext>
              </a:extLst>
            </p:cNvPr>
            <p:cNvSpPr/>
            <p:nvPr userDrawn="1"/>
          </p:nvSpPr>
          <p:spPr>
            <a:xfrm>
              <a:off x="0" y="4503420"/>
              <a:ext cx="8033417"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A4C41F8F-3FFC-4259-9DD9-3C26E8D539FF}"/>
                </a:ext>
              </a:extLst>
            </p:cNvPr>
            <p:cNvSpPr/>
            <p:nvPr userDrawn="1"/>
          </p:nvSpPr>
          <p:spPr>
            <a:xfrm>
              <a:off x="8033417" y="4503420"/>
              <a:ext cx="1110583" cy="640080"/>
            </a:xfrm>
            <a:prstGeom prst="rect">
              <a:avLst/>
            </a:prstGeom>
            <a:solidFill>
              <a:srgbClr val="D51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398958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3E73E6-5815-4048-8D75-C256B70324EE}"/>
              </a:ext>
            </a:extLst>
          </p:cNvPr>
          <p:cNvGrpSpPr/>
          <p:nvPr userDrawn="1"/>
        </p:nvGrpSpPr>
        <p:grpSpPr>
          <a:xfrm>
            <a:off x="0" y="4769266"/>
            <a:ext cx="9144000" cy="374234"/>
            <a:chOff x="0" y="4503420"/>
            <a:chExt cx="9144000" cy="640080"/>
          </a:xfrm>
        </p:grpSpPr>
        <p:sp>
          <p:nvSpPr>
            <p:cNvPr id="8" name="Rectangle 7">
              <a:extLst>
                <a:ext uri="{FF2B5EF4-FFF2-40B4-BE49-F238E27FC236}">
                  <a16:creationId xmlns:a16="http://schemas.microsoft.com/office/drawing/2014/main" id="{009055A6-C5E2-45EA-8712-91A34EBDE385}"/>
                </a:ext>
              </a:extLst>
            </p:cNvPr>
            <p:cNvSpPr/>
            <p:nvPr userDrawn="1"/>
          </p:nvSpPr>
          <p:spPr>
            <a:xfrm>
              <a:off x="0" y="4503420"/>
              <a:ext cx="8033417"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EF33BA17-8B36-4384-A191-0B706CE47904}"/>
                </a:ext>
              </a:extLst>
            </p:cNvPr>
            <p:cNvSpPr/>
            <p:nvPr userDrawn="1"/>
          </p:nvSpPr>
          <p:spPr>
            <a:xfrm>
              <a:off x="8033417" y="4503420"/>
              <a:ext cx="1110583" cy="640080"/>
            </a:xfrm>
            <a:prstGeom prst="rect">
              <a:avLst/>
            </a:prstGeom>
            <a:solidFill>
              <a:srgbClr val="D51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a:xfrm>
            <a:off x="1671546" y="4892508"/>
            <a:ext cx="5800909" cy="113994"/>
          </a:xfrm>
        </p:spPr>
        <p:txBody>
          <a:bodyPr/>
          <a:lstStyle>
            <a:lvl1pPr>
              <a:defRPr sz="700">
                <a:solidFill>
                  <a:schemeClr val="bg1"/>
                </a:solidFill>
              </a:defRPr>
            </a:lvl1pPr>
          </a:lstStyle>
          <a:p>
            <a:r>
              <a:rPr lang="en-US" dirty="0"/>
              <a:t>17</a:t>
            </a:r>
            <a:r>
              <a:rPr lang="en-US" baseline="30000" dirty="0"/>
              <a:t>th</a:t>
            </a:r>
            <a:r>
              <a:rPr lang="en-US" dirty="0"/>
              <a:t> Annual Congress of the European Association for Haemophilia and Allied Disorders, Frankfurt, Germany, 6–9 February 2024</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a:xfrm>
            <a:off x="8336226" y="4853512"/>
            <a:ext cx="476250" cy="205743"/>
          </a:xfrm>
        </p:spPr>
        <p:txBody>
          <a:bodyPr/>
          <a:lstStyle>
            <a:lvl1pPr>
              <a:defRPr sz="700">
                <a:solidFill>
                  <a:schemeClr val="bg1"/>
                </a:solidFill>
              </a:defRPr>
            </a:lvl1pPr>
          </a:lstStyle>
          <a:p>
            <a:fld id="{6B54B0F7-55DD-40D6-B7F4-70B586885C0B}" type="slidenum">
              <a:rPr lang="en-US" smtClean="0"/>
              <a:pPr/>
              <a:t>‹#›</a:t>
            </a:fld>
            <a:endParaRPr lang="en-US" dirty="0"/>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331525" y="1162050"/>
            <a:ext cx="8478000" cy="310896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a:xfrm>
            <a:off x="331200" y="318887"/>
            <a:ext cx="8485200" cy="561185"/>
          </a:xfrm>
        </p:spPr>
        <p:txBody>
          <a:bodyPr/>
          <a:lstStyle/>
          <a:p>
            <a:r>
              <a:rPr lang="en-US"/>
              <a:t>Click to edit Master title style</a:t>
            </a:r>
          </a:p>
        </p:txBody>
      </p:sp>
      <p:sp>
        <p:nvSpPr>
          <p:cNvPr id="6" name="Text Placeholder 5">
            <a:extLst>
              <a:ext uri="{FF2B5EF4-FFF2-40B4-BE49-F238E27FC236}">
                <a16:creationId xmlns:a16="http://schemas.microsoft.com/office/drawing/2014/main" id="{3679084B-1FB7-4BA9-9B28-C3C6A7E4368E}"/>
              </a:ext>
            </a:extLst>
          </p:cNvPr>
          <p:cNvSpPr>
            <a:spLocks noGrp="1"/>
          </p:cNvSpPr>
          <p:nvPr>
            <p:ph type="body" sz="quarter" idx="22" hasCustomPrompt="1"/>
          </p:nvPr>
        </p:nvSpPr>
        <p:spPr>
          <a:xfrm>
            <a:off x="331525" y="4567069"/>
            <a:ext cx="8478000" cy="123111"/>
          </a:xfrm>
        </p:spPr>
        <p:txBody>
          <a:bodyPr anchor="b">
            <a:spAutoFit/>
          </a:bodyPr>
          <a:lstStyle>
            <a:lvl1pPr>
              <a:lnSpc>
                <a:spcPct val="100000"/>
              </a:lnSpc>
              <a:defRPr sz="800"/>
            </a:lvl1pPr>
          </a:lstStyle>
          <a:p>
            <a:pPr lvl="0"/>
            <a:r>
              <a:rPr lang="en-US"/>
              <a:t>Insert Footnotes</a:t>
            </a:r>
            <a:endParaRPr lang="en-IN"/>
          </a:p>
        </p:txBody>
      </p:sp>
    </p:spTree>
    <p:extLst>
      <p:ext uri="{BB962C8B-B14F-4D97-AF65-F5344CB8AC3E}">
        <p14:creationId xmlns:p14="http://schemas.microsoft.com/office/powerpoint/2010/main" val="201928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331038" y="1162051"/>
            <a:ext cx="8478000" cy="3108960"/>
          </a:xfrm>
        </p:spPr>
        <p:txBody>
          <a:bodyPr anchor="ctr"/>
          <a:lstStyle>
            <a:lvl1pPr algn="ctr">
              <a:defRPr/>
            </a:lvl1pPr>
          </a:lstStyle>
          <a:p>
            <a:r>
              <a:rPr lang="en-US" dirty="0"/>
              <a:t>Click icon to add table</a:t>
            </a:r>
          </a:p>
        </p:txBody>
      </p:sp>
      <p:grpSp>
        <p:nvGrpSpPr>
          <p:cNvPr id="9" name="Group 8">
            <a:extLst>
              <a:ext uri="{FF2B5EF4-FFF2-40B4-BE49-F238E27FC236}">
                <a16:creationId xmlns:a16="http://schemas.microsoft.com/office/drawing/2014/main" id="{4EB5742A-D21D-44AF-93BB-C078AE65712A}"/>
              </a:ext>
            </a:extLst>
          </p:cNvPr>
          <p:cNvGrpSpPr/>
          <p:nvPr userDrawn="1"/>
        </p:nvGrpSpPr>
        <p:grpSpPr>
          <a:xfrm>
            <a:off x="0" y="4769266"/>
            <a:ext cx="9144000" cy="374234"/>
            <a:chOff x="0" y="4503420"/>
            <a:chExt cx="9144000" cy="640080"/>
          </a:xfrm>
        </p:grpSpPr>
        <p:sp>
          <p:nvSpPr>
            <p:cNvPr id="12" name="Rectangle 11">
              <a:extLst>
                <a:ext uri="{FF2B5EF4-FFF2-40B4-BE49-F238E27FC236}">
                  <a16:creationId xmlns:a16="http://schemas.microsoft.com/office/drawing/2014/main" id="{79717D2A-D8C6-4801-A0E2-1206D95989EE}"/>
                </a:ext>
              </a:extLst>
            </p:cNvPr>
            <p:cNvSpPr/>
            <p:nvPr userDrawn="1"/>
          </p:nvSpPr>
          <p:spPr>
            <a:xfrm>
              <a:off x="0" y="4503420"/>
              <a:ext cx="8033417"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ectangle 12">
              <a:extLst>
                <a:ext uri="{FF2B5EF4-FFF2-40B4-BE49-F238E27FC236}">
                  <a16:creationId xmlns:a16="http://schemas.microsoft.com/office/drawing/2014/main" id="{500038FF-CF37-469B-BC2E-40E001A594ED}"/>
                </a:ext>
              </a:extLst>
            </p:cNvPr>
            <p:cNvSpPr/>
            <p:nvPr userDrawn="1"/>
          </p:nvSpPr>
          <p:spPr>
            <a:xfrm>
              <a:off x="8033417" y="4503420"/>
              <a:ext cx="1110583" cy="640080"/>
            </a:xfrm>
            <a:prstGeom prst="rect">
              <a:avLst/>
            </a:prstGeom>
            <a:solidFill>
              <a:srgbClr val="D51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9" name="Title 1">
            <a:extLst>
              <a:ext uri="{FF2B5EF4-FFF2-40B4-BE49-F238E27FC236}">
                <a16:creationId xmlns:a16="http://schemas.microsoft.com/office/drawing/2014/main" id="{29374E00-DDDB-4322-8392-12BC8FF3CB1A}"/>
              </a:ext>
            </a:extLst>
          </p:cNvPr>
          <p:cNvSpPr>
            <a:spLocks noGrp="1"/>
          </p:cNvSpPr>
          <p:nvPr>
            <p:ph type="title"/>
          </p:nvPr>
        </p:nvSpPr>
        <p:spPr>
          <a:xfrm>
            <a:off x="331200" y="318887"/>
            <a:ext cx="8485200" cy="561185"/>
          </a:xfrm>
        </p:spPr>
        <p:txBody>
          <a:bodyPr/>
          <a:lstStyle/>
          <a:p>
            <a:r>
              <a:rPr lang="en-US"/>
              <a:t>Click to edit Master title style</a:t>
            </a:r>
          </a:p>
        </p:txBody>
      </p:sp>
      <p:sp>
        <p:nvSpPr>
          <p:cNvPr id="27" name="Espace réservé du numéro de diapositive 10">
            <a:extLst>
              <a:ext uri="{FF2B5EF4-FFF2-40B4-BE49-F238E27FC236}">
                <a16:creationId xmlns:a16="http://schemas.microsoft.com/office/drawing/2014/main" id="{181479B6-61F2-4F21-907C-BB777FACF3EE}"/>
              </a:ext>
            </a:extLst>
          </p:cNvPr>
          <p:cNvSpPr>
            <a:spLocks noGrp="1"/>
          </p:cNvSpPr>
          <p:nvPr>
            <p:ph type="sldNum" sz="quarter" idx="16"/>
          </p:nvPr>
        </p:nvSpPr>
        <p:spPr>
          <a:xfrm>
            <a:off x="8336226" y="4853512"/>
            <a:ext cx="476250" cy="205743"/>
          </a:xfrm>
        </p:spPr>
        <p:txBody>
          <a:bodyPr/>
          <a:lstStyle>
            <a:lvl1pPr>
              <a:defRPr sz="700">
                <a:solidFill>
                  <a:schemeClr val="bg1"/>
                </a:solidFill>
              </a:defRPr>
            </a:lvl1pPr>
          </a:lstStyle>
          <a:p>
            <a:fld id="{6B54B0F7-55DD-40D6-B7F4-70B586885C0B}" type="slidenum">
              <a:rPr lang="en-US" smtClean="0"/>
              <a:pPr/>
              <a:t>‹#›</a:t>
            </a:fld>
            <a:endParaRPr lang="en-US" dirty="0"/>
          </a:p>
        </p:txBody>
      </p:sp>
      <p:sp>
        <p:nvSpPr>
          <p:cNvPr id="10" name="Text Placeholder 5">
            <a:extLst>
              <a:ext uri="{FF2B5EF4-FFF2-40B4-BE49-F238E27FC236}">
                <a16:creationId xmlns:a16="http://schemas.microsoft.com/office/drawing/2014/main" id="{60F4BA34-1F56-4684-82D9-504786FC483A}"/>
              </a:ext>
            </a:extLst>
          </p:cNvPr>
          <p:cNvSpPr>
            <a:spLocks noGrp="1"/>
          </p:cNvSpPr>
          <p:nvPr>
            <p:ph type="body" sz="quarter" idx="22" hasCustomPrompt="1"/>
          </p:nvPr>
        </p:nvSpPr>
        <p:spPr>
          <a:xfrm>
            <a:off x="331525" y="4567069"/>
            <a:ext cx="8478000" cy="123111"/>
          </a:xfrm>
        </p:spPr>
        <p:txBody>
          <a:bodyPr anchor="b">
            <a:spAutoFit/>
          </a:bodyPr>
          <a:lstStyle>
            <a:lvl1pPr>
              <a:lnSpc>
                <a:spcPct val="100000"/>
              </a:lnSpc>
              <a:defRPr sz="800"/>
            </a:lvl1pPr>
          </a:lstStyle>
          <a:p>
            <a:pPr lvl="0"/>
            <a:r>
              <a:rPr lang="en-US"/>
              <a:t>Insert Footnotes</a:t>
            </a:r>
            <a:endParaRPr lang="en-IN"/>
          </a:p>
        </p:txBody>
      </p:sp>
      <p:sp>
        <p:nvSpPr>
          <p:cNvPr id="2" name="Espace réservé du pied de page 9">
            <a:extLst>
              <a:ext uri="{FF2B5EF4-FFF2-40B4-BE49-F238E27FC236}">
                <a16:creationId xmlns:a16="http://schemas.microsoft.com/office/drawing/2014/main" id="{9574A1B1-D0C9-0A77-F395-4571DF5604E4}"/>
              </a:ext>
            </a:extLst>
          </p:cNvPr>
          <p:cNvSpPr>
            <a:spLocks noGrp="1"/>
          </p:cNvSpPr>
          <p:nvPr>
            <p:ph type="ftr" sz="quarter" idx="15"/>
          </p:nvPr>
        </p:nvSpPr>
        <p:spPr>
          <a:xfrm>
            <a:off x="1671546" y="4892508"/>
            <a:ext cx="5800909" cy="113994"/>
          </a:xfrm>
        </p:spPr>
        <p:txBody>
          <a:bodyPr/>
          <a:lstStyle>
            <a:lvl1pPr>
              <a:defRPr sz="700">
                <a:solidFill>
                  <a:schemeClr val="bg1"/>
                </a:solidFill>
              </a:defRPr>
            </a:lvl1pPr>
          </a:lstStyle>
          <a:p>
            <a:r>
              <a:rPr lang="en-US" dirty="0"/>
              <a:t>17</a:t>
            </a:r>
            <a:r>
              <a:rPr lang="en-US" baseline="30000" dirty="0"/>
              <a:t>th</a:t>
            </a:r>
            <a:r>
              <a:rPr lang="en-US" dirty="0"/>
              <a:t> Annual Congress of the European Association for Haemophilia and Allied Disorders, Frankfurt, Germany, 6–9 February 2024</a:t>
            </a:r>
          </a:p>
        </p:txBody>
      </p:sp>
    </p:spTree>
    <p:extLst>
      <p:ext uri="{BB962C8B-B14F-4D97-AF65-F5344CB8AC3E}">
        <p14:creationId xmlns:p14="http://schemas.microsoft.com/office/powerpoint/2010/main" val="178503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BFD1EC-0893-4BEB-8DAF-A2853806A5F5}"/>
              </a:ext>
            </a:extLst>
          </p:cNvPr>
          <p:cNvGrpSpPr/>
          <p:nvPr userDrawn="1"/>
        </p:nvGrpSpPr>
        <p:grpSpPr>
          <a:xfrm>
            <a:off x="0" y="4769266"/>
            <a:ext cx="9144000" cy="374234"/>
            <a:chOff x="0" y="4503420"/>
            <a:chExt cx="9144000" cy="640080"/>
          </a:xfrm>
        </p:grpSpPr>
        <p:sp>
          <p:nvSpPr>
            <p:cNvPr id="3" name="Rectangle 2">
              <a:extLst>
                <a:ext uri="{FF2B5EF4-FFF2-40B4-BE49-F238E27FC236}">
                  <a16:creationId xmlns:a16="http://schemas.microsoft.com/office/drawing/2014/main" id="{03EC3CCD-6EDF-47CD-A64D-6A1F581C488C}"/>
                </a:ext>
              </a:extLst>
            </p:cNvPr>
            <p:cNvSpPr/>
            <p:nvPr userDrawn="1"/>
          </p:nvSpPr>
          <p:spPr>
            <a:xfrm>
              <a:off x="0" y="4503420"/>
              <a:ext cx="8033417"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a:extLst>
                <a:ext uri="{FF2B5EF4-FFF2-40B4-BE49-F238E27FC236}">
                  <a16:creationId xmlns:a16="http://schemas.microsoft.com/office/drawing/2014/main" id="{F242A90F-0962-4C00-BEDA-7E30C2684E35}"/>
                </a:ext>
              </a:extLst>
            </p:cNvPr>
            <p:cNvSpPr/>
            <p:nvPr userDrawn="1"/>
          </p:nvSpPr>
          <p:spPr>
            <a:xfrm>
              <a:off x="8033417" y="4503420"/>
              <a:ext cx="1110583" cy="640080"/>
            </a:xfrm>
            <a:prstGeom prst="rect">
              <a:avLst/>
            </a:prstGeom>
            <a:solidFill>
              <a:srgbClr val="D51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9" name="Title 1">
            <a:extLst>
              <a:ext uri="{FF2B5EF4-FFF2-40B4-BE49-F238E27FC236}">
                <a16:creationId xmlns:a16="http://schemas.microsoft.com/office/drawing/2014/main" id="{74468B84-4EB6-4974-A752-DEFF6681B2C4}"/>
              </a:ext>
            </a:extLst>
          </p:cNvPr>
          <p:cNvSpPr>
            <a:spLocks noGrp="1"/>
          </p:cNvSpPr>
          <p:nvPr>
            <p:ph type="title"/>
          </p:nvPr>
        </p:nvSpPr>
        <p:spPr>
          <a:xfrm>
            <a:off x="331200" y="318887"/>
            <a:ext cx="8485200" cy="561185"/>
          </a:xfrm>
        </p:spPr>
        <p:txBody>
          <a:bodyPr/>
          <a:lstStyle/>
          <a:p>
            <a:r>
              <a:rPr lang="en-US"/>
              <a:t>Click to edit Master title style</a:t>
            </a:r>
          </a:p>
        </p:txBody>
      </p:sp>
      <p:sp>
        <p:nvSpPr>
          <p:cNvPr id="17" name="Espace réservé du numéro de diapositive 10">
            <a:extLst>
              <a:ext uri="{FF2B5EF4-FFF2-40B4-BE49-F238E27FC236}">
                <a16:creationId xmlns:a16="http://schemas.microsoft.com/office/drawing/2014/main" id="{E3903167-B694-4321-A0B1-FE0ABD9F56B4}"/>
              </a:ext>
            </a:extLst>
          </p:cNvPr>
          <p:cNvSpPr>
            <a:spLocks noGrp="1"/>
          </p:cNvSpPr>
          <p:nvPr>
            <p:ph type="sldNum" sz="quarter" idx="16"/>
          </p:nvPr>
        </p:nvSpPr>
        <p:spPr>
          <a:xfrm>
            <a:off x="8336226" y="4853512"/>
            <a:ext cx="476250" cy="205743"/>
          </a:xfrm>
        </p:spPr>
        <p:txBody>
          <a:bodyPr/>
          <a:lstStyle>
            <a:lvl1pPr>
              <a:defRPr sz="700">
                <a:solidFill>
                  <a:schemeClr val="bg1"/>
                </a:solidFill>
              </a:defRPr>
            </a:lvl1pPr>
          </a:lstStyle>
          <a:p>
            <a:fld id="{6B54B0F7-55DD-40D6-B7F4-70B586885C0B}" type="slidenum">
              <a:rPr lang="en-US" smtClean="0"/>
              <a:pPr/>
              <a:t>‹#›</a:t>
            </a:fld>
            <a:endParaRPr lang="en-US" dirty="0"/>
          </a:p>
        </p:txBody>
      </p:sp>
      <p:grpSp>
        <p:nvGrpSpPr>
          <p:cNvPr id="13" name="Group 12">
            <a:extLst>
              <a:ext uri="{FF2B5EF4-FFF2-40B4-BE49-F238E27FC236}">
                <a16:creationId xmlns:a16="http://schemas.microsoft.com/office/drawing/2014/main" id="{22732EF4-4D78-4E65-9D97-2351E5C8FF65}"/>
              </a:ext>
            </a:extLst>
          </p:cNvPr>
          <p:cNvGrpSpPr>
            <a:grpSpLocks/>
          </p:cNvGrpSpPr>
          <p:nvPr userDrawn="1"/>
        </p:nvGrpSpPr>
        <p:grpSpPr>
          <a:xfrm>
            <a:off x="333729" y="914584"/>
            <a:ext cx="8478000" cy="18288"/>
            <a:chOff x="-1" y="4503420"/>
            <a:chExt cx="9144000" cy="640080"/>
          </a:xfrm>
        </p:grpSpPr>
        <p:sp>
          <p:nvSpPr>
            <p:cNvPr id="14" name="Rectangle 13">
              <a:extLst>
                <a:ext uri="{FF2B5EF4-FFF2-40B4-BE49-F238E27FC236}">
                  <a16:creationId xmlns:a16="http://schemas.microsoft.com/office/drawing/2014/main" id="{1745416E-DE4A-4DC9-AC82-562D173E5338}"/>
                </a:ext>
              </a:extLst>
            </p:cNvPr>
            <p:cNvSpPr/>
            <p:nvPr userDrawn="1"/>
          </p:nvSpPr>
          <p:spPr>
            <a:xfrm>
              <a:off x="-1" y="4503420"/>
              <a:ext cx="8304544"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a:extLst>
                <a:ext uri="{FF2B5EF4-FFF2-40B4-BE49-F238E27FC236}">
                  <a16:creationId xmlns:a16="http://schemas.microsoft.com/office/drawing/2014/main" id="{49113345-7AE5-4AC5-B44C-6769ABBF818A}"/>
                </a:ext>
              </a:extLst>
            </p:cNvPr>
            <p:cNvSpPr/>
            <p:nvPr userDrawn="1"/>
          </p:nvSpPr>
          <p:spPr>
            <a:xfrm>
              <a:off x="8304545" y="4503420"/>
              <a:ext cx="839454" cy="640080"/>
            </a:xfrm>
            <a:prstGeom prst="rect">
              <a:avLst/>
            </a:prstGeom>
            <a:solidFill>
              <a:srgbClr val="D51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dirty="0"/>
            </a:p>
          </p:txBody>
        </p:sp>
      </p:grpSp>
      <p:sp>
        <p:nvSpPr>
          <p:cNvPr id="12" name="Text Placeholder 5">
            <a:extLst>
              <a:ext uri="{FF2B5EF4-FFF2-40B4-BE49-F238E27FC236}">
                <a16:creationId xmlns:a16="http://schemas.microsoft.com/office/drawing/2014/main" id="{6AFD3349-47B0-44E1-9F81-433AAE7E585E}"/>
              </a:ext>
            </a:extLst>
          </p:cNvPr>
          <p:cNvSpPr>
            <a:spLocks noGrp="1"/>
          </p:cNvSpPr>
          <p:nvPr>
            <p:ph type="body" sz="quarter" idx="22" hasCustomPrompt="1"/>
          </p:nvPr>
        </p:nvSpPr>
        <p:spPr>
          <a:xfrm>
            <a:off x="331525" y="4567069"/>
            <a:ext cx="8478000" cy="123111"/>
          </a:xfrm>
        </p:spPr>
        <p:txBody>
          <a:bodyPr anchor="b">
            <a:spAutoFit/>
          </a:bodyPr>
          <a:lstStyle>
            <a:lvl1pPr>
              <a:lnSpc>
                <a:spcPct val="100000"/>
              </a:lnSpc>
              <a:defRPr sz="800"/>
            </a:lvl1pPr>
          </a:lstStyle>
          <a:p>
            <a:pPr lvl="0"/>
            <a:r>
              <a:rPr lang="en-US"/>
              <a:t>Insert Footnotes</a:t>
            </a:r>
            <a:endParaRPr lang="en-IN"/>
          </a:p>
        </p:txBody>
      </p:sp>
      <p:sp>
        <p:nvSpPr>
          <p:cNvPr id="5" name="Espace réservé du pied de page 9">
            <a:extLst>
              <a:ext uri="{FF2B5EF4-FFF2-40B4-BE49-F238E27FC236}">
                <a16:creationId xmlns:a16="http://schemas.microsoft.com/office/drawing/2014/main" id="{198E9FF7-410E-3477-3D77-347A9BFC6279}"/>
              </a:ext>
            </a:extLst>
          </p:cNvPr>
          <p:cNvSpPr>
            <a:spLocks noGrp="1"/>
          </p:cNvSpPr>
          <p:nvPr>
            <p:ph type="ftr" sz="quarter" idx="15"/>
          </p:nvPr>
        </p:nvSpPr>
        <p:spPr>
          <a:xfrm>
            <a:off x="1671546" y="4892508"/>
            <a:ext cx="5800909" cy="113994"/>
          </a:xfrm>
        </p:spPr>
        <p:txBody>
          <a:bodyPr/>
          <a:lstStyle>
            <a:lvl1pPr>
              <a:defRPr sz="700">
                <a:solidFill>
                  <a:schemeClr val="bg1"/>
                </a:solidFill>
              </a:defRPr>
            </a:lvl1pPr>
          </a:lstStyle>
          <a:p>
            <a:r>
              <a:rPr lang="en-US" dirty="0"/>
              <a:t>17</a:t>
            </a:r>
            <a:r>
              <a:rPr lang="en-US" baseline="30000" dirty="0"/>
              <a:t>th</a:t>
            </a:r>
            <a:r>
              <a:rPr lang="en-US" dirty="0"/>
              <a:t> Annual Congress of the European Association for Haemophilia and Allied Disorders, Frankfurt, Germany, 6–9 February 2024</a:t>
            </a:r>
          </a:p>
        </p:txBody>
      </p:sp>
    </p:spTree>
    <p:extLst>
      <p:ext uri="{BB962C8B-B14F-4D97-AF65-F5344CB8AC3E}">
        <p14:creationId xmlns:p14="http://schemas.microsoft.com/office/powerpoint/2010/main" val="74467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6ECF83-1D12-8F42-B200-90A288F60471}"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CDCCD2-C56C-D746-BCB8-6DAAE9143457}" type="slidenum">
              <a:rPr lang="en-US" smtClean="0"/>
              <a:t>‹#›</a:t>
            </a:fld>
            <a:endParaRPr lang="en-US" dirty="0"/>
          </a:p>
        </p:txBody>
      </p:sp>
    </p:spTree>
    <p:extLst>
      <p:ext uri="{BB962C8B-B14F-4D97-AF65-F5344CB8AC3E}">
        <p14:creationId xmlns:p14="http://schemas.microsoft.com/office/powerpoint/2010/main" val="411744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_Title onl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BFD1EC-0893-4BEB-8DAF-A2853806A5F5}"/>
              </a:ext>
            </a:extLst>
          </p:cNvPr>
          <p:cNvGrpSpPr/>
          <p:nvPr userDrawn="1"/>
        </p:nvGrpSpPr>
        <p:grpSpPr>
          <a:xfrm>
            <a:off x="0" y="4769266"/>
            <a:ext cx="9144000" cy="374234"/>
            <a:chOff x="0" y="4503420"/>
            <a:chExt cx="9144000" cy="640080"/>
          </a:xfrm>
        </p:grpSpPr>
        <p:sp>
          <p:nvSpPr>
            <p:cNvPr id="3" name="Rectangle 2">
              <a:extLst>
                <a:ext uri="{FF2B5EF4-FFF2-40B4-BE49-F238E27FC236}">
                  <a16:creationId xmlns:a16="http://schemas.microsoft.com/office/drawing/2014/main" id="{03EC3CCD-6EDF-47CD-A64D-6A1F581C488C}"/>
                </a:ext>
              </a:extLst>
            </p:cNvPr>
            <p:cNvSpPr/>
            <p:nvPr userDrawn="1"/>
          </p:nvSpPr>
          <p:spPr>
            <a:xfrm>
              <a:off x="0" y="4503420"/>
              <a:ext cx="8033417"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a:extLst>
                <a:ext uri="{FF2B5EF4-FFF2-40B4-BE49-F238E27FC236}">
                  <a16:creationId xmlns:a16="http://schemas.microsoft.com/office/drawing/2014/main" id="{F242A90F-0962-4C00-BEDA-7E30C2684E35}"/>
                </a:ext>
              </a:extLst>
            </p:cNvPr>
            <p:cNvSpPr/>
            <p:nvPr userDrawn="1"/>
          </p:nvSpPr>
          <p:spPr>
            <a:xfrm>
              <a:off x="8033417" y="4503420"/>
              <a:ext cx="1110583" cy="640080"/>
            </a:xfrm>
            <a:prstGeom prst="rect">
              <a:avLst/>
            </a:prstGeom>
            <a:solidFill>
              <a:srgbClr val="D51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9" name="Title 1">
            <a:extLst>
              <a:ext uri="{FF2B5EF4-FFF2-40B4-BE49-F238E27FC236}">
                <a16:creationId xmlns:a16="http://schemas.microsoft.com/office/drawing/2014/main" id="{74468B84-4EB6-4974-A752-DEFF6681B2C4}"/>
              </a:ext>
            </a:extLst>
          </p:cNvPr>
          <p:cNvSpPr>
            <a:spLocks noGrp="1"/>
          </p:cNvSpPr>
          <p:nvPr>
            <p:ph type="title"/>
          </p:nvPr>
        </p:nvSpPr>
        <p:spPr>
          <a:xfrm>
            <a:off x="331200" y="318887"/>
            <a:ext cx="8485200" cy="561185"/>
          </a:xfrm>
        </p:spPr>
        <p:txBody>
          <a:bodyPr/>
          <a:lstStyle/>
          <a:p>
            <a:r>
              <a:rPr lang="en-US"/>
              <a:t>Click to edit Master title style</a:t>
            </a:r>
          </a:p>
        </p:txBody>
      </p:sp>
      <p:sp>
        <p:nvSpPr>
          <p:cNvPr id="14" name="Espace réservé du numéro de diapositive 10">
            <a:extLst>
              <a:ext uri="{FF2B5EF4-FFF2-40B4-BE49-F238E27FC236}">
                <a16:creationId xmlns:a16="http://schemas.microsoft.com/office/drawing/2014/main" id="{96DEBAA7-E70E-4D08-8D91-9FB5DA0EB837}"/>
              </a:ext>
            </a:extLst>
          </p:cNvPr>
          <p:cNvSpPr>
            <a:spLocks noGrp="1"/>
          </p:cNvSpPr>
          <p:nvPr>
            <p:ph type="sldNum" sz="quarter" idx="16"/>
          </p:nvPr>
        </p:nvSpPr>
        <p:spPr>
          <a:xfrm>
            <a:off x="8336226" y="4853512"/>
            <a:ext cx="476250" cy="205743"/>
          </a:xfrm>
        </p:spPr>
        <p:txBody>
          <a:bodyPr/>
          <a:lstStyle>
            <a:lvl1pPr>
              <a:defRPr sz="700">
                <a:solidFill>
                  <a:schemeClr val="bg1"/>
                </a:solidFill>
              </a:defRPr>
            </a:lvl1pPr>
          </a:lstStyle>
          <a:p>
            <a:fld id="{6B54B0F7-55DD-40D6-B7F4-70B586885C0B}" type="slidenum">
              <a:rPr lang="en-US" smtClean="0"/>
              <a:pPr/>
              <a:t>‹#›</a:t>
            </a:fld>
            <a:endParaRPr lang="en-US" dirty="0"/>
          </a:p>
        </p:txBody>
      </p:sp>
      <p:grpSp>
        <p:nvGrpSpPr>
          <p:cNvPr id="11" name="Group 10">
            <a:extLst>
              <a:ext uri="{FF2B5EF4-FFF2-40B4-BE49-F238E27FC236}">
                <a16:creationId xmlns:a16="http://schemas.microsoft.com/office/drawing/2014/main" id="{AA71C842-8F10-4C0F-8750-38D00DDC2510}"/>
              </a:ext>
            </a:extLst>
          </p:cNvPr>
          <p:cNvGrpSpPr>
            <a:grpSpLocks/>
          </p:cNvGrpSpPr>
          <p:nvPr userDrawn="1"/>
        </p:nvGrpSpPr>
        <p:grpSpPr>
          <a:xfrm>
            <a:off x="333729" y="914584"/>
            <a:ext cx="8478000" cy="18288"/>
            <a:chOff x="-1" y="4503420"/>
            <a:chExt cx="9144000" cy="640080"/>
          </a:xfrm>
        </p:grpSpPr>
        <p:sp>
          <p:nvSpPr>
            <p:cNvPr id="12" name="Rectangle 11">
              <a:extLst>
                <a:ext uri="{FF2B5EF4-FFF2-40B4-BE49-F238E27FC236}">
                  <a16:creationId xmlns:a16="http://schemas.microsoft.com/office/drawing/2014/main" id="{77B8B9EE-E965-4CBD-BDAB-565474686C49}"/>
                </a:ext>
              </a:extLst>
            </p:cNvPr>
            <p:cNvSpPr/>
            <p:nvPr userDrawn="1"/>
          </p:nvSpPr>
          <p:spPr>
            <a:xfrm>
              <a:off x="-1" y="4503420"/>
              <a:ext cx="8304544"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17">
              <a:extLst>
                <a:ext uri="{FF2B5EF4-FFF2-40B4-BE49-F238E27FC236}">
                  <a16:creationId xmlns:a16="http://schemas.microsoft.com/office/drawing/2014/main" id="{DE3EE4EB-638F-4EC5-9B92-4F67CBF9EAFE}"/>
                </a:ext>
              </a:extLst>
            </p:cNvPr>
            <p:cNvSpPr/>
            <p:nvPr userDrawn="1"/>
          </p:nvSpPr>
          <p:spPr>
            <a:xfrm>
              <a:off x="8304545" y="4503420"/>
              <a:ext cx="839454" cy="640080"/>
            </a:xfrm>
            <a:prstGeom prst="rect">
              <a:avLst/>
            </a:prstGeom>
            <a:solidFill>
              <a:srgbClr val="D51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5" name="Text Placeholder 5">
            <a:extLst>
              <a:ext uri="{FF2B5EF4-FFF2-40B4-BE49-F238E27FC236}">
                <a16:creationId xmlns:a16="http://schemas.microsoft.com/office/drawing/2014/main" id="{B0057C1C-AE5C-4DE5-9BAB-A390A554723E}"/>
              </a:ext>
            </a:extLst>
          </p:cNvPr>
          <p:cNvSpPr>
            <a:spLocks noGrp="1"/>
          </p:cNvSpPr>
          <p:nvPr>
            <p:ph type="body" sz="quarter" idx="22" hasCustomPrompt="1"/>
          </p:nvPr>
        </p:nvSpPr>
        <p:spPr>
          <a:xfrm>
            <a:off x="331525" y="4567069"/>
            <a:ext cx="8478000" cy="123111"/>
          </a:xfrm>
        </p:spPr>
        <p:txBody>
          <a:bodyPr anchor="b">
            <a:spAutoFit/>
          </a:bodyPr>
          <a:lstStyle>
            <a:lvl1pPr>
              <a:lnSpc>
                <a:spcPct val="100000"/>
              </a:lnSpc>
              <a:defRPr sz="800"/>
            </a:lvl1pPr>
          </a:lstStyle>
          <a:p>
            <a:pPr lvl="0"/>
            <a:r>
              <a:rPr lang="en-US"/>
              <a:t>Insert Footnotes</a:t>
            </a:r>
            <a:endParaRPr lang="en-IN"/>
          </a:p>
        </p:txBody>
      </p:sp>
      <p:sp>
        <p:nvSpPr>
          <p:cNvPr id="5" name="Espace réservé du pied de page 9">
            <a:extLst>
              <a:ext uri="{FF2B5EF4-FFF2-40B4-BE49-F238E27FC236}">
                <a16:creationId xmlns:a16="http://schemas.microsoft.com/office/drawing/2014/main" id="{C5F74360-4D8B-B6B9-3623-79110041A6C0}"/>
              </a:ext>
            </a:extLst>
          </p:cNvPr>
          <p:cNvSpPr>
            <a:spLocks noGrp="1"/>
          </p:cNvSpPr>
          <p:nvPr>
            <p:ph type="ftr" sz="quarter" idx="15"/>
          </p:nvPr>
        </p:nvSpPr>
        <p:spPr>
          <a:xfrm>
            <a:off x="1671546" y="4892508"/>
            <a:ext cx="5800909" cy="113994"/>
          </a:xfrm>
        </p:spPr>
        <p:txBody>
          <a:bodyPr/>
          <a:lstStyle>
            <a:lvl1pPr>
              <a:defRPr sz="700">
                <a:solidFill>
                  <a:schemeClr val="bg1"/>
                </a:solidFill>
              </a:defRPr>
            </a:lvl1pPr>
          </a:lstStyle>
          <a:p>
            <a:r>
              <a:rPr lang="en-US" dirty="0"/>
              <a:t>17</a:t>
            </a:r>
            <a:r>
              <a:rPr lang="en-US" baseline="30000" dirty="0"/>
              <a:t>th</a:t>
            </a:r>
            <a:r>
              <a:rPr lang="en-US" dirty="0"/>
              <a:t> Annual Congress of the European Association for Haemophilia and Allied Disorders, Frankfurt, Germany, 6–9 February 2024</a:t>
            </a:r>
          </a:p>
        </p:txBody>
      </p:sp>
    </p:spTree>
    <p:extLst>
      <p:ext uri="{BB962C8B-B14F-4D97-AF65-F5344CB8AC3E}">
        <p14:creationId xmlns:p14="http://schemas.microsoft.com/office/powerpoint/2010/main" val="93865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5F3F8"/>
        </a:solidFill>
        <a:effectLst/>
      </p:bgPr>
    </p:bg>
    <p:spTree>
      <p:nvGrpSpPr>
        <p:cNvPr id="1" name=""/>
        <p:cNvGrpSpPr/>
        <p:nvPr/>
      </p:nvGrpSpPr>
      <p:grpSpPr>
        <a:xfrm>
          <a:off x="0" y="0"/>
          <a:ext cx="0" cy="0"/>
          <a:chOff x="0" y="0"/>
          <a:chExt cx="0" cy="0"/>
        </a:xfrm>
      </p:grpSpPr>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333730" y="318887"/>
            <a:ext cx="84780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en-US" noProof="0"/>
              <a:t>Click to edit Master text styles</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331525" y="1457850"/>
            <a:ext cx="8478000" cy="3088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333730" y="1183184"/>
            <a:ext cx="847800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D7ED7ECB-2E6E-45E4-988D-6007C67C3146}"/>
              </a:ext>
            </a:extLst>
          </p:cNvPr>
          <p:cNvSpPr>
            <a:spLocks noGrp="1"/>
          </p:cNvSpPr>
          <p:nvPr>
            <p:ph type="body" sz="quarter" idx="23"/>
          </p:nvPr>
        </p:nvSpPr>
        <p:spPr>
          <a:xfrm>
            <a:off x="1335882" y="4661430"/>
            <a:ext cx="7480519" cy="283369"/>
          </a:xfrm>
        </p:spPr>
        <p:txBody>
          <a:bodyPr anchor="b"/>
          <a:lstStyle>
            <a:lvl1pPr>
              <a:lnSpc>
                <a:spcPct val="100000"/>
              </a:lnSpc>
              <a:defRPr sz="525">
                <a:solidFill>
                  <a:schemeClr val="tx1"/>
                </a:solidFill>
              </a:defRPr>
            </a:lvl1pPr>
          </a:lstStyle>
          <a:p>
            <a:pPr lvl="0"/>
            <a:endParaRPr lang="en-GB"/>
          </a:p>
        </p:txBody>
      </p:sp>
      <p:sp>
        <p:nvSpPr>
          <p:cNvPr id="9" name="Slide Number Placeholder 8">
            <a:extLst>
              <a:ext uri="{FF2B5EF4-FFF2-40B4-BE49-F238E27FC236}">
                <a16:creationId xmlns:a16="http://schemas.microsoft.com/office/drawing/2014/main" id="{558A0CE6-9E9A-55E1-C8C1-E8B37B685792}"/>
              </a:ext>
            </a:extLst>
          </p:cNvPr>
          <p:cNvSpPr>
            <a:spLocks noGrp="1"/>
          </p:cNvSpPr>
          <p:nvPr>
            <p:ph type="sldNum" sz="quarter" idx="26"/>
          </p:nvPr>
        </p:nvSpPr>
        <p:spPr/>
        <p:txBody>
          <a:bodyPr/>
          <a:lstStyle/>
          <a:p>
            <a:fld id="{6B54B0F7-55DD-40D6-B7F4-70B586885C0B}" type="slidenum">
              <a:rPr lang="en-US" noProof="0" smtClean="0"/>
              <a:pPr/>
              <a:t>‹#›</a:t>
            </a:fld>
            <a:endParaRPr lang="en-US" noProof="0" dirty="0"/>
          </a:p>
        </p:txBody>
      </p:sp>
      <p:sp>
        <p:nvSpPr>
          <p:cNvPr id="10" name="TextBox 9">
            <a:extLst>
              <a:ext uri="{FF2B5EF4-FFF2-40B4-BE49-F238E27FC236}">
                <a16:creationId xmlns:a16="http://schemas.microsoft.com/office/drawing/2014/main" id="{CA681565-C0F0-2EF4-8FBE-06C1700AA995}"/>
              </a:ext>
            </a:extLst>
          </p:cNvPr>
          <p:cNvSpPr txBox="1"/>
          <p:nvPr userDrawn="1"/>
        </p:nvSpPr>
        <p:spPr>
          <a:xfrm>
            <a:off x="2601124" y="4990093"/>
            <a:ext cx="4469860" cy="161583"/>
          </a:xfrm>
          <a:prstGeom prst="rect">
            <a:avLst/>
          </a:prstGeom>
          <a:noFill/>
        </p:spPr>
        <p:txBody>
          <a:bodyPr wrap="square" rtlCol="0">
            <a:spAutoFit/>
          </a:bodyPr>
          <a:lstStyle/>
          <a:p>
            <a:pPr algn="ctr"/>
            <a:r>
              <a:rPr lang="en-GB" sz="450" dirty="0">
                <a:solidFill>
                  <a:schemeClr val="accent1"/>
                </a:solidFill>
              </a:rPr>
              <a:t>Confidential and for use in Advisory Board meeting only. Do not copy or distribute. </a:t>
            </a:r>
            <a:endParaRPr lang="en-US" sz="450" dirty="0">
              <a:solidFill>
                <a:schemeClr val="accent1"/>
              </a:solidFill>
            </a:endParaRPr>
          </a:p>
        </p:txBody>
      </p:sp>
    </p:spTree>
    <p:extLst>
      <p:ext uri="{BB962C8B-B14F-4D97-AF65-F5344CB8AC3E}">
        <p14:creationId xmlns:p14="http://schemas.microsoft.com/office/powerpoint/2010/main" val="410899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2_Title and Content with 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A89D95-7E82-19D3-F156-8189F5FFCCBB}"/>
              </a:ext>
            </a:extLst>
          </p:cNvPr>
          <p:cNvSpPr/>
          <p:nvPr userDrawn="1"/>
        </p:nvSpPr>
        <p:spPr>
          <a:xfrm>
            <a:off x="693774" y="1271502"/>
            <a:ext cx="7891945" cy="34289"/>
          </a:xfrm>
          <a:prstGeom prst="rect">
            <a:avLst/>
          </a:prstGeom>
          <a:gradFill flip="none" rotWithShape="1">
            <a:gsLst>
              <a:gs pos="0">
                <a:srgbClr val="51A346"/>
              </a:gs>
              <a:gs pos="95000">
                <a:srgbClr val="39733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67C070CC-9987-4A40-892B-213DCB50C873}"/>
              </a:ext>
            </a:extLst>
          </p:cNvPr>
          <p:cNvSpPr>
            <a:spLocks noGrp="1"/>
          </p:cNvSpPr>
          <p:nvPr>
            <p:ph type="title"/>
          </p:nvPr>
        </p:nvSpPr>
        <p:spPr>
          <a:xfrm>
            <a:off x="693774" y="492121"/>
            <a:ext cx="7891945" cy="784886"/>
          </a:xfrm>
        </p:spPr>
        <p:txBody>
          <a:bodyPr/>
          <a:lstStyle>
            <a:lvl1pPr>
              <a:defRPr>
                <a:solidFill>
                  <a:srgbClr val="51A346"/>
                </a:solidFill>
                <a:latin typeface="Arial" panose="020B0604020202020204" pitchFamily="34" charset="0"/>
                <a:cs typeface="Arial" panose="020B0604020202020204" pitchFamily="34" charset="0"/>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7D88755-D22F-4896-9BD6-235245044A31}"/>
              </a:ext>
            </a:extLst>
          </p:cNvPr>
          <p:cNvSpPr>
            <a:spLocks noGrp="1"/>
          </p:cNvSpPr>
          <p:nvPr>
            <p:ph idx="1"/>
          </p:nvPr>
        </p:nvSpPr>
        <p:spPr>
          <a:xfrm>
            <a:off x="693775" y="1389848"/>
            <a:ext cx="7891946" cy="3302780"/>
          </a:xfrm>
        </p:spPr>
        <p:txBody>
          <a:bodyPr/>
          <a:lstStyle>
            <a:lvl1pPr>
              <a:defRPr>
                <a:solidFill>
                  <a:srgbClr val="1F3F78"/>
                </a:solidFill>
                <a:latin typeface="Arial" panose="020B0604020202020204" pitchFamily="34" charset="0"/>
                <a:cs typeface="Arial" panose="020B0604020202020204" pitchFamily="34" charset="0"/>
              </a:defRPr>
            </a:lvl1pPr>
            <a:lvl2pPr>
              <a:defRPr>
                <a:solidFill>
                  <a:srgbClr val="1F3F78"/>
                </a:solidFill>
                <a:latin typeface="Arial" panose="020B0604020202020204" pitchFamily="34" charset="0"/>
                <a:cs typeface="Arial" panose="020B0604020202020204" pitchFamily="34" charset="0"/>
              </a:defRPr>
            </a:lvl2pPr>
            <a:lvl3pPr>
              <a:defRPr>
                <a:solidFill>
                  <a:srgbClr val="1F3F78"/>
                </a:solidFill>
                <a:latin typeface="Arial" panose="020B0604020202020204" pitchFamily="34" charset="0"/>
                <a:cs typeface="Arial" panose="020B0604020202020204" pitchFamily="34" charset="0"/>
              </a:defRPr>
            </a:lvl3pPr>
            <a:lvl4pPr>
              <a:defRPr>
                <a:solidFill>
                  <a:srgbClr val="1F3F78"/>
                </a:solidFill>
                <a:latin typeface="Arial" panose="020B0604020202020204" pitchFamily="34" charset="0"/>
                <a:cs typeface="Arial" panose="020B0604020202020204" pitchFamily="34" charset="0"/>
              </a:defRPr>
            </a:lvl4pPr>
            <a:lvl5pPr>
              <a:defRPr>
                <a:solidFill>
                  <a:srgbClr val="1F3F7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08013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dirty="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dirty="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6346800" y="0"/>
            <a:ext cx="2797200" cy="5143500"/>
          </a:xfrm>
        </p:spPr>
        <p:txBody>
          <a:bodyPr>
            <a:noAutofit/>
          </a:bodyPr>
          <a:lstStyle>
            <a:lvl1pPr>
              <a:defRPr>
                <a:noFill/>
              </a:defRPr>
            </a:lvl1pPr>
          </a:lstStyle>
          <a:p>
            <a:r>
              <a:rPr lang="en-US" noProof="0" dirty="0"/>
              <a:t>Click icon to add picture</a:t>
            </a:r>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333730" y="318887"/>
            <a:ext cx="5738400" cy="123111"/>
          </a:xfrm>
        </p:spPr>
        <p:txBody>
          <a:bodyPr wrap="square" anchor="t" anchorCtr="0">
            <a:spAutoFit/>
          </a:bodyPr>
          <a:lstStyle>
            <a:lvl1pPr algn="l">
              <a:lnSpc>
                <a:spcPct val="100000"/>
              </a:lnSpc>
              <a:spcAft>
                <a:spcPts val="0"/>
              </a:spcAft>
              <a:defRPr lang="fr-FR" sz="8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300"/>
              </a:spcBef>
              <a:spcAft>
                <a:spcPts val="0"/>
              </a:spcAft>
              <a:defRPr sz="400"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300"/>
              </a:spcBef>
              <a:tabLst>
                <a:tab pos="627047" algn="l"/>
              </a:tabLst>
              <a:defRPr sz="400"/>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333730" y="1183184"/>
            <a:ext cx="5735870" cy="184666"/>
          </a:xfrm>
        </p:spPr>
        <p:txBody>
          <a:bodyPr wrap="square">
            <a:spAutoFit/>
          </a:bodyPr>
          <a:lstStyle>
            <a:lvl1pPr>
              <a:lnSpc>
                <a:spcPct val="100000"/>
              </a:lnSpc>
              <a:spcAft>
                <a:spcPts val="0"/>
              </a:spcAf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400"/>
              </a:spcBef>
              <a:buFont typeface="Arial" panose="020B0604020202020204" pitchFamily="34" charset="0"/>
              <a:buNone/>
              <a:defRPr sz="1200"/>
            </a:lvl2pPr>
            <a:lvl3pPr>
              <a:lnSpc>
                <a:spcPct val="110000"/>
              </a:lnSpc>
              <a:defRPr lang="en-US" sz="1000" kern="1200" dirty="0" smtClean="0">
                <a:solidFill>
                  <a:schemeClr val="tx1"/>
                </a:solidFill>
                <a:latin typeface="Sanofi Sans 3 Regular"/>
                <a:ea typeface="+mn-ea"/>
                <a:cs typeface="+mn-cs"/>
              </a:defRPr>
            </a:lvl3pPr>
            <a:lvl4pPr>
              <a:defRPr sz="1000"/>
            </a:lvl4pPr>
            <a:lvl5pPr>
              <a:defRPr sz="1000"/>
            </a:lvl5pPr>
          </a:lstStyle>
          <a:p>
            <a:pPr lvl="0"/>
            <a:r>
              <a:rPr lang="en-US" noProof="0"/>
              <a:t>Click to edit Master text styles</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331525" y="1457850"/>
            <a:ext cx="5735870" cy="3221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331201" y="532801"/>
            <a:ext cx="5735870" cy="561185"/>
          </a:xfrm>
        </p:spPr>
        <p:txBody>
          <a:bodyPr/>
          <a:lstStyle/>
          <a:p>
            <a:r>
              <a:rPr lang="en-US"/>
              <a:t>Click to edit Master title style</a:t>
            </a:r>
          </a:p>
        </p:txBody>
      </p:sp>
    </p:spTree>
    <p:extLst>
      <p:ext uri="{BB962C8B-B14F-4D97-AF65-F5344CB8AC3E}">
        <p14:creationId xmlns:p14="http://schemas.microsoft.com/office/powerpoint/2010/main" val="47767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6ECF83-1D12-8F42-B200-90A288F60471}" type="datetimeFigureOut">
              <a:rPr lang="en-US" smtClean="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CDCCD2-C56C-D746-BCB8-6DAAE9143457}" type="slidenum">
              <a:rPr lang="en-US" smtClean="0"/>
              <a:t>‹#›</a:t>
            </a:fld>
            <a:endParaRPr lang="en-US" dirty="0"/>
          </a:p>
        </p:txBody>
      </p:sp>
    </p:spTree>
    <p:extLst>
      <p:ext uri="{BB962C8B-B14F-4D97-AF65-F5344CB8AC3E}">
        <p14:creationId xmlns:p14="http://schemas.microsoft.com/office/powerpoint/2010/main" val="92719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6ECF83-1D12-8F42-B200-90A288F60471}" type="datetimeFigureOut">
              <a:rPr lang="en-US" smtClean="0"/>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CDCCD2-C56C-D746-BCB8-6DAAE9143457}" type="slidenum">
              <a:rPr lang="en-US" smtClean="0"/>
              <a:t>‹#›</a:t>
            </a:fld>
            <a:endParaRPr lang="en-US" dirty="0"/>
          </a:p>
        </p:txBody>
      </p:sp>
    </p:spTree>
    <p:extLst>
      <p:ext uri="{BB962C8B-B14F-4D97-AF65-F5344CB8AC3E}">
        <p14:creationId xmlns:p14="http://schemas.microsoft.com/office/powerpoint/2010/main" val="35015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ECF83-1D12-8F42-B200-90A288F60471}" type="datetimeFigureOut">
              <a:rPr lang="en-US" smtClean="0"/>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CDCCD2-C56C-D746-BCB8-6DAAE9143457}" type="slidenum">
              <a:rPr lang="en-US" smtClean="0"/>
              <a:t>‹#›</a:t>
            </a:fld>
            <a:endParaRPr lang="en-US" dirty="0"/>
          </a:p>
        </p:txBody>
      </p:sp>
    </p:spTree>
    <p:extLst>
      <p:ext uri="{BB962C8B-B14F-4D97-AF65-F5344CB8AC3E}">
        <p14:creationId xmlns:p14="http://schemas.microsoft.com/office/powerpoint/2010/main" val="263266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6ECF83-1D12-8F42-B200-90A288F60471}"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CDCCD2-C56C-D746-BCB8-6DAAE9143457}" type="slidenum">
              <a:rPr lang="en-US" smtClean="0"/>
              <a:t>‹#›</a:t>
            </a:fld>
            <a:endParaRPr lang="en-US" dirty="0"/>
          </a:p>
        </p:txBody>
      </p:sp>
    </p:spTree>
    <p:extLst>
      <p:ext uri="{BB962C8B-B14F-4D97-AF65-F5344CB8AC3E}">
        <p14:creationId xmlns:p14="http://schemas.microsoft.com/office/powerpoint/2010/main" val="1090676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6ECF83-1D12-8F42-B200-90A288F60471}"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CDCCD2-C56C-D746-BCB8-6DAAE9143457}" type="slidenum">
              <a:rPr lang="en-US" smtClean="0"/>
              <a:t>‹#›</a:t>
            </a:fld>
            <a:endParaRPr lang="en-US" dirty="0"/>
          </a:p>
        </p:txBody>
      </p:sp>
    </p:spTree>
    <p:extLst>
      <p:ext uri="{BB962C8B-B14F-4D97-AF65-F5344CB8AC3E}">
        <p14:creationId xmlns:p14="http://schemas.microsoft.com/office/powerpoint/2010/main" val="16893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26ECF83-1D12-8F42-B200-90A288F60471}" type="datetimeFigureOut">
              <a:rPr lang="en-US" smtClean="0"/>
              <a:t>9/11/2024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CDCCD2-C56C-D746-BCB8-6DAAE9143457}" type="slidenum">
              <a:rPr lang="en-US" smtClean="0"/>
              <a:t>‹#›</a:t>
            </a:fld>
            <a:endParaRPr lang="en-US" dirty="0"/>
          </a:p>
        </p:txBody>
      </p:sp>
    </p:spTree>
    <p:extLst>
      <p:ext uri="{BB962C8B-B14F-4D97-AF65-F5344CB8AC3E}">
        <p14:creationId xmlns:p14="http://schemas.microsoft.com/office/powerpoint/2010/main" val="2886804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8444ED-68C9-D04E-884A-9CED8B4D4F80}" type="datetimeFigureOut">
              <a:rPr lang="en-US" smtClean="0"/>
              <a:t>9/11/2024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DAB33B9-3454-B04D-AAB4-F2B68E325C42}" type="slidenum">
              <a:rPr lang="en-US" smtClean="0"/>
              <a:t>‹#›</a:t>
            </a:fld>
            <a:endParaRPr lang="en-US" dirty="0"/>
          </a:p>
        </p:txBody>
      </p:sp>
    </p:spTree>
    <p:extLst>
      <p:ext uri="{BB962C8B-B14F-4D97-AF65-F5344CB8AC3E}">
        <p14:creationId xmlns:p14="http://schemas.microsoft.com/office/powerpoint/2010/main" val="23469834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457319" y="178594"/>
            <a:ext cx="8154333" cy="82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450173" y="1138237"/>
            <a:ext cx="8161479"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9144000" cy="108347"/>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9144000" cy="108347"/>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5058966"/>
            <a:ext cx="9144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37769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fontAlgn="base" hangingPunct="1">
        <a:spcBef>
          <a:spcPct val="0"/>
        </a:spcBef>
        <a:spcAft>
          <a:spcPct val="0"/>
        </a:spcAft>
        <a:defRPr sz="27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2700" b="1">
          <a:solidFill>
            <a:schemeClr val="tx2"/>
          </a:solidFill>
          <a:latin typeface="Arial" charset="0"/>
        </a:defRPr>
      </a:lvl2pPr>
      <a:lvl3pPr algn="l" rtl="0" eaLnBrk="1" fontAlgn="base" hangingPunct="1">
        <a:spcBef>
          <a:spcPct val="0"/>
        </a:spcBef>
        <a:spcAft>
          <a:spcPct val="0"/>
        </a:spcAft>
        <a:defRPr sz="2700" b="1">
          <a:solidFill>
            <a:schemeClr val="tx2"/>
          </a:solidFill>
          <a:latin typeface="Arial" charset="0"/>
        </a:defRPr>
      </a:lvl3pPr>
      <a:lvl4pPr algn="l" rtl="0" eaLnBrk="1" fontAlgn="base" hangingPunct="1">
        <a:spcBef>
          <a:spcPct val="0"/>
        </a:spcBef>
        <a:spcAft>
          <a:spcPct val="0"/>
        </a:spcAft>
        <a:defRPr sz="2700" b="1">
          <a:solidFill>
            <a:schemeClr val="tx2"/>
          </a:solidFill>
          <a:latin typeface="Arial" charset="0"/>
        </a:defRPr>
      </a:lvl4pPr>
      <a:lvl5pPr algn="l" rtl="0" eaLnBrk="1" fontAlgn="base" hangingPunct="1">
        <a:spcBef>
          <a:spcPct val="0"/>
        </a:spcBef>
        <a:spcAft>
          <a:spcPct val="0"/>
        </a:spcAft>
        <a:defRPr sz="2700" b="1">
          <a:solidFill>
            <a:schemeClr val="tx2"/>
          </a:solidFill>
          <a:latin typeface="Arial" charset="0"/>
        </a:defRPr>
      </a:lvl5pPr>
      <a:lvl6pPr marL="342900" algn="l" rtl="0" eaLnBrk="1" fontAlgn="base" hangingPunct="1">
        <a:spcBef>
          <a:spcPct val="0"/>
        </a:spcBef>
        <a:spcAft>
          <a:spcPct val="0"/>
        </a:spcAft>
        <a:defRPr sz="2625" b="1">
          <a:solidFill>
            <a:schemeClr val="tx2"/>
          </a:solidFill>
          <a:latin typeface="Arial" charset="0"/>
        </a:defRPr>
      </a:lvl6pPr>
      <a:lvl7pPr marL="685800" algn="l" rtl="0" eaLnBrk="1" fontAlgn="base" hangingPunct="1">
        <a:spcBef>
          <a:spcPct val="0"/>
        </a:spcBef>
        <a:spcAft>
          <a:spcPct val="0"/>
        </a:spcAft>
        <a:defRPr sz="2625" b="1">
          <a:solidFill>
            <a:schemeClr val="tx2"/>
          </a:solidFill>
          <a:latin typeface="Arial" charset="0"/>
        </a:defRPr>
      </a:lvl7pPr>
      <a:lvl8pPr marL="1028700" algn="l" rtl="0" eaLnBrk="1" fontAlgn="base" hangingPunct="1">
        <a:spcBef>
          <a:spcPct val="0"/>
        </a:spcBef>
        <a:spcAft>
          <a:spcPct val="0"/>
        </a:spcAft>
        <a:defRPr sz="2625" b="1">
          <a:solidFill>
            <a:schemeClr val="tx2"/>
          </a:solidFill>
          <a:latin typeface="Arial" charset="0"/>
        </a:defRPr>
      </a:lvl8pPr>
      <a:lvl9pPr marL="1371600" algn="l" rtl="0" eaLnBrk="1" fontAlgn="base" hangingPunct="1">
        <a:spcBef>
          <a:spcPct val="0"/>
        </a:spcBef>
        <a:spcAft>
          <a:spcPct val="0"/>
        </a:spcAft>
        <a:defRPr sz="2625" b="1">
          <a:solidFill>
            <a:schemeClr val="tx2"/>
          </a:solidFill>
          <a:latin typeface="Arial" charset="0"/>
        </a:defRPr>
      </a:lvl9pPr>
    </p:titleStyle>
    <p:bodyStyle>
      <a:lvl1pPr marL="257175" indent="-257175" algn="l" rtl="0" eaLnBrk="1" fontAlgn="base" hangingPunct="1">
        <a:lnSpc>
          <a:spcPct val="90000"/>
        </a:lnSpc>
        <a:spcBef>
          <a:spcPts val="750"/>
        </a:spcBef>
        <a:spcAft>
          <a:spcPts val="525"/>
        </a:spcAft>
        <a:buClr>
          <a:schemeClr val="bg1"/>
        </a:buClr>
        <a:buFont typeface="Wingdings" panose="05000000000000000000" pitchFamily="2" charset="2"/>
        <a:buChar char="§"/>
        <a:defRPr sz="2100">
          <a:solidFill>
            <a:schemeClr val="bg1"/>
          </a:solidFill>
          <a:latin typeface="Calibri" panose="020F0502020204030204" pitchFamily="34" charset="0"/>
          <a:ea typeface="+mn-ea"/>
          <a:cs typeface="+mn-cs"/>
        </a:defRPr>
      </a:lvl1pPr>
      <a:lvl2pPr marL="557213" indent="-214313" algn="l" rtl="0" eaLnBrk="1" fontAlgn="base" hangingPunct="1">
        <a:lnSpc>
          <a:spcPct val="90000"/>
        </a:lnSpc>
        <a:spcBef>
          <a:spcPts val="750"/>
        </a:spcBef>
        <a:spcAft>
          <a:spcPts val="525"/>
        </a:spcAft>
        <a:buClr>
          <a:schemeClr val="bg1"/>
        </a:buClr>
        <a:buFont typeface="Arial" panose="020B0604020202020204" pitchFamily="34" charset="0"/>
        <a:buChar char="‒"/>
        <a:defRPr sz="1950">
          <a:solidFill>
            <a:schemeClr val="bg1"/>
          </a:solidFill>
          <a:latin typeface="Calibri" panose="020F0502020204030204" pitchFamily="34" charset="0"/>
        </a:defRPr>
      </a:lvl2pPr>
      <a:lvl3pPr marL="8572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800">
          <a:solidFill>
            <a:schemeClr val="bg1"/>
          </a:solidFill>
          <a:latin typeface="Calibri" panose="020F0502020204030204" pitchFamily="34" charset="0"/>
        </a:defRPr>
      </a:lvl3pPr>
      <a:lvl4pPr marL="12001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650">
          <a:solidFill>
            <a:schemeClr val="bg1"/>
          </a:solidFill>
          <a:latin typeface="Calibri" panose="020F0502020204030204" pitchFamily="34" charset="0"/>
        </a:defRPr>
      </a:lvl4pPr>
      <a:lvl5pPr marL="15430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500">
          <a:solidFill>
            <a:schemeClr val="bg1"/>
          </a:solidFill>
          <a:latin typeface="Calibri" panose="020F0502020204030204" pitchFamily="34" charset="0"/>
        </a:defRPr>
      </a:lvl5pPr>
      <a:lvl6pPr marL="18859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6pPr>
      <a:lvl7pPr marL="22288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7pPr>
      <a:lvl8pPr marL="25717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8pPr>
      <a:lvl9pPr marL="29146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452">
          <p15:clr>
            <a:srgbClr val="F26B43"/>
          </p15:clr>
        </p15:guide>
        <p15:guide id="3" orient="horz" pos="1008">
          <p15:clr>
            <a:srgbClr val="F26B43"/>
          </p15:clr>
        </p15:guide>
        <p15:guide id="4" orient="horz" pos="4128">
          <p15:clr>
            <a:srgbClr val="F26B43"/>
          </p15:clr>
        </p15:guide>
        <p15:guide id="5" orient="horz" pos="3888">
          <p15:clr>
            <a:srgbClr val="F26B43"/>
          </p15:clr>
        </p15:guide>
        <p15:guide id="6" orient="horz" pos="4032">
          <p15:clr>
            <a:srgbClr val="F26B43"/>
          </p15:clr>
        </p15:guide>
        <p15:guide id="7" pos="312">
          <p15:clr>
            <a:srgbClr val="F26B43"/>
          </p15:clr>
        </p15:guide>
        <p15:guide id="8" pos="7248">
          <p15:clr>
            <a:srgbClr val="F26B43"/>
          </p15:clr>
        </p15:guide>
        <p15:guide id="9" pos="74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5863D8E-58DC-44D6-B3D0-A9DD4486A3C2}"/>
              </a:ext>
            </a:extLst>
          </p:cNvPr>
          <p:cNvGrpSpPr/>
          <p:nvPr userDrawn="1"/>
        </p:nvGrpSpPr>
        <p:grpSpPr>
          <a:xfrm>
            <a:off x="0" y="4769266"/>
            <a:ext cx="9144000" cy="374234"/>
            <a:chOff x="0" y="4503420"/>
            <a:chExt cx="9144000" cy="640080"/>
          </a:xfrm>
        </p:grpSpPr>
        <p:sp>
          <p:nvSpPr>
            <p:cNvPr id="11" name="Rectangle 10">
              <a:extLst>
                <a:ext uri="{FF2B5EF4-FFF2-40B4-BE49-F238E27FC236}">
                  <a16:creationId xmlns:a16="http://schemas.microsoft.com/office/drawing/2014/main" id="{48CE13FA-82E6-40A1-93B0-E7683CB3B949}"/>
                </a:ext>
              </a:extLst>
            </p:cNvPr>
            <p:cNvSpPr/>
            <p:nvPr userDrawn="1"/>
          </p:nvSpPr>
          <p:spPr>
            <a:xfrm>
              <a:off x="0" y="4503420"/>
              <a:ext cx="8033417"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ectangle 11">
              <a:extLst>
                <a:ext uri="{FF2B5EF4-FFF2-40B4-BE49-F238E27FC236}">
                  <a16:creationId xmlns:a16="http://schemas.microsoft.com/office/drawing/2014/main" id="{7B2938AF-7FAD-4F0C-B390-C506E901358B}"/>
                </a:ext>
              </a:extLst>
            </p:cNvPr>
            <p:cNvSpPr/>
            <p:nvPr userDrawn="1"/>
          </p:nvSpPr>
          <p:spPr>
            <a:xfrm>
              <a:off x="8033417" y="4503420"/>
              <a:ext cx="1110583" cy="640080"/>
            </a:xfrm>
            <a:prstGeom prst="rect">
              <a:avLst/>
            </a:prstGeom>
            <a:solidFill>
              <a:srgbClr val="D51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 name="Title Placeholder 1"/>
          <p:cNvSpPr>
            <a:spLocks noGrp="1"/>
          </p:cNvSpPr>
          <p:nvPr>
            <p:ph type="title"/>
          </p:nvPr>
        </p:nvSpPr>
        <p:spPr>
          <a:xfrm>
            <a:off x="331788" y="319088"/>
            <a:ext cx="8485200" cy="561185"/>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331200" y="1162050"/>
            <a:ext cx="8478000" cy="3247807"/>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p:txBody>
      </p:sp>
      <p:sp>
        <p:nvSpPr>
          <p:cNvPr id="5" name="Footer Placeholder 4"/>
          <p:cNvSpPr>
            <a:spLocks noGrp="1"/>
          </p:cNvSpPr>
          <p:nvPr>
            <p:ph type="ftr" sz="quarter" idx="3"/>
          </p:nvPr>
        </p:nvSpPr>
        <p:spPr>
          <a:xfrm>
            <a:off x="1900136" y="4917857"/>
            <a:ext cx="5094033" cy="114586"/>
          </a:xfrm>
          <a:prstGeom prst="rect">
            <a:avLst/>
          </a:prstGeom>
        </p:spPr>
        <p:txBody>
          <a:bodyPr vert="horz" lIns="0" tIns="0" rIns="0" bIns="0" rtlCol="0" anchor="ctr"/>
          <a:lstStyle>
            <a:lvl1pPr algn="ctr">
              <a:defRPr sz="600" b="0" i="0" cap="none" baseline="0">
                <a:solidFill>
                  <a:schemeClr val="bg1"/>
                </a:solidFill>
                <a:latin typeface="+mn-lt"/>
                <a:ea typeface="Verdana" panose="020B0604030504040204" pitchFamily="34" charset="0"/>
                <a:cs typeface="Verdana" panose="020B0604030504040204" pitchFamily="34" charset="0"/>
              </a:defRPr>
            </a:lvl1pPr>
          </a:lstStyle>
          <a:p>
            <a:r>
              <a:rPr lang="en-US" dirty="0"/>
              <a:t>17</a:t>
            </a:r>
            <a:r>
              <a:rPr lang="en-US" baseline="30000" dirty="0"/>
              <a:t>th</a:t>
            </a:r>
            <a:r>
              <a:rPr lang="en-US" dirty="0"/>
              <a:t> Annual Congress of the European Association for Haemophilia and Allied Disorders, Frankfurt, Germany, 6–9 February 2024</a:t>
            </a:r>
          </a:p>
        </p:txBody>
      </p:sp>
      <p:sp>
        <p:nvSpPr>
          <p:cNvPr id="6" name="Slide Number Placeholder 5"/>
          <p:cNvSpPr>
            <a:spLocks noGrp="1"/>
          </p:cNvSpPr>
          <p:nvPr userDrawn="1">
            <p:ph type="sldNum" sz="quarter" idx="4"/>
          </p:nvPr>
        </p:nvSpPr>
        <p:spPr>
          <a:xfrm>
            <a:off x="8336226" y="4820495"/>
            <a:ext cx="476250" cy="205743"/>
          </a:xfrm>
          <a:prstGeom prst="rect">
            <a:avLst/>
          </a:prstGeom>
        </p:spPr>
        <p:txBody>
          <a:bodyPr vert="horz" lIns="0" tIns="0" rIns="0" bIns="0" rtlCol="0" anchor="ctr"/>
          <a:lstStyle>
            <a:lvl1pPr algn="r">
              <a:defRPr sz="900" b="0" i="0">
                <a:solidFill>
                  <a:schemeClr val="bg1"/>
                </a:solidFill>
                <a:latin typeface="+mn-lt"/>
                <a:ea typeface="Verdana" panose="020B0604030504040204" pitchFamily="34" charset="0"/>
                <a:cs typeface="Verdana" panose="020B0604030504040204" pitchFamily="34" charset="0"/>
              </a:defRPr>
            </a:lvl1pPr>
          </a:lstStyle>
          <a:p>
            <a:fld id="{6B54B0F7-55DD-40D6-B7F4-70B586885C0B}" type="slidenum">
              <a:rPr lang="en-US" smtClean="0"/>
              <a:pPr/>
              <a:t>‹#›</a:t>
            </a:fld>
            <a:endParaRPr lang="en-US" dirty="0"/>
          </a:p>
        </p:txBody>
      </p:sp>
      <p:grpSp>
        <p:nvGrpSpPr>
          <p:cNvPr id="7" name="Group 6">
            <a:extLst>
              <a:ext uri="{FF2B5EF4-FFF2-40B4-BE49-F238E27FC236}">
                <a16:creationId xmlns:a16="http://schemas.microsoft.com/office/drawing/2014/main" id="{44FBC54E-E78C-4073-827A-80F80A1637B4}"/>
              </a:ext>
            </a:extLst>
          </p:cNvPr>
          <p:cNvGrpSpPr>
            <a:grpSpLocks/>
          </p:cNvGrpSpPr>
          <p:nvPr userDrawn="1"/>
        </p:nvGrpSpPr>
        <p:grpSpPr>
          <a:xfrm>
            <a:off x="333729" y="914584"/>
            <a:ext cx="8478000" cy="18288"/>
            <a:chOff x="-1" y="4503420"/>
            <a:chExt cx="9144000" cy="640080"/>
          </a:xfrm>
        </p:grpSpPr>
        <p:sp>
          <p:nvSpPr>
            <p:cNvPr id="8" name="Rectangle 7">
              <a:extLst>
                <a:ext uri="{FF2B5EF4-FFF2-40B4-BE49-F238E27FC236}">
                  <a16:creationId xmlns:a16="http://schemas.microsoft.com/office/drawing/2014/main" id="{EA957DF7-5B96-410A-B255-9256C696A02A}"/>
                </a:ext>
              </a:extLst>
            </p:cNvPr>
            <p:cNvSpPr/>
            <p:nvPr userDrawn="1"/>
          </p:nvSpPr>
          <p:spPr>
            <a:xfrm>
              <a:off x="-1" y="4503420"/>
              <a:ext cx="8304544"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0CC058FD-9882-4636-B529-9EEC0926A443}"/>
                </a:ext>
              </a:extLst>
            </p:cNvPr>
            <p:cNvSpPr/>
            <p:nvPr userDrawn="1"/>
          </p:nvSpPr>
          <p:spPr>
            <a:xfrm>
              <a:off x="8304545" y="4503420"/>
              <a:ext cx="839454" cy="640080"/>
            </a:xfrm>
            <a:prstGeom prst="rect">
              <a:avLst/>
            </a:prstGeom>
            <a:solidFill>
              <a:srgbClr val="D51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3" name="TextBox 12">
            <a:extLst>
              <a:ext uri="{FF2B5EF4-FFF2-40B4-BE49-F238E27FC236}">
                <a16:creationId xmlns:a16="http://schemas.microsoft.com/office/drawing/2014/main" id="{2E4FB45F-5FCA-5B14-DD5C-2CAE930E9D38}"/>
              </a:ext>
            </a:extLst>
          </p:cNvPr>
          <p:cNvSpPr txBox="1"/>
          <p:nvPr>
            <p:extLst>
              <p:ext uri="{1162E1C5-73C7-4A58-AE30-91384D911F3F}">
                <p184:classification xmlns:p184="http://schemas.microsoft.com/office/powerpoint/2018/4/main" val="hdr"/>
              </p:ext>
            </p:extLst>
          </p:nvPr>
        </p:nvSpPr>
        <p:spPr>
          <a:xfrm>
            <a:off x="4369562" y="63500"/>
            <a:ext cx="433388" cy="152400"/>
          </a:xfrm>
          <a:prstGeom prst="rect">
            <a:avLst/>
          </a:prstGeom>
        </p:spPr>
        <p:txBody>
          <a:bodyPr horzOverflow="overflow" lIns="0" tIns="0" rIns="0" bIns="0">
            <a:spAutoFit/>
          </a:bodyPr>
          <a:lstStyle/>
          <a:p>
            <a:pPr algn="l"/>
            <a:r>
              <a:rPr lang="en-US" sz="1000" dirty="0">
                <a:solidFill>
                  <a:srgbClr val="4A569E"/>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15654741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lang="fr-FR" sz="2200"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125000"/>
        </a:lnSpc>
        <a:spcBef>
          <a:spcPts val="0"/>
        </a:spcBef>
        <a:buFont typeface="Arial" panose="020B0604020202020204" pitchFamily="34" charset="0"/>
        <a:buNone/>
        <a:defRPr sz="1200" b="0" i="0" kern="1200">
          <a:solidFill>
            <a:schemeClr val="tx1"/>
          </a:solidFill>
          <a:latin typeface="+mn-lt"/>
          <a:ea typeface="Verdana" panose="020B0604030504040204" pitchFamily="34" charset="0"/>
          <a:cs typeface="Verdana" panose="020B0604030504040204" pitchFamily="34" charset="0"/>
        </a:defRPr>
      </a:lvl1pPr>
      <a:lvl2pPr marL="226800" indent="-226800" algn="l" defTabSz="685800" rtl="0" eaLnBrk="1" latinLnBrk="0" hangingPunct="1">
        <a:lnSpc>
          <a:spcPct val="125000"/>
        </a:lnSpc>
        <a:spcBef>
          <a:spcPts val="0"/>
        </a:spcBef>
        <a:buClr>
          <a:schemeClr val="accent1"/>
        </a:buClr>
        <a:buFont typeface="Arial" panose="020B0604020202020204" pitchFamily="34" charset="0"/>
        <a:buChar char="•"/>
        <a:defRPr sz="1200" b="0" i="0" kern="1200">
          <a:solidFill>
            <a:schemeClr val="tx1"/>
          </a:solidFill>
          <a:latin typeface="+mn-lt"/>
          <a:ea typeface="Verdana" panose="020B0604030504040204" pitchFamily="34" charset="0"/>
          <a:cs typeface="Verdana" panose="020B0604030504040204" pitchFamily="34" charset="0"/>
        </a:defRPr>
      </a:lvl2pPr>
      <a:lvl3pPr marL="457200" indent="-226800" algn="l" defTabSz="685800" rtl="0" eaLnBrk="1" latinLnBrk="0" hangingPunct="1">
        <a:lnSpc>
          <a:spcPct val="125000"/>
        </a:lnSpc>
        <a:spcBef>
          <a:spcPts val="0"/>
        </a:spcBef>
        <a:buClr>
          <a:schemeClr val="accent1"/>
        </a:buClr>
        <a:buFont typeface="Courier New" panose="02070309020205020404" pitchFamily="49" charset="0"/>
        <a:buChar char="o"/>
        <a:defRPr sz="1200" b="0" i="0" kern="1200">
          <a:solidFill>
            <a:schemeClr val="tx1"/>
          </a:solidFill>
          <a:latin typeface="+mn-lt"/>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Clr>
          <a:schemeClr val="accent1"/>
        </a:buClr>
        <a:buFont typeface="Arial" panose="020B0604020202020204" pitchFamily="34" charset="0"/>
        <a:buChar char="–"/>
        <a:defRPr sz="1200" b="0" i="0" kern="1200">
          <a:solidFill>
            <a:schemeClr val="tx1"/>
          </a:solidFill>
          <a:latin typeface="+mn-lt"/>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200" b="1" i="0" kern="1200">
          <a:solidFill>
            <a:schemeClr val="accent1"/>
          </a:solidFill>
          <a:latin typeface="+mn-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8">
          <p15:clr>
            <a:srgbClr val="F26B43"/>
          </p15:clr>
        </p15:guide>
        <p15:guide id="2" orient="horz" pos="194">
          <p15:clr>
            <a:srgbClr val="F26B43"/>
          </p15:clr>
        </p15:guide>
        <p15:guide id="3" pos="5559">
          <p15:clr>
            <a:srgbClr val="F26B43"/>
          </p15:clr>
        </p15:guide>
        <p15:guide id="4" orient="horz" pos="732">
          <p15:clr>
            <a:srgbClr val="F26B43"/>
          </p15:clr>
        </p15:guide>
        <p15:guide id="5" orient="horz" pos="916">
          <p15:clr>
            <a:srgbClr val="F26B43"/>
          </p15:clr>
        </p15:guide>
        <p15:guide id="6" orient="horz" pos="29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jthjournal.org/article/S1538-7836(23)00914-5/fulltex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creativecommons.org/licenses/by/4.0/#ref-appropriate-credi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jthjournal.org/article/S1538-7836(23)00914-5/fulltext" TargetMode="Externa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hyperlink" Target="https://creativecommons.org/licenses/by/4.0/#ref-appropriate-credit" TargetMode="Externa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for a subway station&#10;&#10;Description automatically generated">
            <a:extLst>
              <a:ext uri="{FF2B5EF4-FFF2-40B4-BE49-F238E27FC236}">
                <a16:creationId xmlns:a16="http://schemas.microsoft.com/office/drawing/2014/main" id="{5F4E2E37-C622-EA81-3F71-79953B29A242}"/>
              </a:ext>
            </a:extLst>
          </p:cNvPr>
          <p:cNvPicPr>
            <a:picLocks noChangeAspect="1"/>
          </p:cNvPicPr>
          <p:nvPr/>
        </p:nvPicPr>
        <p:blipFill>
          <a:blip r:embed="rId2"/>
          <a:stretch>
            <a:fillRect/>
          </a:stretch>
        </p:blipFill>
        <p:spPr>
          <a:xfrm>
            <a:off x="3175" y="0"/>
            <a:ext cx="9137650" cy="5143500"/>
          </a:xfrm>
          <a:prstGeom prst="rect">
            <a:avLst/>
          </a:prstGeom>
        </p:spPr>
      </p:pic>
    </p:spTree>
    <p:extLst>
      <p:ext uri="{BB962C8B-B14F-4D97-AF65-F5344CB8AC3E}">
        <p14:creationId xmlns:p14="http://schemas.microsoft.com/office/powerpoint/2010/main" val="9053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412511" y="0"/>
            <a:ext cx="6912429" cy="994172"/>
          </a:xfrm>
        </p:spPr>
        <p:txBody>
          <a:bodyPr>
            <a:normAutofit/>
          </a:bodyPr>
          <a:lstStyle/>
          <a:p>
            <a:r>
              <a:rPr lang="en-US" sz="3200" dirty="0"/>
              <a:t>Efanesoctocog Alfa: XTEND-1 Trial</a:t>
            </a:r>
          </a:p>
        </p:txBody>
      </p:sp>
      <p:sp>
        <p:nvSpPr>
          <p:cNvPr id="5" name="Content Placeholder 2">
            <a:extLst>
              <a:ext uri="{FF2B5EF4-FFF2-40B4-BE49-F238E27FC236}">
                <a16:creationId xmlns:a16="http://schemas.microsoft.com/office/drawing/2014/main" id="{77949513-9AC2-638C-8B9E-B8D422B39C7F}"/>
              </a:ext>
            </a:extLst>
          </p:cNvPr>
          <p:cNvSpPr>
            <a:spLocks noGrp="1"/>
          </p:cNvSpPr>
          <p:nvPr>
            <p:ph idx="1"/>
          </p:nvPr>
        </p:nvSpPr>
        <p:spPr>
          <a:xfrm>
            <a:off x="406882" y="851267"/>
            <a:ext cx="8554238" cy="523845"/>
          </a:xfrm>
        </p:spPr>
        <p:txBody>
          <a:bodyPr>
            <a:noAutofit/>
          </a:bodyPr>
          <a:lstStyle/>
          <a:p>
            <a:r>
              <a:rPr lang="en-US" sz="1800" dirty="0">
                <a:sym typeface="Wingdings" panose="05000000000000000000" pitchFamily="2" charset="2"/>
              </a:rPr>
              <a:t>International, open-label, randomized phase 3 trial</a:t>
            </a:r>
          </a:p>
          <a:p>
            <a:r>
              <a:rPr lang="en-US" sz="1800" dirty="0">
                <a:sym typeface="Wingdings" panose="05000000000000000000" pitchFamily="2" charset="2"/>
              </a:rPr>
              <a:t>Males and females age ≥12 y with hemophilia A without inhibitors </a:t>
            </a:r>
            <a:endParaRPr lang="en-US" sz="1800" dirty="0"/>
          </a:p>
        </p:txBody>
      </p:sp>
      <p:sp>
        <p:nvSpPr>
          <p:cNvPr id="7" name="Rectangle: Rounded Corners 6">
            <a:extLst>
              <a:ext uri="{FF2B5EF4-FFF2-40B4-BE49-F238E27FC236}">
                <a16:creationId xmlns:a16="http://schemas.microsoft.com/office/drawing/2014/main" id="{093BC967-FB56-7FDE-AFDD-80EA639E0EBA}"/>
              </a:ext>
            </a:extLst>
          </p:cNvPr>
          <p:cNvSpPr/>
          <p:nvPr/>
        </p:nvSpPr>
        <p:spPr>
          <a:xfrm>
            <a:off x="35603" y="1747904"/>
            <a:ext cx="3213673" cy="198550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Patient population:</a:t>
            </a:r>
          </a:p>
          <a:p>
            <a:pPr marL="285750" indent="-285750">
              <a:buFont typeface="Arial" panose="020B0604020202020204" pitchFamily="34" charset="0"/>
              <a:buChar char="•"/>
            </a:pPr>
            <a:r>
              <a:rPr lang="en-US" sz="1400" dirty="0">
                <a:solidFill>
                  <a:schemeClr val="tx1"/>
                </a:solidFill>
              </a:rPr>
              <a:t>≥12 y; FVIII activity &lt;1% (previously treated)</a:t>
            </a:r>
          </a:p>
          <a:p>
            <a:pPr marL="285750" indent="-285750">
              <a:buFont typeface="Arial" panose="020B0604020202020204" pitchFamily="34" charset="0"/>
              <a:buChar char="•"/>
            </a:pPr>
            <a:r>
              <a:rPr lang="en-US" sz="1400" dirty="0">
                <a:solidFill>
                  <a:schemeClr val="tx1"/>
                </a:solidFill>
              </a:rPr>
              <a:t>At least 150 d of exposure to recombinant or plasma-derived FVIII concentrate or cryoprecipitate</a:t>
            </a:r>
          </a:p>
          <a:p>
            <a:pPr marL="285750" indent="-285750">
              <a:buFont typeface="Arial" panose="020B0604020202020204" pitchFamily="34" charset="0"/>
              <a:buChar char="•"/>
            </a:pPr>
            <a:r>
              <a:rPr lang="en-US" sz="1400" dirty="0">
                <a:solidFill>
                  <a:schemeClr val="tx1"/>
                </a:solidFill>
              </a:rPr>
              <a:t>Excluded patients with FVIII inhibitors </a:t>
            </a:r>
          </a:p>
        </p:txBody>
      </p:sp>
      <p:sp>
        <p:nvSpPr>
          <p:cNvPr id="8" name="Rectangle 49">
            <a:extLst>
              <a:ext uri="{FF2B5EF4-FFF2-40B4-BE49-F238E27FC236}">
                <a16:creationId xmlns:a16="http://schemas.microsoft.com/office/drawing/2014/main" id="{A37D1614-C8B0-9BD6-C496-482C4703C4DF}"/>
              </a:ext>
            </a:extLst>
          </p:cNvPr>
          <p:cNvSpPr>
            <a:spLocks noChangeArrowheads="1"/>
          </p:cNvSpPr>
          <p:nvPr/>
        </p:nvSpPr>
        <p:spPr bwMode="auto">
          <a:xfrm>
            <a:off x="3746278" y="1532595"/>
            <a:ext cx="3213673" cy="914400"/>
          </a:xfrm>
          <a:prstGeom prst="rect">
            <a:avLst/>
          </a:prstGeom>
          <a:solidFill>
            <a:schemeClr val="accent5"/>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6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Group A: Prophylactic Treatment</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EA 50 IU/kg IV weekly x 52 weeks</a:t>
            </a:r>
            <a:endPar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9" name="Rectangle 50">
            <a:extLst>
              <a:ext uri="{FF2B5EF4-FFF2-40B4-BE49-F238E27FC236}">
                <a16:creationId xmlns:a16="http://schemas.microsoft.com/office/drawing/2014/main" id="{26C26AA4-529D-43A7-7703-35FDB55F7080}"/>
              </a:ext>
            </a:extLst>
          </p:cNvPr>
          <p:cNvSpPr>
            <a:spLocks noChangeArrowheads="1"/>
          </p:cNvSpPr>
          <p:nvPr/>
        </p:nvSpPr>
        <p:spPr bwMode="auto">
          <a:xfrm>
            <a:off x="3746277" y="2657506"/>
            <a:ext cx="3213673" cy="1250125"/>
          </a:xfrm>
          <a:prstGeom prst="rect">
            <a:avLst/>
          </a:prstGeom>
          <a:solidFill>
            <a:schemeClr val="accent6"/>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6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Group B: On-Demand Treatment</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EA 50 IU/kg IV weekly on-demand</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6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x 26 weeks,</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600" kern="0" dirty="0">
                <a:solidFill>
                  <a:prstClr val="white"/>
                </a:solidFill>
                <a:latin typeface="Calibri" panose="020F0502020204030204" pitchFamily="34" charset="0"/>
                <a:ea typeface="MS PGothic" panose="020B0600070205080204" pitchFamily="34" charset="-128"/>
                <a:cs typeface="Calibri" panose="020F0502020204030204" pitchFamily="34" charset="0"/>
              </a:rPr>
              <a:t>then 50 IU/kg IV weekly prophylaxis</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600" kern="0" dirty="0">
                <a:solidFill>
                  <a:prstClr val="white"/>
                </a:solidFill>
                <a:latin typeface="Calibri" panose="020F0502020204030204" pitchFamily="34" charset="0"/>
                <a:ea typeface="MS PGothic" panose="020B0600070205080204" pitchFamily="34" charset="-128"/>
                <a:cs typeface="Calibri" panose="020F0502020204030204" pitchFamily="34" charset="0"/>
              </a:rPr>
              <a:t> x 26 weeks</a:t>
            </a:r>
            <a:endParaRPr kumimoji="0" lang="en-US" altLang="en-US" sz="16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11" name="TextBox 10">
            <a:extLst>
              <a:ext uri="{FF2B5EF4-FFF2-40B4-BE49-F238E27FC236}">
                <a16:creationId xmlns:a16="http://schemas.microsoft.com/office/drawing/2014/main" id="{2563BDBD-71CC-F214-48B1-9AF6FC354799}"/>
              </a:ext>
            </a:extLst>
          </p:cNvPr>
          <p:cNvSpPr txBox="1"/>
          <p:nvPr/>
        </p:nvSpPr>
        <p:spPr>
          <a:xfrm>
            <a:off x="3138524" y="4039933"/>
            <a:ext cx="4572000" cy="246221"/>
          </a:xfrm>
          <a:prstGeom prst="rect">
            <a:avLst/>
          </a:prstGeom>
          <a:noFill/>
        </p:spPr>
        <p:txBody>
          <a:bodyPr wrap="square">
            <a:spAutoFit/>
          </a:bodyPr>
          <a:lstStyle/>
          <a:p>
            <a:r>
              <a:rPr lang="nl-NL" altLang="en-US" sz="1000" spc="-10" dirty="0">
                <a:solidFill>
                  <a:schemeClr val="bg1"/>
                </a:solidFill>
                <a:latin typeface="Calibri" panose="020F0502020204030204" pitchFamily="34" charset="0"/>
              </a:rPr>
              <a:t>von Drygalski </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A, et al. </a:t>
            </a:r>
            <a:r>
              <a:rPr lang="nl-NL" altLang="en-US" sz="1000" i="1" spc="-10" dirty="0">
                <a:solidFill>
                  <a:schemeClr val="bg1"/>
                </a:solidFill>
                <a:latin typeface="Calibri" panose="020F0502020204030204" pitchFamily="34" charset="0"/>
              </a:rPr>
              <a:t>N Engl J Med</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2023;388:310-318 </a:t>
            </a:r>
            <a:endParaRPr lang="en-US" sz="1000" dirty="0">
              <a:solidFill>
                <a:schemeClr val="bg1"/>
              </a:solidFill>
            </a:endParaRPr>
          </a:p>
        </p:txBody>
      </p:sp>
      <p:sp>
        <p:nvSpPr>
          <p:cNvPr id="12" name="Line 54">
            <a:extLst>
              <a:ext uri="{FF2B5EF4-FFF2-40B4-BE49-F238E27FC236}">
                <a16:creationId xmlns:a16="http://schemas.microsoft.com/office/drawing/2014/main" id="{7E1E1633-F67A-D1BE-484A-9CF5E2D45DF7}"/>
              </a:ext>
            </a:extLst>
          </p:cNvPr>
          <p:cNvSpPr>
            <a:spLocks noChangeShapeType="1"/>
          </p:cNvSpPr>
          <p:nvPr/>
        </p:nvSpPr>
        <p:spPr bwMode="auto">
          <a:xfrm flipV="1">
            <a:off x="3174411" y="2072810"/>
            <a:ext cx="556508" cy="26685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4" name="Line 54">
            <a:extLst>
              <a:ext uri="{FF2B5EF4-FFF2-40B4-BE49-F238E27FC236}">
                <a16:creationId xmlns:a16="http://schemas.microsoft.com/office/drawing/2014/main" id="{39C7EFC4-4AE2-B01A-77B3-5F1BB6132270}"/>
              </a:ext>
            </a:extLst>
          </p:cNvPr>
          <p:cNvSpPr>
            <a:spLocks noChangeShapeType="1"/>
          </p:cNvSpPr>
          <p:nvPr/>
        </p:nvSpPr>
        <p:spPr bwMode="auto">
          <a:xfrm>
            <a:off x="3187777" y="3025381"/>
            <a:ext cx="497033" cy="3328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5" name="Rectangle: Rounded Corners 14">
            <a:extLst>
              <a:ext uri="{FF2B5EF4-FFF2-40B4-BE49-F238E27FC236}">
                <a16:creationId xmlns:a16="http://schemas.microsoft.com/office/drawing/2014/main" id="{BF3923E1-D8FE-8DE5-B78F-FE0C444D2723}"/>
              </a:ext>
            </a:extLst>
          </p:cNvPr>
          <p:cNvSpPr/>
          <p:nvPr/>
        </p:nvSpPr>
        <p:spPr>
          <a:xfrm>
            <a:off x="7018577" y="1522912"/>
            <a:ext cx="2043712" cy="19855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
              <a:buFont typeface="Arial" panose="020B0604020202020204" pitchFamily="34" charset="0"/>
              <a:buChar char="•"/>
            </a:pPr>
            <a:r>
              <a:rPr lang="en-US" sz="1500" dirty="0">
                <a:solidFill>
                  <a:schemeClr val="bg1"/>
                </a:solidFill>
              </a:rPr>
              <a:t>Bleeding episodes treated with EA</a:t>
            </a:r>
            <a:r>
              <a:rPr lang="en-US" altLang="en-US" sz="1500" kern="0" dirty="0">
                <a:solidFill>
                  <a:prstClr val="white"/>
                </a:solidFill>
                <a:latin typeface="Calibri" panose="020F0502020204030204" pitchFamily="34" charset="0"/>
                <a:cs typeface="Calibri" panose="020F0502020204030204" pitchFamily="34" charset="0"/>
              </a:rPr>
              <a:t> 50 IU/kg +/- 30 or 50 IU/kg PRN</a:t>
            </a:r>
            <a:endParaRPr lang="en-US" sz="1500" dirty="0">
              <a:solidFill>
                <a:schemeClr val="bg1"/>
              </a:solidFill>
            </a:endParaRPr>
          </a:p>
          <a:p>
            <a:pPr indent="-91440">
              <a:buFont typeface="Arial" panose="020B0604020202020204" pitchFamily="34" charset="0"/>
              <a:buChar char="•"/>
            </a:pPr>
            <a:r>
              <a:rPr lang="en-US" sz="1500" dirty="0">
                <a:solidFill>
                  <a:schemeClr val="bg1"/>
                </a:solidFill>
              </a:rPr>
              <a:t>Surgery subgroup with pre/post-op administration</a:t>
            </a:r>
          </a:p>
        </p:txBody>
      </p:sp>
      <p:sp>
        <p:nvSpPr>
          <p:cNvPr id="16" name="TextBox 15">
            <a:extLst>
              <a:ext uri="{FF2B5EF4-FFF2-40B4-BE49-F238E27FC236}">
                <a16:creationId xmlns:a16="http://schemas.microsoft.com/office/drawing/2014/main" id="{45E4C55B-DB37-C762-2920-ACE3417412E0}"/>
              </a:ext>
            </a:extLst>
          </p:cNvPr>
          <p:cNvSpPr txBox="1"/>
          <p:nvPr/>
        </p:nvSpPr>
        <p:spPr>
          <a:xfrm>
            <a:off x="182880" y="4313497"/>
            <a:ext cx="8778240" cy="215444"/>
          </a:xfrm>
          <a:prstGeom prst="rect">
            <a:avLst/>
          </a:prstGeom>
          <a:noFill/>
        </p:spPr>
        <p:txBody>
          <a:bodyPr wrap="square" rtlCol="0">
            <a:spAutoFit/>
          </a:bodyPr>
          <a:lstStyle/>
          <a:p>
            <a:r>
              <a:rPr lang="en-US" sz="800" dirty="0"/>
              <a:t>EA, efanesoctocog alfa; IU, international units; PRN, as needed; VWF, von Willebrand factor</a:t>
            </a:r>
          </a:p>
        </p:txBody>
      </p:sp>
      <p:sp>
        <p:nvSpPr>
          <p:cNvPr id="3" name="TextBox 2">
            <a:extLst>
              <a:ext uri="{FF2B5EF4-FFF2-40B4-BE49-F238E27FC236}">
                <a16:creationId xmlns:a16="http://schemas.microsoft.com/office/drawing/2014/main" id="{1B35EEF7-6724-76F6-B20F-207080F0B77D}"/>
              </a:ext>
            </a:extLst>
          </p:cNvPr>
          <p:cNvSpPr txBox="1"/>
          <p:nvPr/>
        </p:nvSpPr>
        <p:spPr>
          <a:xfrm>
            <a:off x="3138524" y="4497138"/>
            <a:ext cx="4572000" cy="246221"/>
          </a:xfrm>
          <a:prstGeom prst="rect">
            <a:avLst/>
          </a:prstGeom>
          <a:noFill/>
        </p:spPr>
        <p:txBody>
          <a:bodyPr wrap="square">
            <a:spAutoFit/>
          </a:bodyPr>
          <a:lstStyle/>
          <a:p>
            <a:r>
              <a:rPr lang="nl-NL" altLang="en-US" sz="1000" spc="-10" dirty="0">
                <a:solidFill>
                  <a:schemeClr val="bg1"/>
                </a:solidFill>
                <a:latin typeface="Calibri" panose="020F0502020204030204" pitchFamily="34" charset="0"/>
              </a:rPr>
              <a:t>von Drygalski </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A, et al. </a:t>
            </a:r>
            <a:r>
              <a:rPr lang="nl-NL" altLang="en-US" sz="1000" i="1" spc="-10" dirty="0">
                <a:solidFill>
                  <a:schemeClr val="bg1"/>
                </a:solidFill>
                <a:latin typeface="Calibri" panose="020F0502020204030204" pitchFamily="34" charset="0"/>
              </a:rPr>
              <a:t>N Engl J Med</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2023;388(4):310-318. </a:t>
            </a:r>
            <a:endParaRPr lang="en-US" sz="1000" dirty="0">
              <a:solidFill>
                <a:schemeClr val="bg1"/>
              </a:solidFill>
            </a:endParaRPr>
          </a:p>
        </p:txBody>
      </p:sp>
    </p:spTree>
    <p:extLst>
      <p:ext uri="{BB962C8B-B14F-4D97-AF65-F5344CB8AC3E}">
        <p14:creationId xmlns:p14="http://schemas.microsoft.com/office/powerpoint/2010/main" val="2820943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488711" y="-17271"/>
            <a:ext cx="7515918" cy="994172"/>
          </a:xfrm>
        </p:spPr>
        <p:txBody>
          <a:bodyPr>
            <a:normAutofit/>
          </a:bodyPr>
          <a:lstStyle/>
          <a:p>
            <a:r>
              <a:rPr lang="en-US" sz="3200" dirty="0"/>
              <a:t>Efanesoctocog Alfa: XTEND-1 Trial: Efficacy</a:t>
            </a:r>
          </a:p>
        </p:txBody>
      </p:sp>
      <p:sp>
        <p:nvSpPr>
          <p:cNvPr id="11" name="TextBox 10">
            <a:extLst>
              <a:ext uri="{FF2B5EF4-FFF2-40B4-BE49-F238E27FC236}">
                <a16:creationId xmlns:a16="http://schemas.microsoft.com/office/drawing/2014/main" id="{2563BDBD-71CC-F214-48B1-9AF6FC354799}"/>
              </a:ext>
            </a:extLst>
          </p:cNvPr>
          <p:cNvSpPr txBox="1"/>
          <p:nvPr/>
        </p:nvSpPr>
        <p:spPr>
          <a:xfrm>
            <a:off x="3138524" y="4497138"/>
            <a:ext cx="4572000" cy="246221"/>
          </a:xfrm>
          <a:prstGeom prst="rect">
            <a:avLst/>
          </a:prstGeom>
          <a:noFill/>
        </p:spPr>
        <p:txBody>
          <a:bodyPr wrap="square">
            <a:spAutoFit/>
          </a:bodyPr>
          <a:lstStyle/>
          <a:p>
            <a:r>
              <a:rPr lang="nl-NL" altLang="en-US" sz="1000" spc="-10" dirty="0">
                <a:solidFill>
                  <a:schemeClr val="bg1"/>
                </a:solidFill>
                <a:latin typeface="Calibri" panose="020F0502020204030204" pitchFamily="34" charset="0"/>
              </a:rPr>
              <a:t>von Drygalski </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A, et al. </a:t>
            </a:r>
            <a:r>
              <a:rPr lang="nl-NL" altLang="en-US" sz="1000" i="1" spc="-10" dirty="0">
                <a:solidFill>
                  <a:schemeClr val="bg1"/>
                </a:solidFill>
                <a:latin typeface="Calibri" panose="020F0502020204030204" pitchFamily="34" charset="0"/>
              </a:rPr>
              <a:t>N Engl J Med</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2023;388(4):310-318. </a:t>
            </a:r>
            <a:endParaRPr lang="en-US" sz="1000" dirty="0">
              <a:solidFill>
                <a:schemeClr val="bg1"/>
              </a:solidFill>
            </a:endParaRPr>
          </a:p>
        </p:txBody>
      </p:sp>
      <p:sp>
        <p:nvSpPr>
          <p:cNvPr id="13" name="TextBox 12">
            <a:extLst>
              <a:ext uri="{FF2B5EF4-FFF2-40B4-BE49-F238E27FC236}">
                <a16:creationId xmlns:a16="http://schemas.microsoft.com/office/drawing/2014/main" id="{474B8B65-61E8-5320-A759-55074FAA46EA}"/>
              </a:ext>
            </a:extLst>
          </p:cNvPr>
          <p:cNvSpPr txBox="1"/>
          <p:nvPr/>
        </p:nvSpPr>
        <p:spPr>
          <a:xfrm>
            <a:off x="795753" y="966052"/>
            <a:ext cx="3838159" cy="36933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Mean Annualized Bleeding Rate</a:t>
            </a:r>
          </a:p>
        </p:txBody>
      </p:sp>
      <p:sp>
        <p:nvSpPr>
          <p:cNvPr id="17" name="Rectangle 16">
            <a:extLst>
              <a:ext uri="{FF2B5EF4-FFF2-40B4-BE49-F238E27FC236}">
                <a16:creationId xmlns:a16="http://schemas.microsoft.com/office/drawing/2014/main" id="{0A221553-4B4B-ED80-4A29-8247066527F5}"/>
              </a:ext>
            </a:extLst>
          </p:cNvPr>
          <p:cNvSpPr/>
          <p:nvPr/>
        </p:nvSpPr>
        <p:spPr bwMode="auto">
          <a:xfrm>
            <a:off x="2920323" y="3326803"/>
            <a:ext cx="472191" cy="370849"/>
          </a:xfrm>
          <a:prstGeom prst="rect">
            <a:avLst/>
          </a:prstGeom>
          <a:solidFill>
            <a:schemeClr val="tx2"/>
          </a:solidFill>
          <a:ln w="0">
            <a:noFill/>
            <a:miter lim="800000"/>
            <a:headEnd/>
            <a:tailEnd/>
          </a:ln>
        </p:spPr>
        <p:txBody>
          <a:bodyPr rtlCol="0" anchor="b"/>
          <a:lstStyle/>
          <a:p>
            <a:pPr marL="0" marR="0" lvl="0" indent="0" algn="ctr" defTabSz="914377"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8" name="Rectangle 17">
            <a:extLst>
              <a:ext uri="{FF2B5EF4-FFF2-40B4-BE49-F238E27FC236}">
                <a16:creationId xmlns:a16="http://schemas.microsoft.com/office/drawing/2014/main" id="{A6AA8B80-3DF7-2BD6-BB14-B8BED6574581}"/>
              </a:ext>
            </a:extLst>
          </p:cNvPr>
          <p:cNvSpPr/>
          <p:nvPr/>
        </p:nvSpPr>
        <p:spPr bwMode="auto">
          <a:xfrm>
            <a:off x="1602035" y="2276881"/>
            <a:ext cx="472191" cy="1434992"/>
          </a:xfrm>
          <a:prstGeom prst="rect">
            <a:avLst/>
          </a:prstGeom>
          <a:solidFill>
            <a:schemeClr val="accent5"/>
          </a:solidFill>
          <a:ln w="0">
            <a:noFill/>
            <a:miter lim="800000"/>
            <a:headEnd/>
            <a:tailEnd/>
          </a:ln>
        </p:spPr>
        <p:txBody>
          <a:bodyPr rtlCol="0" anchor="b"/>
          <a:lstStyle/>
          <a:p>
            <a:pPr marL="0" marR="0" lvl="0" indent="0" algn="ctr" defTabSz="914377"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cxnSp>
        <p:nvCxnSpPr>
          <p:cNvPr id="19" name="Straight Connector 479">
            <a:extLst>
              <a:ext uri="{FF2B5EF4-FFF2-40B4-BE49-F238E27FC236}">
                <a16:creationId xmlns:a16="http://schemas.microsoft.com/office/drawing/2014/main" id="{E28989D6-F660-7841-B5DC-14E7C2272B92}"/>
              </a:ext>
            </a:extLst>
          </p:cNvPr>
          <p:cNvCxnSpPr>
            <a:cxnSpLocks noChangeShapeType="1"/>
          </p:cNvCxnSpPr>
          <p:nvPr/>
        </p:nvCxnSpPr>
        <p:spPr bwMode="auto">
          <a:xfrm flipH="1">
            <a:off x="1117489" y="3697652"/>
            <a:ext cx="2550997" cy="1510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38C08DB5-CABD-834B-AF48-86D5D6B689EE}"/>
              </a:ext>
            </a:extLst>
          </p:cNvPr>
          <p:cNvSpPr txBox="1"/>
          <p:nvPr/>
        </p:nvSpPr>
        <p:spPr bwMode="auto">
          <a:xfrm>
            <a:off x="2500540" y="3678162"/>
            <a:ext cx="13982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Efanesoctocog Alfa</a:t>
            </a:r>
          </a:p>
        </p:txBody>
      </p:sp>
      <p:sp>
        <p:nvSpPr>
          <p:cNvPr id="26" name="TextBox 25">
            <a:extLst>
              <a:ext uri="{FF2B5EF4-FFF2-40B4-BE49-F238E27FC236}">
                <a16:creationId xmlns:a16="http://schemas.microsoft.com/office/drawing/2014/main" id="{30130AF2-D6E5-36D0-033D-1CE15FFB5DEB}"/>
              </a:ext>
            </a:extLst>
          </p:cNvPr>
          <p:cNvSpPr txBox="1"/>
          <p:nvPr/>
        </p:nvSpPr>
        <p:spPr bwMode="auto">
          <a:xfrm>
            <a:off x="1183745" y="3672513"/>
            <a:ext cx="14054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Prestudy Prophylaxis</a:t>
            </a:r>
          </a:p>
        </p:txBody>
      </p:sp>
      <p:grpSp>
        <p:nvGrpSpPr>
          <p:cNvPr id="28" name="Group 27">
            <a:extLst>
              <a:ext uri="{FF2B5EF4-FFF2-40B4-BE49-F238E27FC236}">
                <a16:creationId xmlns:a16="http://schemas.microsoft.com/office/drawing/2014/main" id="{C4A6504F-9944-52C2-D0D2-5CD78CB7E2D2}"/>
              </a:ext>
            </a:extLst>
          </p:cNvPr>
          <p:cNvGrpSpPr/>
          <p:nvPr/>
        </p:nvGrpSpPr>
        <p:grpSpPr>
          <a:xfrm>
            <a:off x="797417" y="1328197"/>
            <a:ext cx="236057" cy="2487105"/>
            <a:chOff x="1012300" y="2530500"/>
            <a:chExt cx="218362" cy="2828098"/>
          </a:xfrm>
        </p:grpSpPr>
        <p:sp>
          <p:nvSpPr>
            <p:cNvPr id="29" name="Rectangle 132">
              <a:extLst>
                <a:ext uri="{FF2B5EF4-FFF2-40B4-BE49-F238E27FC236}">
                  <a16:creationId xmlns:a16="http://schemas.microsoft.com/office/drawing/2014/main" id="{ACF8EECA-8C34-17E9-82BF-560393A11F8E}"/>
                </a:ext>
              </a:extLst>
            </p:cNvPr>
            <p:cNvSpPr>
              <a:spLocks noChangeArrowheads="1"/>
            </p:cNvSpPr>
            <p:nvPr/>
          </p:nvSpPr>
          <p:spPr bwMode="auto">
            <a:xfrm>
              <a:off x="1146140" y="5113616"/>
              <a:ext cx="84522" cy="244982"/>
            </a:xfrm>
            <a:prstGeom prst="rect">
              <a:avLst/>
            </a:prstGeom>
            <a:noFill/>
            <a:ln w="9525">
              <a:noFill/>
              <a:miter lim="800000"/>
              <a:headEnd/>
              <a:tailEnd/>
            </a:ln>
          </p:spPr>
          <p:txBody>
            <a:bodyPr wrap="none" lIns="0" tIns="0" rIns="0" bIns="0">
              <a:spAutoFit/>
            </a:bodyPr>
            <a:lstStyle/>
            <a:p>
              <a:pPr marL="0" marR="0" lvl="0" indent="0" algn="ct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0</a:t>
              </a:r>
            </a:p>
          </p:txBody>
        </p:sp>
        <p:sp>
          <p:nvSpPr>
            <p:cNvPr id="30" name="Rectangle 123">
              <a:extLst>
                <a:ext uri="{FF2B5EF4-FFF2-40B4-BE49-F238E27FC236}">
                  <a16:creationId xmlns:a16="http://schemas.microsoft.com/office/drawing/2014/main" id="{D2ECD89A-983A-DFE5-C43B-B1951181C869}"/>
                </a:ext>
              </a:extLst>
            </p:cNvPr>
            <p:cNvSpPr>
              <a:spLocks noChangeArrowheads="1"/>
            </p:cNvSpPr>
            <p:nvPr/>
          </p:nvSpPr>
          <p:spPr bwMode="auto">
            <a:xfrm>
              <a:off x="1012300" y="4826605"/>
              <a:ext cx="210564"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0.5</a:t>
              </a:r>
            </a:p>
          </p:txBody>
        </p:sp>
        <p:sp>
          <p:nvSpPr>
            <p:cNvPr id="31" name="Rectangle 124">
              <a:extLst>
                <a:ext uri="{FF2B5EF4-FFF2-40B4-BE49-F238E27FC236}">
                  <a16:creationId xmlns:a16="http://schemas.microsoft.com/office/drawing/2014/main" id="{39EBA965-4A69-8023-CA30-4FA8BED8BB07}"/>
                </a:ext>
              </a:extLst>
            </p:cNvPr>
            <p:cNvSpPr>
              <a:spLocks noChangeArrowheads="1"/>
            </p:cNvSpPr>
            <p:nvPr/>
          </p:nvSpPr>
          <p:spPr bwMode="auto">
            <a:xfrm>
              <a:off x="1012306" y="3678552"/>
              <a:ext cx="210564"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2.5</a:t>
              </a:r>
            </a:p>
          </p:txBody>
        </p:sp>
        <p:sp>
          <p:nvSpPr>
            <p:cNvPr id="32" name="Rectangle 125">
              <a:extLst>
                <a:ext uri="{FF2B5EF4-FFF2-40B4-BE49-F238E27FC236}">
                  <a16:creationId xmlns:a16="http://schemas.microsoft.com/office/drawing/2014/main" id="{BCE7724C-17B9-BDAD-5AD0-663F05614B4A}"/>
                </a:ext>
              </a:extLst>
            </p:cNvPr>
            <p:cNvSpPr>
              <a:spLocks noChangeArrowheads="1"/>
            </p:cNvSpPr>
            <p:nvPr/>
          </p:nvSpPr>
          <p:spPr bwMode="auto">
            <a:xfrm>
              <a:off x="1012307" y="3391540"/>
              <a:ext cx="210564"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3.0</a:t>
              </a:r>
            </a:p>
          </p:txBody>
        </p:sp>
        <p:sp>
          <p:nvSpPr>
            <p:cNvPr id="33" name="Rectangle 126">
              <a:extLst>
                <a:ext uri="{FF2B5EF4-FFF2-40B4-BE49-F238E27FC236}">
                  <a16:creationId xmlns:a16="http://schemas.microsoft.com/office/drawing/2014/main" id="{73F611DD-F8A7-B50B-610A-E0DC5E355ACE}"/>
                </a:ext>
              </a:extLst>
            </p:cNvPr>
            <p:cNvSpPr>
              <a:spLocks noChangeArrowheads="1"/>
            </p:cNvSpPr>
            <p:nvPr/>
          </p:nvSpPr>
          <p:spPr bwMode="auto">
            <a:xfrm>
              <a:off x="1012307" y="3104525"/>
              <a:ext cx="210564"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3.5</a:t>
              </a:r>
            </a:p>
          </p:txBody>
        </p:sp>
        <p:sp>
          <p:nvSpPr>
            <p:cNvPr id="34" name="Rectangle 127">
              <a:extLst>
                <a:ext uri="{FF2B5EF4-FFF2-40B4-BE49-F238E27FC236}">
                  <a16:creationId xmlns:a16="http://schemas.microsoft.com/office/drawing/2014/main" id="{1F09D786-C8A5-A953-3D89-42B0B8B6A266}"/>
                </a:ext>
              </a:extLst>
            </p:cNvPr>
            <p:cNvSpPr>
              <a:spLocks noChangeArrowheads="1"/>
            </p:cNvSpPr>
            <p:nvPr/>
          </p:nvSpPr>
          <p:spPr bwMode="auto">
            <a:xfrm>
              <a:off x="1012307" y="2817513"/>
              <a:ext cx="210564"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4.0</a:t>
              </a:r>
            </a:p>
          </p:txBody>
        </p:sp>
        <p:sp>
          <p:nvSpPr>
            <p:cNvPr id="35" name="Rectangle 127">
              <a:extLst>
                <a:ext uri="{FF2B5EF4-FFF2-40B4-BE49-F238E27FC236}">
                  <a16:creationId xmlns:a16="http://schemas.microsoft.com/office/drawing/2014/main" id="{A7F4B2D8-7144-9320-7DC6-BC71FD24067B}"/>
                </a:ext>
              </a:extLst>
            </p:cNvPr>
            <p:cNvSpPr>
              <a:spLocks noChangeArrowheads="1"/>
            </p:cNvSpPr>
            <p:nvPr/>
          </p:nvSpPr>
          <p:spPr bwMode="auto">
            <a:xfrm>
              <a:off x="1012307" y="2530500"/>
              <a:ext cx="210564"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4.5</a:t>
              </a:r>
            </a:p>
          </p:txBody>
        </p:sp>
        <p:sp>
          <p:nvSpPr>
            <p:cNvPr id="36" name="Rectangle 123">
              <a:extLst>
                <a:ext uri="{FF2B5EF4-FFF2-40B4-BE49-F238E27FC236}">
                  <a16:creationId xmlns:a16="http://schemas.microsoft.com/office/drawing/2014/main" id="{5808C058-5A68-7A73-E368-66C64ED0A01E}"/>
                </a:ext>
              </a:extLst>
            </p:cNvPr>
            <p:cNvSpPr>
              <a:spLocks noChangeArrowheads="1"/>
            </p:cNvSpPr>
            <p:nvPr/>
          </p:nvSpPr>
          <p:spPr bwMode="auto">
            <a:xfrm>
              <a:off x="1012307" y="3965566"/>
              <a:ext cx="210564"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2.0</a:t>
              </a:r>
            </a:p>
          </p:txBody>
        </p:sp>
        <p:sp>
          <p:nvSpPr>
            <p:cNvPr id="37" name="Rectangle 123">
              <a:extLst>
                <a:ext uri="{FF2B5EF4-FFF2-40B4-BE49-F238E27FC236}">
                  <a16:creationId xmlns:a16="http://schemas.microsoft.com/office/drawing/2014/main" id="{0AB3F167-BF5B-AC31-42E9-291E52979E2F}"/>
                </a:ext>
              </a:extLst>
            </p:cNvPr>
            <p:cNvSpPr>
              <a:spLocks noChangeArrowheads="1"/>
            </p:cNvSpPr>
            <p:nvPr/>
          </p:nvSpPr>
          <p:spPr bwMode="auto">
            <a:xfrm>
              <a:off x="1012307" y="4252578"/>
              <a:ext cx="210564"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1.5</a:t>
              </a:r>
            </a:p>
          </p:txBody>
        </p:sp>
        <p:sp>
          <p:nvSpPr>
            <p:cNvPr id="38" name="Rectangle 123">
              <a:extLst>
                <a:ext uri="{FF2B5EF4-FFF2-40B4-BE49-F238E27FC236}">
                  <a16:creationId xmlns:a16="http://schemas.microsoft.com/office/drawing/2014/main" id="{0DD5525D-691E-3098-478D-7EA0C8041829}"/>
                </a:ext>
              </a:extLst>
            </p:cNvPr>
            <p:cNvSpPr>
              <a:spLocks noChangeArrowheads="1"/>
            </p:cNvSpPr>
            <p:nvPr/>
          </p:nvSpPr>
          <p:spPr bwMode="auto">
            <a:xfrm>
              <a:off x="1012307" y="4539591"/>
              <a:ext cx="210564" cy="244982"/>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1.0</a:t>
              </a:r>
            </a:p>
          </p:txBody>
        </p:sp>
      </p:grpSp>
      <p:sp>
        <p:nvSpPr>
          <p:cNvPr id="39" name="TextBox 38">
            <a:extLst>
              <a:ext uri="{FF2B5EF4-FFF2-40B4-BE49-F238E27FC236}">
                <a16:creationId xmlns:a16="http://schemas.microsoft.com/office/drawing/2014/main" id="{8A4CC1D5-ED72-932C-9FED-4AAEF19B88DC}"/>
              </a:ext>
            </a:extLst>
          </p:cNvPr>
          <p:cNvSpPr txBox="1"/>
          <p:nvPr/>
        </p:nvSpPr>
        <p:spPr bwMode="auto">
          <a:xfrm rot="16200000">
            <a:off x="-949706" y="2420953"/>
            <a:ext cx="28903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Mean Annualized Bleeding Rate</a:t>
            </a:r>
          </a:p>
        </p:txBody>
      </p:sp>
      <p:cxnSp>
        <p:nvCxnSpPr>
          <p:cNvPr id="40" name="Straight Connector 39">
            <a:extLst>
              <a:ext uri="{FF2B5EF4-FFF2-40B4-BE49-F238E27FC236}">
                <a16:creationId xmlns:a16="http://schemas.microsoft.com/office/drawing/2014/main" id="{254D20D4-2A80-AD41-C98A-44905F2CD6FF}"/>
              </a:ext>
            </a:extLst>
          </p:cNvPr>
          <p:cNvCxnSpPr>
            <a:cxnSpLocks/>
          </p:cNvCxnSpPr>
          <p:nvPr/>
        </p:nvCxnSpPr>
        <p:spPr bwMode="auto">
          <a:xfrm>
            <a:off x="1130743" y="1362852"/>
            <a:ext cx="0" cy="2358016"/>
          </a:xfrm>
          <a:prstGeom prst="line">
            <a:avLst/>
          </a:prstGeom>
          <a:noFill/>
          <a:ln w="28575" cap="flat" cmpd="sng" algn="ctr">
            <a:solidFill>
              <a:schemeClr val="tx1"/>
            </a:solidFill>
            <a:prstDash val="solid"/>
            <a:round/>
            <a:headEnd type="none" w="med" len="med"/>
            <a:tailEnd type="none" w="med" len="med"/>
          </a:ln>
          <a:effectLst/>
        </p:spPr>
      </p:cxnSp>
      <p:cxnSp>
        <p:nvCxnSpPr>
          <p:cNvPr id="41" name="Straight Connector 480">
            <a:extLst>
              <a:ext uri="{FF2B5EF4-FFF2-40B4-BE49-F238E27FC236}">
                <a16:creationId xmlns:a16="http://schemas.microsoft.com/office/drawing/2014/main" id="{B9A2BF64-C319-7E0B-B7C2-E5F3DF2C3E68}"/>
              </a:ext>
            </a:extLst>
          </p:cNvPr>
          <p:cNvCxnSpPr>
            <a:cxnSpLocks noChangeShapeType="1"/>
          </p:cNvCxnSpPr>
          <p:nvPr/>
        </p:nvCxnSpPr>
        <p:spPr bwMode="auto">
          <a:xfrm rot="5400000">
            <a:off x="1088563" y="1392339"/>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2" name="Straight Connector 480">
            <a:extLst>
              <a:ext uri="{FF2B5EF4-FFF2-40B4-BE49-F238E27FC236}">
                <a16:creationId xmlns:a16="http://schemas.microsoft.com/office/drawing/2014/main" id="{AC3175EF-B0E9-F7D6-B7AF-A87FE3797012}"/>
              </a:ext>
            </a:extLst>
          </p:cNvPr>
          <p:cNvCxnSpPr>
            <a:cxnSpLocks noChangeShapeType="1"/>
          </p:cNvCxnSpPr>
          <p:nvPr/>
        </p:nvCxnSpPr>
        <p:spPr bwMode="auto">
          <a:xfrm rot="5400000">
            <a:off x="1090476" y="1646122"/>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3" name="Straight Connector 480">
            <a:extLst>
              <a:ext uri="{FF2B5EF4-FFF2-40B4-BE49-F238E27FC236}">
                <a16:creationId xmlns:a16="http://schemas.microsoft.com/office/drawing/2014/main" id="{D622377A-041D-784D-1078-9FF59E8DF2AC}"/>
              </a:ext>
            </a:extLst>
          </p:cNvPr>
          <p:cNvCxnSpPr>
            <a:cxnSpLocks noChangeShapeType="1"/>
          </p:cNvCxnSpPr>
          <p:nvPr/>
        </p:nvCxnSpPr>
        <p:spPr bwMode="auto">
          <a:xfrm rot="5400000">
            <a:off x="1081887" y="1911698"/>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4" name="Straight Connector 481">
            <a:extLst>
              <a:ext uri="{FF2B5EF4-FFF2-40B4-BE49-F238E27FC236}">
                <a16:creationId xmlns:a16="http://schemas.microsoft.com/office/drawing/2014/main" id="{608AF533-99EE-01FF-27E3-8D20C5D31788}"/>
              </a:ext>
            </a:extLst>
          </p:cNvPr>
          <p:cNvCxnSpPr>
            <a:cxnSpLocks noChangeShapeType="1"/>
          </p:cNvCxnSpPr>
          <p:nvPr/>
        </p:nvCxnSpPr>
        <p:spPr bwMode="auto">
          <a:xfrm rot="5400000">
            <a:off x="1088478" y="2148412"/>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5" name="Straight Connector 480">
            <a:extLst>
              <a:ext uri="{FF2B5EF4-FFF2-40B4-BE49-F238E27FC236}">
                <a16:creationId xmlns:a16="http://schemas.microsoft.com/office/drawing/2014/main" id="{1412D6A1-1729-8EDB-16F5-A67FA5B2102F}"/>
              </a:ext>
            </a:extLst>
          </p:cNvPr>
          <p:cNvCxnSpPr>
            <a:cxnSpLocks noChangeShapeType="1"/>
          </p:cNvCxnSpPr>
          <p:nvPr/>
        </p:nvCxnSpPr>
        <p:spPr bwMode="auto">
          <a:xfrm rot="5400000">
            <a:off x="1088569" y="2405415"/>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6" name="Straight Connector 583">
            <a:extLst>
              <a:ext uri="{FF2B5EF4-FFF2-40B4-BE49-F238E27FC236}">
                <a16:creationId xmlns:a16="http://schemas.microsoft.com/office/drawing/2014/main" id="{1530708C-EBD4-4117-97C6-031DEFD46CF9}"/>
              </a:ext>
            </a:extLst>
          </p:cNvPr>
          <p:cNvCxnSpPr>
            <a:cxnSpLocks noChangeShapeType="1"/>
          </p:cNvCxnSpPr>
          <p:nvPr/>
        </p:nvCxnSpPr>
        <p:spPr bwMode="auto">
          <a:xfrm rot="5400000">
            <a:off x="1090475" y="2661124"/>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7" name="Straight Connector 482">
            <a:extLst>
              <a:ext uri="{FF2B5EF4-FFF2-40B4-BE49-F238E27FC236}">
                <a16:creationId xmlns:a16="http://schemas.microsoft.com/office/drawing/2014/main" id="{B3034AAA-34B4-A139-7616-C7D828AF7E3A}"/>
              </a:ext>
            </a:extLst>
          </p:cNvPr>
          <p:cNvCxnSpPr>
            <a:cxnSpLocks noChangeShapeType="1"/>
          </p:cNvCxnSpPr>
          <p:nvPr/>
        </p:nvCxnSpPr>
        <p:spPr bwMode="auto">
          <a:xfrm rot="5400000">
            <a:off x="1090475" y="2908552"/>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8" name="Straight Connector 483">
            <a:extLst>
              <a:ext uri="{FF2B5EF4-FFF2-40B4-BE49-F238E27FC236}">
                <a16:creationId xmlns:a16="http://schemas.microsoft.com/office/drawing/2014/main" id="{1B3CA1C9-72DD-8750-40A9-B2AE72DE6FF8}"/>
              </a:ext>
            </a:extLst>
          </p:cNvPr>
          <p:cNvCxnSpPr>
            <a:cxnSpLocks noChangeShapeType="1"/>
          </p:cNvCxnSpPr>
          <p:nvPr/>
        </p:nvCxnSpPr>
        <p:spPr bwMode="auto">
          <a:xfrm rot="5400000">
            <a:off x="1090475" y="3168831"/>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0" name="TextBox 49">
            <a:extLst>
              <a:ext uri="{FF2B5EF4-FFF2-40B4-BE49-F238E27FC236}">
                <a16:creationId xmlns:a16="http://schemas.microsoft.com/office/drawing/2014/main" id="{8A81F4D1-9B15-81C3-88D9-75494D3D0C19}"/>
              </a:ext>
            </a:extLst>
          </p:cNvPr>
          <p:cNvSpPr txBox="1"/>
          <p:nvPr/>
        </p:nvSpPr>
        <p:spPr bwMode="auto">
          <a:xfrm>
            <a:off x="2283990" y="2850267"/>
            <a:ext cx="18313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400" b="1" dirty="0">
                <a:solidFill>
                  <a:srgbClr val="000000"/>
                </a:solidFill>
                <a:latin typeface="Calibri" panose="020F0502020204030204" pitchFamily="34" charset="0"/>
              </a:rPr>
              <a:t>0.69 </a:t>
            </a:r>
          </a:p>
          <a:p>
            <a:pPr marL="0" marR="0" lvl="0" indent="0" algn="ctr" defTabSz="914377" rtl="0" eaLnBrk="1" fontAlgn="auto" latinLnBrk="0" hangingPunct="1">
              <a:lnSpc>
                <a:spcPct val="100000"/>
              </a:lnSpc>
              <a:spcAft>
                <a:spcPts val="0"/>
              </a:spcAft>
              <a:buClrTx/>
              <a:buSzTx/>
              <a:buFontTx/>
              <a:buNone/>
              <a:tabLst/>
              <a:defRPr/>
            </a:pPr>
            <a:r>
              <a:rPr lang="en-US" sz="1200" dirty="0">
                <a:solidFill>
                  <a:srgbClr val="000000"/>
                </a:solidFill>
                <a:latin typeface="Calibri" panose="020F0502020204030204" pitchFamily="34" charset="0"/>
              </a:rPr>
              <a:t>(95% CI, 0.43-1.11)</a:t>
            </a:r>
          </a:p>
        </p:txBody>
      </p:sp>
      <p:cxnSp>
        <p:nvCxnSpPr>
          <p:cNvPr id="54" name="Straight Connector 483">
            <a:extLst>
              <a:ext uri="{FF2B5EF4-FFF2-40B4-BE49-F238E27FC236}">
                <a16:creationId xmlns:a16="http://schemas.microsoft.com/office/drawing/2014/main" id="{301DF563-FC2C-E8BD-A40D-3FA3A647D46F}"/>
              </a:ext>
            </a:extLst>
          </p:cNvPr>
          <p:cNvCxnSpPr>
            <a:cxnSpLocks noChangeShapeType="1"/>
          </p:cNvCxnSpPr>
          <p:nvPr/>
        </p:nvCxnSpPr>
        <p:spPr bwMode="auto">
          <a:xfrm rot="5400000">
            <a:off x="1084999" y="3413323"/>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5" name="TextBox 54">
            <a:extLst>
              <a:ext uri="{FF2B5EF4-FFF2-40B4-BE49-F238E27FC236}">
                <a16:creationId xmlns:a16="http://schemas.microsoft.com/office/drawing/2014/main" id="{17211281-440B-01C2-E858-132FC8CC6BA3}"/>
              </a:ext>
            </a:extLst>
          </p:cNvPr>
          <p:cNvSpPr txBox="1"/>
          <p:nvPr/>
        </p:nvSpPr>
        <p:spPr>
          <a:xfrm>
            <a:off x="4797486" y="971477"/>
            <a:ext cx="3838159" cy="36933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Bleeding Rates in Group A </a:t>
            </a:r>
            <a:r>
              <a:rPr kumimoji="0" lang="en-US"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(N=133)</a:t>
            </a:r>
          </a:p>
        </p:txBody>
      </p:sp>
      <p:sp>
        <p:nvSpPr>
          <p:cNvPr id="58" name="TextBox 57">
            <a:extLst>
              <a:ext uri="{FF2B5EF4-FFF2-40B4-BE49-F238E27FC236}">
                <a16:creationId xmlns:a16="http://schemas.microsoft.com/office/drawing/2014/main" id="{3DF9E6D9-85C3-4EDA-79E5-234964DC47D9}"/>
              </a:ext>
            </a:extLst>
          </p:cNvPr>
          <p:cNvSpPr txBox="1"/>
          <p:nvPr/>
        </p:nvSpPr>
        <p:spPr bwMode="auto">
          <a:xfrm>
            <a:off x="879928" y="1800791"/>
            <a:ext cx="18313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400" b="1" dirty="0">
                <a:solidFill>
                  <a:srgbClr val="000000"/>
                </a:solidFill>
                <a:latin typeface="Calibri" panose="020F0502020204030204" pitchFamily="34" charset="0"/>
              </a:rPr>
              <a:t>2.96 </a:t>
            </a:r>
          </a:p>
          <a:p>
            <a:pPr marL="0" marR="0" lvl="0" indent="0" algn="ctr" defTabSz="914377" rtl="0" eaLnBrk="1" fontAlgn="auto" latinLnBrk="0" hangingPunct="1">
              <a:lnSpc>
                <a:spcPct val="100000"/>
              </a:lnSpc>
              <a:spcAft>
                <a:spcPts val="0"/>
              </a:spcAft>
              <a:buClrTx/>
              <a:buSzTx/>
              <a:buFontTx/>
              <a:buNone/>
              <a:tabLst/>
              <a:defRPr/>
            </a:pPr>
            <a:r>
              <a:rPr lang="en-US" sz="1200" dirty="0">
                <a:solidFill>
                  <a:srgbClr val="000000"/>
                </a:solidFill>
                <a:latin typeface="Calibri" panose="020F0502020204030204" pitchFamily="34" charset="0"/>
              </a:rPr>
              <a:t>(95% CI, 2.00-4.37)</a:t>
            </a:r>
          </a:p>
        </p:txBody>
      </p:sp>
      <p:sp>
        <p:nvSpPr>
          <p:cNvPr id="60" name="TextBox 59">
            <a:extLst>
              <a:ext uri="{FF2B5EF4-FFF2-40B4-BE49-F238E27FC236}">
                <a16:creationId xmlns:a16="http://schemas.microsoft.com/office/drawing/2014/main" id="{ADA84446-3886-E726-BC11-807E98D91E33}"/>
              </a:ext>
            </a:extLst>
          </p:cNvPr>
          <p:cNvSpPr txBox="1"/>
          <p:nvPr/>
        </p:nvSpPr>
        <p:spPr bwMode="auto">
          <a:xfrm>
            <a:off x="4685093" y="1525310"/>
            <a:ext cx="183138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200" dirty="0">
                <a:solidFill>
                  <a:srgbClr val="000000"/>
                </a:solidFill>
                <a:latin typeface="Calibri" panose="020F0502020204030204" pitchFamily="34" charset="0"/>
              </a:rPr>
              <a:t>Estimated mean annualized </a:t>
            </a:r>
          </a:p>
          <a:p>
            <a:pPr marL="0" marR="0" lvl="0" indent="0" algn="ctr" defTabSz="914377" rtl="0" eaLnBrk="1" fontAlgn="auto" latinLnBrk="0" hangingPunct="1">
              <a:lnSpc>
                <a:spcPct val="100000"/>
              </a:lnSpc>
              <a:spcAft>
                <a:spcPts val="0"/>
              </a:spcAft>
              <a:buClrTx/>
              <a:buSzTx/>
              <a:buFontTx/>
              <a:buNone/>
              <a:tabLst/>
              <a:defRPr/>
            </a:pPr>
            <a:r>
              <a:rPr lang="en-US" sz="1200" dirty="0">
                <a:solidFill>
                  <a:srgbClr val="000000"/>
                </a:solidFill>
                <a:latin typeface="Calibri" panose="020F0502020204030204" pitchFamily="34" charset="0"/>
              </a:rPr>
              <a:t>bleeding rate</a:t>
            </a:r>
          </a:p>
          <a:p>
            <a:pPr marL="0" marR="0" lvl="0" indent="0" algn="ctr" defTabSz="914377" rtl="0" eaLnBrk="1" fontAlgn="auto" latinLnBrk="0" hangingPunct="1">
              <a:lnSpc>
                <a:spcPct val="100000"/>
              </a:lnSpc>
              <a:spcAft>
                <a:spcPts val="0"/>
              </a:spcAft>
              <a:buClrTx/>
              <a:buSzTx/>
              <a:buFontTx/>
              <a:buNone/>
              <a:tabLst/>
              <a:defRPr/>
            </a:pPr>
            <a:r>
              <a:rPr lang="en-US" sz="1400" b="1" dirty="0">
                <a:solidFill>
                  <a:schemeClr val="accent1"/>
                </a:solidFill>
                <a:latin typeface="Calibri" panose="020F0502020204030204" pitchFamily="34" charset="0"/>
              </a:rPr>
              <a:t>0.71 </a:t>
            </a:r>
          </a:p>
          <a:p>
            <a:pPr marL="0" marR="0" lvl="0" indent="0" algn="ctr" defTabSz="914377" rtl="0" eaLnBrk="1" fontAlgn="auto" latinLnBrk="0" hangingPunct="1">
              <a:lnSpc>
                <a:spcPct val="100000"/>
              </a:lnSpc>
              <a:spcAft>
                <a:spcPts val="0"/>
              </a:spcAft>
              <a:buClrTx/>
              <a:buSzTx/>
              <a:buFontTx/>
              <a:buNone/>
              <a:tabLst/>
              <a:defRPr/>
            </a:pPr>
            <a:r>
              <a:rPr lang="en-US" sz="1200" dirty="0">
                <a:solidFill>
                  <a:srgbClr val="000000"/>
                </a:solidFill>
                <a:latin typeface="Calibri" panose="020F0502020204030204" pitchFamily="34" charset="0"/>
              </a:rPr>
              <a:t>(95% CI, 0.52-0.97)</a:t>
            </a:r>
          </a:p>
        </p:txBody>
      </p:sp>
      <p:sp>
        <p:nvSpPr>
          <p:cNvPr id="61" name="TextBox 60">
            <a:extLst>
              <a:ext uri="{FF2B5EF4-FFF2-40B4-BE49-F238E27FC236}">
                <a16:creationId xmlns:a16="http://schemas.microsoft.com/office/drawing/2014/main" id="{9A7CE14B-D388-E11C-75DC-A3B2B93C3610}"/>
              </a:ext>
            </a:extLst>
          </p:cNvPr>
          <p:cNvSpPr txBox="1"/>
          <p:nvPr/>
        </p:nvSpPr>
        <p:spPr bwMode="auto">
          <a:xfrm>
            <a:off x="6020200" y="1525310"/>
            <a:ext cx="183138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200" dirty="0">
                <a:solidFill>
                  <a:srgbClr val="000000"/>
                </a:solidFill>
                <a:latin typeface="Calibri" panose="020F0502020204030204" pitchFamily="34" charset="0"/>
              </a:rPr>
              <a:t>Median</a:t>
            </a:r>
          </a:p>
          <a:p>
            <a:pPr marL="0" marR="0" lvl="0" indent="0" algn="ctr" defTabSz="914377" rtl="0" eaLnBrk="1" fontAlgn="auto" latinLnBrk="0" hangingPunct="1">
              <a:lnSpc>
                <a:spcPct val="100000"/>
              </a:lnSpc>
              <a:spcAft>
                <a:spcPts val="0"/>
              </a:spcAft>
              <a:buClrTx/>
              <a:buSzTx/>
              <a:buFontTx/>
              <a:buNone/>
              <a:tabLst/>
              <a:defRPr/>
            </a:pPr>
            <a:r>
              <a:rPr lang="en-US" sz="1200" dirty="0">
                <a:solidFill>
                  <a:srgbClr val="000000"/>
                </a:solidFill>
                <a:latin typeface="Calibri" panose="020F0502020204030204" pitchFamily="34" charset="0"/>
              </a:rPr>
              <a:t> annualized </a:t>
            </a:r>
          </a:p>
          <a:p>
            <a:pPr marL="0" marR="0" lvl="0" indent="0" algn="ctr" defTabSz="914377" rtl="0" eaLnBrk="1" fontAlgn="auto" latinLnBrk="0" hangingPunct="1">
              <a:lnSpc>
                <a:spcPct val="100000"/>
              </a:lnSpc>
              <a:spcAft>
                <a:spcPts val="0"/>
              </a:spcAft>
              <a:buClrTx/>
              <a:buSzTx/>
              <a:buFontTx/>
              <a:buNone/>
              <a:tabLst/>
              <a:defRPr/>
            </a:pPr>
            <a:r>
              <a:rPr lang="en-US" sz="1200" dirty="0">
                <a:solidFill>
                  <a:srgbClr val="000000"/>
                </a:solidFill>
                <a:latin typeface="Calibri" panose="020F0502020204030204" pitchFamily="34" charset="0"/>
              </a:rPr>
              <a:t>bleeding rate</a:t>
            </a:r>
          </a:p>
          <a:p>
            <a:pPr marL="0" marR="0" lvl="0" indent="0" algn="ctr" defTabSz="914377" rtl="0" eaLnBrk="1" fontAlgn="auto" latinLnBrk="0" hangingPunct="1">
              <a:lnSpc>
                <a:spcPct val="100000"/>
              </a:lnSpc>
              <a:spcAft>
                <a:spcPts val="0"/>
              </a:spcAft>
              <a:buClrTx/>
              <a:buSzTx/>
              <a:buFontTx/>
              <a:buNone/>
              <a:tabLst/>
              <a:defRPr/>
            </a:pPr>
            <a:r>
              <a:rPr lang="en-US" sz="1400" b="1" dirty="0">
                <a:solidFill>
                  <a:schemeClr val="accent1"/>
                </a:solidFill>
                <a:latin typeface="Calibri" panose="020F0502020204030204" pitchFamily="34" charset="0"/>
              </a:rPr>
              <a:t>0.00 </a:t>
            </a:r>
          </a:p>
          <a:p>
            <a:pPr marL="0" marR="0" lvl="0" indent="0" algn="ctr" defTabSz="914377" rtl="0" eaLnBrk="1" fontAlgn="auto" latinLnBrk="0" hangingPunct="1">
              <a:lnSpc>
                <a:spcPct val="100000"/>
              </a:lnSpc>
              <a:spcAft>
                <a:spcPts val="0"/>
              </a:spcAft>
              <a:buClrTx/>
              <a:buSzTx/>
              <a:buFontTx/>
              <a:buNone/>
              <a:tabLst/>
              <a:defRPr/>
            </a:pPr>
            <a:r>
              <a:rPr lang="en-US" sz="1200" dirty="0">
                <a:solidFill>
                  <a:srgbClr val="000000"/>
                </a:solidFill>
                <a:latin typeface="Calibri" panose="020F0502020204030204" pitchFamily="34" charset="0"/>
              </a:rPr>
              <a:t>(IQR 0.00-1.04)</a:t>
            </a:r>
          </a:p>
        </p:txBody>
      </p:sp>
      <p:sp>
        <p:nvSpPr>
          <p:cNvPr id="62" name="TextBox 61">
            <a:extLst>
              <a:ext uri="{FF2B5EF4-FFF2-40B4-BE49-F238E27FC236}">
                <a16:creationId xmlns:a16="http://schemas.microsoft.com/office/drawing/2014/main" id="{F8E19703-B152-1459-0731-F3A0AC54A21E}"/>
              </a:ext>
            </a:extLst>
          </p:cNvPr>
          <p:cNvSpPr txBox="1"/>
          <p:nvPr/>
        </p:nvSpPr>
        <p:spPr bwMode="auto">
          <a:xfrm>
            <a:off x="7182023" y="1530634"/>
            <a:ext cx="183138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200" dirty="0">
                <a:solidFill>
                  <a:srgbClr val="000000"/>
                </a:solidFill>
                <a:latin typeface="Calibri" panose="020F0502020204030204" pitchFamily="34" charset="0"/>
              </a:rPr>
              <a:t>Patients with</a:t>
            </a:r>
          </a:p>
          <a:p>
            <a:pPr marL="0" marR="0" lvl="0" indent="0" algn="ctr" defTabSz="914377" rtl="0" eaLnBrk="1" fontAlgn="auto" latinLnBrk="0" hangingPunct="1">
              <a:lnSpc>
                <a:spcPct val="100000"/>
              </a:lnSpc>
              <a:spcAft>
                <a:spcPts val="0"/>
              </a:spcAft>
              <a:buClrTx/>
              <a:buSzTx/>
              <a:buFontTx/>
              <a:buNone/>
              <a:tabLst/>
              <a:defRPr/>
            </a:pPr>
            <a:r>
              <a:rPr lang="en-US" sz="1200" dirty="0">
                <a:solidFill>
                  <a:srgbClr val="000000"/>
                </a:solidFill>
                <a:latin typeface="Calibri" panose="020F0502020204030204" pitchFamily="34" charset="0"/>
              </a:rPr>
              <a:t>0 bleeding</a:t>
            </a:r>
          </a:p>
          <a:p>
            <a:pPr marL="0" marR="0" lvl="0" indent="0" algn="ctr" defTabSz="914377" rtl="0" eaLnBrk="1" fontAlgn="auto" latinLnBrk="0" hangingPunct="1">
              <a:lnSpc>
                <a:spcPct val="100000"/>
              </a:lnSpc>
              <a:spcAft>
                <a:spcPts val="0"/>
              </a:spcAft>
              <a:buClrTx/>
              <a:buSzTx/>
              <a:buFontTx/>
              <a:buNone/>
              <a:tabLst/>
              <a:defRPr/>
            </a:pPr>
            <a:r>
              <a:rPr lang="en-US" sz="1200" dirty="0">
                <a:solidFill>
                  <a:srgbClr val="000000"/>
                </a:solidFill>
                <a:latin typeface="Calibri" panose="020F0502020204030204" pitchFamily="34" charset="0"/>
              </a:rPr>
              <a:t>episodes</a:t>
            </a:r>
          </a:p>
          <a:p>
            <a:pPr marL="0" marR="0" lvl="0" indent="0" algn="ctr" defTabSz="914377" rtl="0" eaLnBrk="1" fontAlgn="auto" latinLnBrk="0" hangingPunct="1">
              <a:lnSpc>
                <a:spcPct val="100000"/>
              </a:lnSpc>
              <a:spcAft>
                <a:spcPts val="0"/>
              </a:spcAft>
              <a:buClrTx/>
              <a:buSzTx/>
              <a:buFontTx/>
              <a:buNone/>
              <a:tabLst/>
              <a:defRPr/>
            </a:pPr>
            <a:r>
              <a:rPr lang="en-US" sz="1400" b="1" dirty="0">
                <a:solidFill>
                  <a:schemeClr val="accent1"/>
                </a:solidFill>
                <a:latin typeface="Calibri" panose="020F0502020204030204" pitchFamily="34" charset="0"/>
              </a:rPr>
              <a:t>86 </a:t>
            </a:r>
          </a:p>
          <a:p>
            <a:pPr marL="0" marR="0" lvl="0" indent="0" algn="ctr" defTabSz="914377" rtl="0" eaLnBrk="1" fontAlgn="auto" latinLnBrk="0" hangingPunct="1">
              <a:lnSpc>
                <a:spcPct val="100000"/>
              </a:lnSpc>
              <a:spcAft>
                <a:spcPts val="0"/>
              </a:spcAft>
              <a:buClrTx/>
              <a:buSzTx/>
              <a:buFontTx/>
              <a:buNone/>
              <a:tabLst/>
              <a:defRPr/>
            </a:pPr>
            <a:r>
              <a:rPr lang="en-US" sz="1200" dirty="0">
                <a:solidFill>
                  <a:srgbClr val="000000"/>
                </a:solidFill>
                <a:latin typeface="Calibri" panose="020F0502020204030204" pitchFamily="34" charset="0"/>
              </a:rPr>
              <a:t>(65%)</a:t>
            </a:r>
          </a:p>
        </p:txBody>
      </p:sp>
      <p:cxnSp>
        <p:nvCxnSpPr>
          <p:cNvPr id="64" name="Straight Connector 63">
            <a:extLst>
              <a:ext uri="{FF2B5EF4-FFF2-40B4-BE49-F238E27FC236}">
                <a16:creationId xmlns:a16="http://schemas.microsoft.com/office/drawing/2014/main" id="{6014D809-26F3-5132-8E5B-979D84B59945}"/>
              </a:ext>
            </a:extLst>
          </p:cNvPr>
          <p:cNvCxnSpPr>
            <a:cxnSpLocks/>
          </p:cNvCxnSpPr>
          <p:nvPr/>
        </p:nvCxnSpPr>
        <p:spPr>
          <a:xfrm>
            <a:off x="4913342" y="1427941"/>
            <a:ext cx="372230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E8D7332-1DD5-C46D-E6DB-1CE153DF69DD}"/>
              </a:ext>
            </a:extLst>
          </p:cNvPr>
          <p:cNvCxnSpPr>
            <a:cxnSpLocks/>
          </p:cNvCxnSpPr>
          <p:nvPr/>
        </p:nvCxnSpPr>
        <p:spPr>
          <a:xfrm>
            <a:off x="4913342" y="2655123"/>
            <a:ext cx="372230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70CF6E6-59DE-2C46-8A69-8FBC37F1BD69}"/>
              </a:ext>
            </a:extLst>
          </p:cNvPr>
          <p:cNvCxnSpPr>
            <a:cxnSpLocks/>
          </p:cNvCxnSpPr>
          <p:nvPr/>
        </p:nvCxnSpPr>
        <p:spPr>
          <a:xfrm rot="5400000">
            <a:off x="5781716" y="2028230"/>
            <a:ext cx="10058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6924731-51A9-2A12-C4DE-940667D0F99A}"/>
              </a:ext>
            </a:extLst>
          </p:cNvPr>
          <p:cNvCxnSpPr>
            <a:cxnSpLocks/>
          </p:cNvCxnSpPr>
          <p:nvPr/>
        </p:nvCxnSpPr>
        <p:spPr>
          <a:xfrm rot="5400000">
            <a:off x="7055344" y="2028230"/>
            <a:ext cx="10058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51CF7FB-EE63-BC67-4856-C1668457F8BB}"/>
              </a:ext>
            </a:extLst>
          </p:cNvPr>
          <p:cNvSpPr txBox="1"/>
          <p:nvPr/>
        </p:nvSpPr>
        <p:spPr bwMode="auto">
          <a:xfrm>
            <a:off x="-125019" y="1248268"/>
            <a:ext cx="58124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100" dirty="0">
                <a:solidFill>
                  <a:srgbClr val="000000"/>
                </a:solidFill>
                <a:latin typeface="Calibri" panose="020F0502020204030204" pitchFamily="34" charset="0"/>
              </a:rPr>
              <a:t>Annualized bleeding rate ratio, 0.23 (95% CI, 0.13-0.42); </a:t>
            </a:r>
          </a:p>
          <a:p>
            <a:pPr marL="0" marR="0" lvl="0" indent="0" algn="ctr" defTabSz="914377" rtl="0" eaLnBrk="1" fontAlgn="auto" latinLnBrk="0" hangingPunct="1">
              <a:lnSpc>
                <a:spcPct val="100000"/>
              </a:lnSpc>
              <a:spcAft>
                <a:spcPts val="0"/>
              </a:spcAft>
              <a:buClrTx/>
              <a:buSzTx/>
              <a:buFontTx/>
              <a:buNone/>
              <a:tabLst/>
              <a:defRPr/>
            </a:pPr>
            <a:r>
              <a:rPr lang="en-US" sz="1100" i="1" dirty="0">
                <a:solidFill>
                  <a:srgbClr val="000000"/>
                </a:solidFill>
                <a:latin typeface="Calibri" panose="020F0502020204030204" pitchFamily="34" charset="0"/>
              </a:rPr>
              <a:t>P </a:t>
            </a:r>
            <a:r>
              <a:rPr lang="en-US" sz="1100" dirty="0">
                <a:solidFill>
                  <a:srgbClr val="000000"/>
                </a:solidFill>
                <a:latin typeface="Calibri" panose="020F0502020204030204" pitchFamily="34" charset="0"/>
              </a:rPr>
              <a:t>&lt;0.001 for superiority</a:t>
            </a:r>
          </a:p>
        </p:txBody>
      </p:sp>
      <p:sp>
        <p:nvSpPr>
          <p:cNvPr id="71" name="Rectangle: Rounded Corners 70">
            <a:extLst>
              <a:ext uri="{FF2B5EF4-FFF2-40B4-BE49-F238E27FC236}">
                <a16:creationId xmlns:a16="http://schemas.microsoft.com/office/drawing/2014/main" id="{2EF142B7-0CC3-0311-D4EE-F1145A4BA392}"/>
              </a:ext>
            </a:extLst>
          </p:cNvPr>
          <p:cNvSpPr/>
          <p:nvPr/>
        </p:nvSpPr>
        <p:spPr>
          <a:xfrm>
            <a:off x="5224535" y="3063484"/>
            <a:ext cx="3099915" cy="89748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Development of inhibitors to factor VIII was not detected</a:t>
            </a:r>
          </a:p>
        </p:txBody>
      </p:sp>
    </p:spTree>
    <p:extLst>
      <p:ext uri="{BB962C8B-B14F-4D97-AF65-F5344CB8AC3E}">
        <p14:creationId xmlns:p14="http://schemas.microsoft.com/office/powerpoint/2010/main" val="310058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488711" y="-17271"/>
            <a:ext cx="7392546" cy="994172"/>
          </a:xfrm>
        </p:spPr>
        <p:txBody>
          <a:bodyPr>
            <a:normAutofit/>
          </a:bodyPr>
          <a:lstStyle/>
          <a:p>
            <a:r>
              <a:rPr lang="en-US" sz="3200" dirty="0"/>
              <a:t>Efanesoctocog Alfa: XTEND-1 Trial: Safety</a:t>
            </a:r>
          </a:p>
        </p:txBody>
      </p:sp>
      <p:sp>
        <p:nvSpPr>
          <p:cNvPr id="11" name="TextBox 10">
            <a:extLst>
              <a:ext uri="{FF2B5EF4-FFF2-40B4-BE49-F238E27FC236}">
                <a16:creationId xmlns:a16="http://schemas.microsoft.com/office/drawing/2014/main" id="{2563BDBD-71CC-F214-48B1-9AF6FC354799}"/>
              </a:ext>
            </a:extLst>
          </p:cNvPr>
          <p:cNvSpPr txBox="1"/>
          <p:nvPr/>
        </p:nvSpPr>
        <p:spPr>
          <a:xfrm>
            <a:off x="3138524" y="4497138"/>
            <a:ext cx="4572000" cy="246221"/>
          </a:xfrm>
          <a:prstGeom prst="rect">
            <a:avLst/>
          </a:prstGeom>
          <a:noFill/>
        </p:spPr>
        <p:txBody>
          <a:bodyPr wrap="square">
            <a:spAutoFit/>
          </a:bodyPr>
          <a:lstStyle/>
          <a:p>
            <a:r>
              <a:rPr lang="nl-NL" altLang="en-US" sz="1000" spc="-10" dirty="0">
                <a:solidFill>
                  <a:schemeClr val="bg1"/>
                </a:solidFill>
                <a:latin typeface="Calibri" panose="020F0502020204030204" pitchFamily="34" charset="0"/>
              </a:rPr>
              <a:t>von Drygalski </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A, et al. </a:t>
            </a:r>
            <a:r>
              <a:rPr lang="nl-NL" altLang="en-US" sz="1000" i="1" spc="-10" dirty="0">
                <a:solidFill>
                  <a:schemeClr val="bg1"/>
                </a:solidFill>
                <a:latin typeface="Calibri" panose="020F0502020204030204" pitchFamily="34" charset="0"/>
              </a:rPr>
              <a:t>N Engl J Med</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2023;388(4):310-318. </a:t>
            </a:r>
            <a:endParaRPr lang="en-US" sz="1000" dirty="0">
              <a:solidFill>
                <a:schemeClr val="bg1"/>
              </a:solidFill>
            </a:endParaRPr>
          </a:p>
        </p:txBody>
      </p:sp>
      <p:sp>
        <p:nvSpPr>
          <p:cNvPr id="13" name="TextBox 12">
            <a:extLst>
              <a:ext uri="{FF2B5EF4-FFF2-40B4-BE49-F238E27FC236}">
                <a16:creationId xmlns:a16="http://schemas.microsoft.com/office/drawing/2014/main" id="{474B8B65-61E8-5320-A759-55074FAA46EA}"/>
              </a:ext>
            </a:extLst>
          </p:cNvPr>
          <p:cNvSpPr txBox="1"/>
          <p:nvPr/>
        </p:nvSpPr>
        <p:spPr>
          <a:xfrm>
            <a:off x="1971912" y="781470"/>
            <a:ext cx="5670360" cy="646331"/>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Adverse Events in Overall Population</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cs typeface="Calibri" panose="020F0502020204030204" pitchFamily="34" charset="0"/>
              </a:rPr>
              <a:t>(N=159)</a:t>
            </a:r>
            <a:endParaRPr kumimoji="0" lang="en-US"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7" name="Rectangle 16">
            <a:extLst>
              <a:ext uri="{FF2B5EF4-FFF2-40B4-BE49-F238E27FC236}">
                <a16:creationId xmlns:a16="http://schemas.microsoft.com/office/drawing/2014/main" id="{0A221553-4B4B-ED80-4A29-8247066527F5}"/>
              </a:ext>
            </a:extLst>
          </p:cNvPr>
          <p:cNvSpPr/>
          <p:nvPr/>
        </p:nvSpPr>
        <p:spPr bwMode="auto">
          <a:xfrm>
            <a:off x="2279757" y="1856856"/>
            <a:ext cx="472191" cy="1850322"/>
          </a:xfrm>
          <a:prstGeom prst="rect">
            <a:avLst/>
          </a:prstGeom>
          <a:solidFill>
            <a:srgbClr val="1A75BC"/>
          </a:solidFill>
          <a:ln w="0">
            <a:noFill/>
            <a:miter lim="800000"/>
            <a:headEnd/>
            <a:tailEnd/>
          </a:ln>
        </p:spPr>
        <p:txBody>
          <a:bodyPr rtlCol="0" anchor="b"/>
          <a:lstStyle/>
          <a:p>
            <a:pPr marL="0" marR="0" lvl="0" indent="0" algn="ctr" defTabSz="914377"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8" name="Rectangle 17">
            <a:extLst>
              <a:ext uri="{FF2B5EF4-FFF2-40B4-BE49-F238E27FC236}">
                <a16:creationId xmlns:a16="http://schemas.microsoft.com/office/drawing/2014/main" id="{A6AA8B80-3DF7-2BD6-BB14-B8BED6574581}"/>
              </a:ext>
            </a:extLst>
          </p:cNvPr>
          <p:cNvSpPr/>
          <p:nvPr/>
        </p:nvSpPr>
        <p:spPr bwMode="auto">
          <a:xfrm>
            <a:off x="3248997" y="3299683"/>
            <a:ext cx="472191" cy="400396"/>
          </a:xfrm>
          <a:prstGeom prst="rect">
            <a:avLst/>
          </a:prstGeom>
          <a:solidFill>
            <a:srgbClr val="1A75BC"/>
          </a:solidFill>
          <a:ln w="0">
            <a:noFill/>
            <a:miter lim="800000"/>
            <a:headEnd/>
            <a:tailEnd/>
          </a:ln>
        </p:spPr>
        <p:txBody>
          <a:bodyPr rtlCol="0" anchor="b"/>
          <a:lstStyle/>
          <a:p>
            <a:pPr marL="0" marR="0" lvl="0" indent="0" algn="ctr" defTabSz="914377"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cxnSp>
        <p:nvCxnSpPr>
          <p:cNvPr id="19" name="Straight Connector 479">
            <a:extLst>
              <a:ext uri="{FF2B5EF4-FFF2-40B4-BE49-F238E27FC236}">
                <a16:creationId xmlns:a16="http://schemas.microsoft.com/office/drawing/2014/main" id="{E28989D6-F660-7841-B5DC-14E7C2272B92}"/>
              </a:ext>
            </a:extLst>
          </p:cNvPr>
          <p:cNvCxnSpPr>
            <a:cxnSpLocks noChangeShapeType="1"/>
          </p:cNvCxnSpPr>
          <p:nvPr/>
        </p:nvCxnSpPr>
        <p:spPr bwMode="auto">
          <a:xfrm flipH="1">
            <a:off x="1784239" y="3668058"/>
            <a:ext cx="6318415" cy="446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6" name="TextBox 25">
            <a:extLst>
              <a:ext uri="{FF2B5EF4-FFF2-40B4-BE49-F238E27FC236}">
                <a16:creationId xmlns:a16="http://schemas.microsoft.com/office/drawing/2014/main" id="{30130AF2-D6E5-36D0-033D-1CE15FFB5DEB}"/>
              </a:ext>
            </a:extLst>
          </p:cNvPr>
          <p:cNvSpPr txBox="1"/>
          <p:nvPr/>
        </p:nvSpPr>
        <p:spPr bwMode="auto">
          <a:xfrm>
            <a:off x="1850495" y="3672513"/>
            <a:ext cx="14054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1 Event</a:t>
            </a:r>
          </a:p>
        </p:txBody>
      </p:sp>
      <p:sp>
        <p:nvSpPr>
          <p:cNvPr id="29" name="Rectangle 132">
            <a:extLst>
              <a:ext uri="{FF2B5EF4-FFF2-40B4-BE49-F238E27FC236}">
                <a16:creationId xmlns:a16="http://schemas.microsoft.com/office/drawing/2014/main" id="{ACF8EECA-8C34-17E9-82BF-560393A11F8E}"/>
              </a:ext>
            </a:extLst>
          </p:cNvPr>
          <p:cNvSpPr>
            <a:spLocks noChangeArrowheads="1"/>
          </p:cNvSpPr>
          <p:nvPr/>
        </p:nvSpPr>
        <p:spPr bwMode="auto">
          <a:xfrm>
            <a:off x="1608850" y="3599858"/>
            <a:ext cx="91371" cy="215444"/>
          </a:xfrm>
          <a:prstGeom prst="rect">
            <a:avLst/>
          </a:prstGeom>
          <a:noFill/>
          <a:ln w="9525">
            <a:noFill/>
            <a:miter lim="800000"/>
            <a:headEnd/>
            <a:tailEnd/>
          </a:ln>
        </p:spPr>
        <p:txBody>
          <a:bodyPr wrap="none" lIns="0" tIns="0" rIns="0" bIns="0">
            <a:spAutoFit/>
          </a:bodyPr>
          <a:lstStyle/>
          <a:p>
            <a:pPr marL="0" marR="0" lvl="0" indent="0" algn="ct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0</a:t>
            </a:r>
          </a:p>
        </p:txBody>
      </p:sp>
      <p:sp>
        <p:nvSpPr>
          <p:cNvPr id="32" name="Rectangle 125">
            <a:extLst>
              <a:ext uri="{FF2B5EF4-FFF2-40B4-BE49-F238E27FC236}">
                <a16:creationId xmlns:a16="http://schemas.microsoft.com/office/drawing/2014/main" id="{BCE7724C-17B9-BDAD-5AD0-663F05614B4A}"/>
              </a:ext>
            </a:extLst>
          </p:cNvPr>
          <p:cNvSpPr>
            <a:spLocks noChangeArrowheads="1"/>
          </p:cNvSpPr>
          <p:nvPr/>
        </p:nvSpPr>
        <p:spPr bwMode="auto">
          <a:xfrm>
            <a:off x="1509056" y="2180669"/>
            <a:ext cx="182742" cy="215444"/>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60</a:t>
            </a:r>
          </a:p>
        </p:txBody>
      </p:sp>
      <p:sp>
        <p:nvSpPr>
          <p:cNvPr id="34" name="Rectangle 127">
            <a:extLst>
              <a:ext uri="{FF2B5EF4-FFF2-40B4-BE49-F238E27FC236}">
                <a16:creationId xmlns:a16="http://schemas.microsoft.com/office/drawing/2014/main" id="{1F09D786-C8A5-A953-3D89-42B0B8B6A266}"/>
              </a:ext>
            </a:extLst>
          </p:cNvPr>
          <p:cNvSpPr>
            <a:spLocks noChangeArrowheads="1"/>
          </p:cNvSpPr>
          <p:nvPr/>
        </p:nvSpPr>
        <p:spPr bwMode="auto">
          <a:xfrm>
            <a:off x="1509059" y="1675854"/>
            <a:ext cx="182742" cy="215444"/>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80</a:t>
            </a:r>
          </a:p>
        </p:txBody>
      </p:sp>
      <p:sp>
        <p:nvSpPr>
          <p:cNvPr id="35" name="Rectangle 127">
            <a:extLst>
              <a:ext uri="{FF2B5EF4-FFF2-40B4-BE49-F238E27FC236}">
                <a16:creationId xmlns:a16="http://schemas.microsoft.com/office/drawing/2014/main" id="{A7F4B2D8-7144-9320-7DC6-BC71FD24067B}"/>
              </a:ext>
            </a:extLst>
          </p:cNvPr>
          <p:cNvSpPr>
            <a:spLocks noChangeArrowheads="1"/>
          </p:cNvSpPr>
          <p:nvPr/>
        </p:nvSpPr>
        <p:spPr bwMode="auto">
          <a:xfrm>
            <a:off x="1417685" y="1213897"/>
            <a:ext cx="274114" cy="215444"/>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100</a:t>
            </a:r>
          </a:p>
        </p:txBody>
      </p:sp>
      <p:sp>
        <p:nvSpPr>
          <p:cNvPr id="36" name="Rectangle 123">
            <a:extLst>
              <a:ext uri="{FF2B5EF4-FFF2-40B4-BE49-F238E27FC236}">
                <a16:creationId xmlns:a16="http://schemas.microsoft.com/office/drawing/2014/main" id="{5808C058-5A68-7A73-E368-66C64ED0A01E}"/>
              </a:ext>
            </a:extLst>
          </p:cNvPr>
          <p:cNvSpPr>
            <a:spLocks noChangeArrowheads="1"/>
          </p:cNvSpPr>
          <p:nvPr/>
        </p:nvSpPr>
        <p:spPr bwMode="auto">
          <a:xfrm>
            <a:off x="1509055" y="2685482"/>
            <a:ext cx="182743" cy="215444"/>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40</a:t>
            </a:r>
          </a:p>
        </p:txBody>
      </p:sp>
      <p:sp>
        <p:nvSpPr>
          <p:cNvPr id="38" name="Rectangle 123">
            <a:extLst>
              <a:ext uri="{FF2B5EF4-FFF2-40B4-BE49-F238E27FC236}">
                <a16:creationId xmlns:a16="http://schemas.microsoft.com/office/drawing/2014/main" id="{0DD5525D-691E-3098-478D-7EA0C8041829}"/>
              </a:ext>
            </a:extLst>
          </p:cNvPr>
          <p:cNvSpPr>
            <a:spLocks noChangeArrowheads="1"/>
          </p:cNvSpPr>
          <p:nvPr/>
        </p:nvSpPr>
        <p:spPr bwMode="auto">
          <a:xfrm>
            <a:off x="1509058" y="3190295"/>
            <a:ext cx="182743" cy="215444"/>
          </a:xfrm>
          <a:prstGeom prst="rect">
            <a:avLst/>
          </a:prstGeom>
          <a:noFill/>
          <a:ln w="9525">
            <a:noFill/>
            <a:miter lim="800000"/>
            <a:headEnd/>
            <a:tailEnd/>
          </a:ln>
        </p:spPr>
        <p:txBody>
          <a:bodyPr wrap="none" lIns="0" tIns="0" rIns="0" bIns="0">
            <a:spAutoFit/>
          </a:bodyPr>
          <a:lstStyle/>
          <a:p>
            <a:pPr marL="0" marR="0" lvl="0" indent="0" algn="r" defTabSz="913969" rtl="0" eaLnBrk="1" fontAlgn="auto" latinLnBrk="0" hangingPunct="1">
              <a:lnSpc>
                <a:spcPct val="100000"/>
              </a:lnSpc>
              <a:spcBef>
                <a:spcPts val="0"/>
              </a:spcBef>
              <a:spcAft>
                <a:spcPts val="0"/>
              </a:spcAft>
              <a:buClrTx/>
              <a:buSzTx/>
              <a:buFontTx/>
              <a:buNone/>
              <a:tabLst/>
              <a:defRPr/>
            </a:pPr>
            <a:r>
              <a:rPr lang="en-US" altLang="en-US" sz="1400" kern="0" dirty="0">
                <a:solidFill>
                  <a:srgbClr val="000000"/>
                </a:solidFill>
                <a:latin typeface="Calibri" panose="020F0502020204030204" pitchFamily="34" charset="0"/>
                <a:ea typeface="ＭＳ Ｐゴシック" charset="0"/>
                <a:cs typeface="Calibri" panose="020F0502020204030204" pitchFamily="34" charset="0"/>
              </a:rPr>
              <a:t>20</a:t>
            </a:r>
            <a:endParaRPr kumimoji="0" lang="en-US" altLang="en-US" sz="1400" b="0" i="0" u="none" strike="noStrike" kern="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endParaRPr>
          </a:p>
        </p:txBody>
      </p:sp>
      <p:sp>
        <p:nvSpPr>
          <p:cNvPr id="39" name="TextBox 38">
            <a:extLst>
              <a:ext uri="{FF2B5EF4-FFF2-40B4-BE49-F238E27FC236}">
                <a16:creationId xmlns:a16="http://schemas.microsoft.com/office/drawing/2014/main" id="{8A4CC1D5-ED72-932C-9FED-4AAEF19B88DC}"/>
              </a:ext>
            </a:extLst>
          </p:cNvPr>
          <p:cNvSpPr txBox="1"/>
          <p:nvPr/>
        </p:nvSpPr>
        <p:spPr bwMode="auto">
          <a:xfrm rot="16200000">
            <a:off x="118986" y="2420953"/>
            <a:ext cx="20864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Percentage of Patients</a:t>
            </a:r>
          </a:p>
        </p:txBody>
      </p:sp>
      <p:cxnSp>
        <p:nvCxnSpPr>
          <p:cNvPr id="40" name="Straight Connector 39">
            <a:extLst>
              <a:ext uri="{FF2B5EF4-FFF2-40B4-BE49-F238E27FC236}">
                <a16:creationId xmlns:a16="http://schemas.microsoft.com/office/drawing/2014/main" id="{254D20D4-2A80-AD41-C98A-44905F2CD6FF}"/>
              </a:ext>
            </a:extLst>
          </p:cNvPr>
          <p:cNvCxnSpPr>
            <a:cxnSpLocks/>
          </p:cNvCxnSpPr>
          <p:nvPr/>
        </p:nvCxnSpPr>
        <p:spPr bwMode="auto">
          <a:xfrm>
            <a:off x="1793764" y="1313641"/>
            <a:ext cx="13254" cy="2407227"/>
          </a:xfrm>
          <a:prstGeom prst="line">
            <a:avLst/>
          </a:prstGeom>
          <a:noFill/>
          <a:ln w="28575" cap="flat" cmpd="sng" algn="ctr">
            <a:solidFill>
              <a:schemeClr val="tx1"/>
            </a:solidFill>
            <a:prstDash val="solid"/>
            <a:round/>
            <a:headEnd type="none" w="med" len="med"/>
            <a:tailEnd type="none" w="med" len="med"/>
          </a:ln>
          <a:effectLst/>
        </p:spPr>
      </p:cxnSp>
      <p:cxnSp>
        <p:nvCxnSpPr>
          <p:cNvPr id="41" name="Straight Connector 480">
            <a:extLst>
              <a:ext uri="{FF2B5EF4-FFF2-40B4-BE49-F238E27FC236}">
                <a16:creationId xmlns:a16="http://schemas.microsoft.com/office/drawing/2014/main" id="{B9A2BF64-C319-7E0B-B7C2-E5F3DF2C3E68}"/>
              </a:ext>
            </a:extLst>
          </p:cNvPr>
          <p:cNvCxnSpPr>
            <a:cxnSpLocks noChangeShapeType="1"/>
          </p:cNvCxnSpPr>
          <p:nvPr/>
        </p:nvCxnSpPr>
        <p:spPr bwMode="auto">
          <a:xfrm rot="5400000">
            <a:off x="1755313" y="1278039"/>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2" name="Straight Connector 480">
            <a:extLst>
              <a:ext uri="{FF2B5EF4-FFF2-40B4-BE49-F238E27FC236}">
                <a16:creationId xmlns:a16="http://schemas.microsoft.com/office/drawing/2014/main" id="{AC3175EF-B0E9-F7D6-B7AF-A87FE3797012}"/>
              </a:ext>
            </a:extLst>
          </p:cNvPr>
          <p:cNvCxnSpPr>
            <a:cxnSpLocks noChangeShapeType="1"/>
          </p:cNvCxnSpPr>
          <p:nvPr/>
        </p:nvCxnSpPr>
        <p:spPr bwMode="auto">
          <a:xfrm rot="5400000">
            <a:off x="1757226" y="1741372"/>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4" name="Straight Connector 481">
            <a:extLst>
              <a:ext uri="{FF2B5EF4-FFF2-40B4-BE49-F238E27FC236}">
                <a16:creationId xmlns:a16="http://schemas.microsoft.com/office/drawing/2014/main" id="{608AF533-99EE-01FF-27E3-8D20C5D31788}"/>
              </a:ext>
            </a:extLst>
          </p:cNvPr>
          <p:cNvCxnSpPr>
            <a:cxnSpLocks noChangeShapeType="1"/>
          </p:cNvCxnSpPr>
          <p:nvPr/>
        </p:nvCxnSpPr>
        <p:spPr bwMode="auto">
          <a:xfrm rot="5400000">
            <a:off x="1755228" y="2243662"/>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6" name="Straight Connector 583">
            <a:extLst>
              <a:ext uri="{FF2B5EF4-FFF2-40B4-BE49-F238E27FC236}">
                <a16:creationId xmlns:a16="http://schemas.microsoft.com/office/drawing/2014/main" id="{1530708C-EBD4-4117-97C6-031DEFD46CF9}"/>
              </a:ext>
            </a:extLst>
          </p:cNvPr>
          <p:cNvCxnSpPr>
            <a:cxnSpLocks noChangeShapeType="1"/>
          </p:cNvCxnSpPr>
          <p:nvPr/>
        </p:nvCxnSpPr>
        <p:spPr bwMode="auto">
          <a:xfrm rot="5400000">
            <a:off x="1757225" y="2756374"/>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8" name="Straight Connector 483">
            <a:extLst>
              <a:ext uri="{FF2B5EF4-FFF2-40B4-BE49-F238E27FC236}">
                <a16:creationId xmlns:a16="http://schemas.microsoft.com/office/drawing/2014/main" id="{1B3CA1C9-72DD-8750-40A9-B2AE72DE6FF8}"/>
              </a:ext>
            </a:extLst>
          </p:cNvPr>
          <p:cNvCxnSpPr>
            <a:cxnSpLocks noChangeShapeType="1"/>
          </p:cNvCxnSpPr>
          <p:nvPr/>
        </p:nvCxnSpPr>
        <p:spPr bwMode="auto">
          <a:xfrm rot="5400000">
            <a:off x="1757225" y="3264081"/>
            <a:ext cx="0" cy="71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0" name="TextBox 49">
            <a:extLst>
              <a:ext uri="{FF2B5EF4-FFF2-40B4-BE49-F238E27FC236}">
                <a16:creationId xmlns:a16="http://schemas.microsoft.com/office/drawing/2014/main" id="{8A81F4D1-9B15-81C3-88D9-75494D3D0C19}"/>
              </a:ext>
            </a:extLst>
          </p:cNvPr>
          <p:cNvSpPr txBox="1"/>
          <p:nvPr/>
        </p:nvSpPr>
        <p:spPr bwMode="auto">
          <a:xfrm>
            <a:off x="2191883" y="1609289"/>
            <a:ext cx="6300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400" b="1" dirty="0">
                <a:solidFill>
                  <a:srgbClr val="000000"/>
                </a:solidFill>
                <a:latin typeface="Calibri" panose="020F0502020204030204" pitchFamily="34" charset="0"/>
              </a:rPr>
              <a:t>77%</a:t>
            </a:r>
            <a:endParaRPr lang="en-US" sz="1200" dirty="0">
              <a:solidFill>
                <a:srgbClr val="000000"/>
              </a:solidFill>
              <a:latin typeface="Calibri" panose="020F0502020204030204" pitchFamily="34" charset="0"/>
            </a:endParaRPr>
          </a:p>
        </p:txBody>
      </p:sp>
      <p:sp>
        <p:nvSpPr>
          <p:cNvPr id="8" name="TextBox 7">
            <a:extLst>
              <a:ext uri="{FF2B5EF4-FFF2-40B4-BE49-F238E27FC236}">
                <a16:creationId xmlns:a16="http://schemas.microsoft.com/office/drawing/2014/main" id="{6F5B34F9-A216-8350-A251-C30DC0B4E8F0}"/>
              </a:ext>
            </a:extLst>
          </p:cNvPr>
          <p:cNvSpPr txBox="1"/>
          <p:nvPr/>
        </p:nvSpPr>
        <p:spPr bwMode="auto">
          <a:xfrm>
            <a:off x="2801760" y="3663955"/>
            <a:ext cx="14054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Headache</a:t>
            </a:r>
          </a:p>
        </p:txBody>
      </p:sp>
      <p:sp>
        <p:nvSpPr>
          <p:cNvPr id="9" name="Rectangle 8">
            <a:extLst>
              <a:ext uri="{FF2B5EF4-FFF2-40B4-BE49-F238E27FC236}">
                <a16:creationId xmlns:a16="http://schemas.microsoft.com/office/drawing/2014/main" id="{CADEAB24-EFA1-A397-6947-E18BAA0F2823}"/>
              </a:ext>
            </a:extLst>
          </p:cNvPr>
          <p:cNvSpPr/>
          <p:nvPr/>
        </p:nvSpPr>
        <p:spPr bwMode="auto">
          <a:xfrm>
            <a:off x="4220547" y="3382177"/>
            <a:ext cx="472191" cy="317902"/>
          </a:xfrm>
          <a:prstGeom prst="rect">
            <a:avLst/>
          </a:prstGeom>
          <a:solidFill>
            <a:srgbClr val="1A75BC"/>
          </a:solidFill>
          <a:ln w="0">
            <a:noFill/>
            <a:miter lim="800000"/>
            <a:headEnd/>
            <a:tailEnd/>
          </a:ln>
        </p:spPr>
        <p:txBody>
          <a:bodyPr rtlCol="0" anchor="b"/>
          <a:lstStyle/>
          <a:p>
            <a:pPr marL="0" marR="0" lvl="0" indent="0" algn="ctr" defTabSz="914377"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 name="TextBox 9">
            <a:extLst>
              <a:ext uri="{FF2B5EF4-FFF2-40B4-BE49-F238E27FC236}">
                <a16:creationId xmlns:a16="http://schemas.microsoft.com/office/drawing/2014/main" id="{42650F70-116F-B1FE-C52F-EDA3BADEA733}"/>
              </a:ext>
            </a:extLst>
          </p:cNvPr>
          <p:cNvSpPr txBox="1"/>
          <p:nvPr/>
        </p:nvSpPr>
        <p:spPr bwMode="auto">
          <a:xfrm>
            <a:off x="3773310" y="3663955"/>
            <a:ext cx="14054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Arthralgia</a:t>
            </a:r>
          </a:p>
        </p:txBody>
      </p:sp>
      <p:sp>
        <p:nvSpPr>
          <p:cNvPr id="12" name="Rectangle 11">
            <a:extLst>
              <a:ext uri="{FF2B5EF4-FFF2-40B4-BE49-F238E27FC236}">
                <a16:creationId xmlns:a16="http://schemas.microsoft.com/office/drawing/2014/main" id="{DD215F19-26A8-028B-A61E-A46FA1BCE949}"/>
              </a:ext>
            </a:extLst>
          </p:cNvPr>
          <p:cNvSpPr/>
          <p:nvPr/>
        </p:nvSpPr>
        <p:spPr bwMode="auto">
          <a:xfrm>
            <a:off x="5173970" y="3513422"/>
            <a:ext cx="472191" cy="164219"/>
          </a:xfrm>
          <a:prstGeom prst="rect">
            <a:avLst/>
          </a:prstGeom>
          <a:solidFill>
            <a:srgbClr val="1A75BC"/>
          </a:solidFill>
          <a:ln w="0">
            <a:noFill/>
            <a:miter lim="800000"/>
            <a:headEnd/>
            <a:tailEnd/>
          </a:ln>
        </p:spPr>
        <p:txBody>
          <a:bodyPr rtlCol="0" anchor="b"/>
          <a:lstStyle/>
          <a:p>
            <a:pPr marL="0" marR="0" lvl="0" indent="0" algn="ctr" defTabSz="914377"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4" name="TextBox 13">
            <a:extLst>
              <a:ext uri="{FF2B5EF4-FFF2-40B4-BE49-F238E27FC236}">
                <a16:creationId xmlns:a16="http://schemas.microsoft.com/office/drawing/2014/main" id="{3CA2E14D-0020-9E9C-8E64-1A8C7F8A1302}"/>
              </a:ext>
            </a:extLst>
          </p:cNvPr>
          <p:cNvSpPr txBox="1"/>
          <p:nvPr/>
        </p:nvSpPr>
        <p:spPr bwMode="auto">
          <a:xfrm>
            <a:off x="4669583" y="3660568"/>
            <a:ext cx="14054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Fall</a:t>
            </a:r>
          </a:p>
        </p:txBody>
      </p:sp>
      <p:sp>
        <p:nvSpPr>
          <p:cNvPr id="15" name="Rectangle 14">
            <a:extLst>
              <a:ext uri="{FF2B5EF4-FFF2-40B4-BE49-F238E27FC236}">
                <a16:creationId xmlns:a16="http://schemas.microsoft.com/office/drawing/2014/main" id="{9B4F063E-5D1C-1B62-8FDB-2CAC474A7576}"/>
              </a:ext>
            </a:extLst>
          </p:cNvPr>
          <p:cNvSpPr/>
          <p:nvPr/>
        </p:nvSpPr>
        <p:spPr bwMode="auto">
          <a:xfrm>
            <a:off x="6125235" y="3513422"/>
            <a:ext cx="472191" cy="164402"/>
          </a:xfrm>
          <a:prstGeom prst="rect">
            <a:avLst/>
          </a:prstGeom>
          <a:solidFill>
            <a:srgbClr val="1A75BC"/>
          </a:solidFill>
          <a:ln w="0">
            <a:noFill/>
            <a:miter lim="800000"/>
            <a:headEnd/>
            <a:tailEnd/>
          </a:ln>
        </p:spPr>
        <p:txBody>
          <a:bodyPr rtlCol="0" anchor="b"/>
          <a:lstStyle/>
          <a:p>
            <a:pPr marL="0" marR="0" lvl="0" indent="0" algn="ctr" defTabSz="914377"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0" name="TextBox 19">
            <a:extLst>
              <a:ext uri="{FF2B5EF4-FFF2-40B4-BE49-F238E27FC236}">
                <a16:creationId xmlns:a16="http://schemas.microsoft.com/office/drawing/2014/main" id="{DFDAFF10-5154-1010-631B-954548B16D7C}"/>
              </a:ext>
            </a:extLst>
          </p:cNvPr>
          <p:cNvSpPr txBox="1"/>
          <p:nvPr/>
        </p:nvSpPr>
        <p:spPr bwMode="auto">
          <a:xfrm>
            <a:off x="5677998" y="3660750"/>
            <a:ext cx="14054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Back Pain</a:t>
            </a:r>
          </a:p>
        </p:txBody>
      </p:sp>
      <p:sp>
        <p:nvSpPr>
          <p:cNvPr id="21" name="Rectangle 20">
            <a:extLst>
              <a:ext uri="{FF2B5EF4-FFF2-40B4-BE49-F238E27FC236}">
                <a16:creationId xmlns:a16="http://schemas.microsoft.com/office/drawing/2014/main" id="{26FB7FDA-864D-D85D-28E9-EF66C0CEF768}"/>
              </a:ext>
            </a:extLst>
          </p:cNvPr>
          <p:cNvSpPr/>
          <p:nvPr/>
        </p:nvSpPr>
        <p:spPr bwMode="auto">
          <a:xfrm>
            <a:off x="7068210" y="3445948"/>
            <a:ext cx="472191" cy="231876"/>
          </a:xfrm>
          <a:prstGeom prst="rect">
            <a:avLst/>
          </a:prstGeom>
          <a:solidFill>
            <a:srgbClr val="1A75BC"/>
          </a:solidFill>
          <a:ln w="0">
            <a:noFill/>
            <a:miter lim="800000"/>
            <a:headEnd/>
            <a:tailEnd/>
          </a:ln>
        </p:spPr>
        <p:txBody>
          <a:bodyPr rtlCol="0" anchor="b"/>
          <a:lstStyle/>
          <a:p>
            <a:pPr marL="0" marR="0" lvl="0" indent="0" algn="ctr" defTabSz="914377" rtl="0" eaLnBrk="1" fontAlgn="auto" latinLnBrk="0" hangingPunct="1">
              <a:lnSpc>
                <a:spcPct val="100000"/>
              </a:lnSpc>
              <a:spcBef>
                <a:spcPct val="35000"/>
              </a:spcBef>
              <a:spcAft>
                <a:spcPct val="25000"/>
              </a:spcAft>
              <a:buClr>
                <a:srgbClr val="015873"/>
              </a:buClr>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3" name="TextBox 22">
            <a:extLst>
              <a:ext uri="{FF2B5EF4-FFF2-40B4-BE49-F238E27FC236}">
                <a16:creationId xmlns:a16="http://schemas.microsoft.com/office/drawing/2014/main" id="{2E88B446-649D-353F-A052-4FB603EB101C}"/>
              </a:ext>
            </a:extLst>
          </p:cNvPr>
          <p:cNvSpPr txBox="1"/>
          <p:nvPr/>
        </p:nvSpPr>
        <p:spPr bwMode="auto">
          <a:xfrm>
            <a:off x="6697173" y="3660750"/>
            <a:ext cx="14054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1 Serious Event</a:t>
            </a:r>
          </a:p>
        </p:txBody>
      </p:sp>
      <p:sp>
        <p:nvSpPr>
          <p:cNvPr id="24" name="TextBox 23">
            <a:extLst>
              <a:ext uri="{FF2B5EF4-FFF2-40B4-BE49-F238E27FC236}">
                <a16:creationId xmlns:a16="http://schemas.microsoft.com/office/drawing/2014/main" id="{C4D2D0CE-E1E1-C65F-BBF7-D831CE99B3E3}"/>
              </a:ext>
            </a:extLst>
          </p:cNvPr>
          <p:cNvSpPr txBox="1"/>
          <p:nvPr/>
        </p:nvSpPr>
        <p:spPr bwMode="auto">
          <a:xfrm>
            <a:off x="3175225" y="3036406"/>
            <a:ext cx="6300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400" b="1" dirty="0">
                <a:solidFill>
                  <a:srgbClr val="000000"/>
                </a:solidFill>
                <a:latin typeface="Calibri" panose="020F0502020204030204" pitchFamily="34" charset="0"/>
              </a:rPr>
              <a:t>20%</a:t>
            </a:r>
            <a:endParaRPr lang="en-US" sz="1200" dirty="0">
              <a:solidFill>
                <a:srgbClr val="000000"/>
              </a:solidFill>
              <a:latin typeface="Calibri" panose="020F0502020204030204" pitchFamily="34" charset="0"/>
            </a:endParaRPr>
          </a:p>
        </p:txBody>
      </p:sp>
      <p:sp>
        <p:nvSpPr>
          <p:cNvPr id="25" name="TextBox 24">
            <a:extLst>
              <a:ext uri="{FF2B5EF4-FFF2-40B4-BE49-F238E27FC236}">
                <a16:creationId xmlns:a16="http://schemas.microsoft.com/office/drawing/2014/main" id="{D96A8D80-3980-5568-8847-D80FC90AA73D}"/>
              </a:ext>
            </a:extLst>
          </p:cNvPr>
          <p:cNvSpPr txBox="1"/>
          <p:nvPr/>
        </p:nvSpPr>
        <p:spPr bwMode="auto">
          <a:xfrm>
            <a:off x="4141617" y="3114471"/>
            <a:ext cx="6300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400" b="1" dirty="0">
                <a:solidFill>
                  <a:srgbClr val="000000"/>
                </a:solidFill>
                <a:latin typeface="Calibri" panose="020F0502020204030204" pitchFamily="34" charset="0"/>
              </a:rPr>
              <a:t>16%</a:t>
            </a:r>
            <a:endParaRPr lang="en-US" sz="1200" dirty="0">
              <a:solidFill>
                <a:srgbClr val="000000"/>
              </a:solidFill>
              <a:latin typeface="Calibri" panose="020F0502020204030204" pitchFamily="34" charset="0"/>
            </a:endParaRPr>
          </a:p>
        </p:txBody>
      </p:sp>
      <p:sp>
        <p:nvSpPr>
          <p:cNvPr id="27" name="TextBox 26">
            <a:extLst>
              <a:ext uri="{FF2B5EF4-FFF2-40B4-BE49-F238E27FC236}">
                <a16:creationId xmlns:a16="http://schemas.microsoft.com/office/drawing/2014/main" id="{A65C9D67-A5A6-8C90-783D-90DEDDA9D27A}"/>
              </a:ext>
            </a:extLst>
          </p:cNvPr>
          <p:cNvSpPr txBox="1"/>
          <p:nvPr/>
        </p:nvSpPr>
        <p:spPr bwMode="auto">
          <a:xfrm>
            <a:off x="5064098" y="3257582"/>
            <a:ext cx="6300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400" b="1" dirty="0">
                <a:solidFill>
                  <a:srgbClr val="000000"/>
                </a:solidFill>
                <a:latin typeface="Calibri" panose="020F0502020204030204" pitchFamily="34" charset="0"/>
              </a:rPr>
              <a:t>6%</a:t>
            </a:r>
            <a:endParaRPr lang="en-US" sz="1200" dirty="0">
              <a:solidFill>
                <a:srgbClr val="000000"/>
              </a:solidFill>
              <a:latin typeface="Calibri" panose="020F0502020204030204" pitchFamily="34" charset="0"/>
            </a:endParaRPr>
          </a:p>
        </p:txBody>
      </p:sp>
      <p:sp>
        <p:nvSpPr>
          <p:cNvPr id="49" name="TextBox 48">
            <a:extLst>
              <a:ext uri="{FF2B5EF4-FFF2-40B4-BE49-F238E27FC236}">
                <a16:creationId xmlns:a16="http://schemas.microsoft.com/office/drawing/2014/main" id="{B041C0D6-A3A8-ECF0-CCF5-37F3848BB8DB}"/>
              </a:ext>
            </a:extLst>
          </p:cNvPr>
          <p:cNvSpPr txBox="1"/>
          <p:nvPr/>
        </p:nvSpPr>
        <p:spPr bwMode="auto">
          <a:xfrm>
            <a:off x="6035648" y="3257400"/>
            <a:ext cx="6300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400" b="1" dirty="0">
                <a:solidFill>
                  <a:srgbClr val="000000"/>
                </a:solidFill>
                <a:latin typeface="Calibri" panose="020F0502020204030204" pitchFamily="34" charset="0"/>
              </a:rPr>
              <a:t>6%</a:t>
            </a:r>
            <a:endParaRPr lang="en-US" sz="1200" dirty="0">
              <a:solidFill>
                <a:srgbClr val="000000"/>
              </a:solidFill>
              <a:latin typeface="Calibri" panose="020F0502020204030204" pitchFamily="34" charset="0"/>
            </a:endParaRPr>
          </a:p>
        </p:txBody>
      </p:sp>
      <p:sp>
        <p:nvSpPr>
          <p:cNvPr id="51" name="TextBox 50">
            <a:extLst>
              <a:ext uri="{FF2B5EF4-FFF2-40B4-BE49-F238E27FC236}">
                <a16:creationId xmlns:a16="http://schemas.microsoft.com/office/drawing/2014/main" id="{A286B74D-AF6B-89BC-A8E4-7D43BDB4E459}"/>
              </a:ext>
            </a:extLst>
          </p:cNvPr>
          <p:cNvSpPr txBox="1"/>
          <p:nvPr/>
        </p:nvSpPr>
        <p:spPr bwMode="auto">
          <a:xfrm>
            <a:off x="6989280" y="3220444"/>
            <a:ext cx="6300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400" b="1" dirty="0">
                <a:solidFill>
                  <a:srgbClr val="000000"/>
                </a:solidFill>
                <a:latin typeface="Calibri" panose="020F0502020204030204" pitchFamily="34" charset="0"/>
              </a:rPr>
              <a:t>9%</a:t>
            </a:r>
            <a:endParaRPr 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37389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1617845" y="33286"/>
            <a:ext cx="6564765" cy="602299"/>
          </a:xfrm>
        </p:spPr>
        <p:txBody>
          <a:bodyPr>
            <a:normAutofit/>
          </a:bodyPr>
          <a:lstStyle/>
          <a:p>
            <a:r>
              <a:rPr lang="en-US" dirty="0"/>
              <a:t>Recommendations for Prophylaxis</a:t>
            </a:r>
          </a:p>
        </p:txBody>
      </p:sp>
      <p:sp>
        <p:nvSpPr>
          <p:cNvPr id="3" name="TextBox 2">
            <a:extLst>
              <a:ext uri="{FF2B5EF4-FFF2-40B4-BE49-F238E27FC236}">
                <a16:creationId xmlns:a16="http://schemas.microsoft.com/office/drawing/2014/main" id="{D810BA31-430B-B463-826B-1B70423CF77F}"/>
              </a:ext>
            </a:extLst>
          </p:cNvPr>
          <p:cNvSpPr txBox="1"/>
          <p:nvPr/>
        </p:nvSpPr>
        <p:spPr>
          <a:xfrm>
            <a:off x="628650" y="4321692"/>
            <a:ext cx="7903021" cy="215444"/>
          </a:xfrm>
          <a:prstGeom prst="rect">
            <a:avLst/>
          </a:prstGeom>
          <a:noFill/>
        </p:spPr>
        <p:txBody>
          <a:bodyPr wrap="square" rtlCol="0">
            <a:spAutoFit/>
          </a:bodyPr>
          <a:lstStyle/>
          <a:p>
            <a:r>
              <a:rPr lang="en-US" sz="800" dirty="0"/>
              <a:t>ISTH, International Society on Thrombosis and Haemostasis; MASAC, Medical and Scientific Advisory Council; WFH, World Federation of Hemophilia</a:t>
            </a:r>
          </a:p>
        </p:txBody>
      </p:sp>
      <p:sp>
        <p:nvSpPr>
          <p:cNvPr id="4" name="TextBox 3">
            <a:extLst>
              <a:ext uri="{FF2B5EF4-FFF2-40B4-BE49-F238E27FC236}">
                <a16:creationId xmlns:a16="http://schemas.microsoft.com/office/drawing/2014/main" id="{CA34747F-3CF0-769C-D8D7-49B4FEF3E026}"/>
              </a:ext>
            </a:extLst>
          </p:cNvPr>
          <p:cNvSpPr txBox="1"/>
          <p:nvPr/>
        </p:nvSpPr>
        <p:spPr>
          <a:xfrm>
            <a:off x="3077029" y="4470509"/>
            <a:ext cx="6066972" cy="646331"/>
          </a:xfrm>
          <a:prstGeom prst="rect">
            <a:avLst/>
          </a:prstGeom>
          <a:noFill/>
        </p:spPr>
        <p:txBody>
          <a:bodyPr wrap="square" rtlCol="0">
            <a:spAutoFit/>
          </a:bodyPr>
          <a:lstStyle/>
          <a:p>
            <a:r>
              <a:rPr lang="en-US" sz="900" dirty="0">
                <a:solidFill>
                  <a:schemeClr val="bg1"/>
                </a:solidFill>
              </a:rPr>
              <a:t>1. Srivastava A, et al. </a:t>
            </a:r>
            <a:r>
              <a:rPr lang="en-US" sz="900" i="1" dirty="0">
                <a:solidFill>
                  <a:schemeClr val="bg1"/>
                </a:solidFill>
              </a:rPr>
              <a:t>Haemophilia</a:t>
            </a:r>
            <a:r>
              <a:rPr lang="en-US" sz="900" dirty="0">
                <a:solidFill>
                  <a:schemeClr val="bg1"/>
                </a:solidFill>
              </a:rPr>
              <a:t>. 2020;26(S6):1-158. 2. National Bleeding Disorders Foundation. https://www.bleeding.org/healthcare-professionals/guidelines-on-care/masac-documents/masac-document-267-masac-recommendation-concerning-prophylaxis-for-hemophilia-a-and-b-with-and-without-inhibitors 3. Rezende SM, et al. </a:t>
            </a:r>
            <a:r>
              <a:rPr lang="en-US" sz="900" i="1" dirty="0">
                <a:solidFill>
                  <a:schemeClr val="bg1"/>
                </a:solidFill>
              </a:rPr>
              <a:t>J Thromb Haemost. </a:t>
            </a:r>
            <a:r>
              <a:rPr lang="en-US" sz="900" dirty="0">
                <a:solidFill>
                  <a:schemeClr val="bg1"/>
                </a:solidFill>
              </a:rPr>
              <a:t>2024; 20:S1538-7836(24)00318-0.</a:t>
            </a:r>
          </a:p>
        </p:txBody>
      </p:sp>
      <p:grpSp>
        <p:nvGrpSpPr>
          <p:cNvPr id="5" name="Group 4">
            <a:extLst>
              <a:ext uri="{FF2B5EF4-FFF2-40B4-BE49-F238E27FC236}">
                <a16:creationId xmlns:a16="http://schemas.microsoft.com/office/drawing/2014/main" id="{9CFC3A6B-106B-6B9E-663C-3AC6EFF435E8}"/>
              </a:ext>
            </a:extLst>
          </p:cNvPr>
          <p:cNvGrpSpPr/>
          <p:nvPr/>
        </p:nvGrpSpPr>
        <p:grpSpPr>
          <a:xfrm>
            <a:off x="292649" y="943687"/>
            <a:ext cx="3913632" cy="1107392"/>
            <a:chOff x="-148499" y="-496623"/>
            <a:chExt cx="2353909" cy="875545"/>
          </a:xfrm>
        </p:grpSpPr>
        <p:sp>
          <p:nvSpPr>
            <p:cNvPr id="16" name="Rectangle: Rounded Corners 15">
              <a:extLst>
                <a:ext uri="{FF2B5EF4-FFF2-40B4-BE49-F238E27FC236}">
                  <a16:creationId xmlns:a16="http://schemas.microsoft.com/office/drawing/2014/main" id="{35647B8B-8B13-03F6-2F97-99C085A0DCD0}"/>
                </a:ext>
              </a:extLst>
            </p:cNvPr>
            <p:cNvSpPr/>
            <p:nvPr/>
          </p:nvSpPr>
          <p:spPr>
            <a:xfrm>
              <a:off x="-148499" y="-496623"/>
              <a:ext cx="2353909" cy="87554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dirty="0"/>
            </a:p>
          </p:txBody>
        </p:sp>
        <p:sp>
          <p:nvSpPr>
            <p:cNvPr id="17" name="Rectangle: Rounded Corners 4">
              <a:extLst>
                <a:ext uri="{FF2B5EF4-FFF2-40B4-BE49-F238E27FC236}">
                  <a16:creationId xmlns:a16="http://schemas.microsoft.com/office/drawing/2014/main" id="{6DFACD2E-87AB-0184-595A-E57DB09780DC}"/>
                </a:ext>
              </a:extLst>
            </p:cNvPr>
            <p:cNvSpPr txBox="1"/>
            <p:nvPr/>
          </p:nvSpPr>
          <p:spPr>
            <a:xfrm>
              <a:off x="-117944" y="-381817"/>
              <a:ext cx="2292808" cy="645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400" kern="1200" dirty="0"/>
                <a:t>Prophylaxis should be initiated at an early age, ideally before age 3 years and prior to the second joint bleed; prophylaxis may be considered within the first </a:t>
              </a:r>
              <a:r>
                <a:rPr lang="en-US" sz="1400" dirty="0"/>
                <a:t>6</a:t>
              </a:r>
              <a:r>
                <a:rPr lang="en-US" sz="1400" kern="1200" dirty="0"/>
                <a:t> months of life to reduce occurrence of intracranial hemorrhage</a:t>
              </a:r>
            </a:p>
          </p:txBody>
        </p:sp>
      </p:grpSp>
      <p:grpSp>
        <p:nvGrpSpPr>
          <p:cNvPr id="7" name="Group 6">
            <a:extLst>
              <a:ext uri="{FF2B5EF4-FFF2-40B4-BE49-F238E27FC236}">
                <a16:creationId xmlns:a16="http://schemas.microsoft.com/office/drawing/2014/main" id="{1A1B3B0A-E7AE-97AD-0131-FEDE58EE51E4}"/>
              </a:ext>
            </a:extLst>
          </p:cNvPr>
          <p:cNvGrpSpPr/>
          <p:nvPr/>
        </p:nvGrpSpPr>
        <p:grpSpPr>
          <a:xfrm>
            <a:off x="283461" y="2207311"/>
            <a:ext cx="3913632" cy="904401"/>
            <a:chOff x="-170424" y="454564"/>
            <a:chExt cx="3593592" cy="715052"/>
          </a:xfrm>
        </p:grpSpPr>
        <p:sp>
          <p:nvSpPr>
            <p:cNvPr id="14" name="Rectangle: Rounded Corners 13">
              <a:extLst>
                <a:ext uri="{FF2B5EF4-FFF2-40B4-BE49-F238E27FC236}">
                  <a16:creationId xmlns:a16="http://schemas.microsoft.com/office/drawing/2014/main" id="{F2E3ADE3-40BF-D015-A7DB-CB4C98107AAD}"/>
                </a:ext>
              </a:extLst>
            </p:cNvPr>
            <p:cNvSpPr/>
            <p:nvPr/>
          </p:nvSpPr>
          <p:spPr>
            <a:xfrm>
              <a:off x="-170424" y="454564"/>
              <a:ext cx="3593592" cy="715052"/>
            </a:xfrm>
            <a:prstGeom prst="roundRect">
              <a:avLst/>
            </a:prstGeom>
            <a:solidFill>
              <a:schemeClr val="accent6"/>
            </a:solidFill>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txBody>
            <a:bodyPr/>
            <a:lstStyle/>
            <a:p>
              <a:endParaRPr lang="en-US" dirty="0"/>
            </a:p>
          </p:txBody>
        </p:sp>
        <p:sp>
          <p:nvSpPr>
            <p:cNvPr id="15" name="Rectangle: Rounded Corners 6">
              <a:extLst>
                <a:ext uri="{FF2B5EF4-FFF2-40B4-BE49-F238E27FC236}">
                  <a16:creationId xmlns:a16="http://schemas.microsoft.com/office/drawing/2014/main" id="{66E1A26E-E85D-EA8E-D995-39A67112119D}"/>
                </a:ext>
              </a:extLst>
            </p:cNvPr>
            <p:cNvSpPr txBox="1"/>
            <p:nvPr/>
          </p:nvSpPr>
          <p:spPr>
            <a:xfrm>
              <a:off x="-30233" y="480710"/>
              <a:ext cx="3388376" cy="645240"/>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400" kern="1200" dirty="0"/>
                <a:t>Prophylaxis should be individualized (by dose and or frequency adjustment) and sufficient to prevent all bleeds at all times</a:t>
              </a:r>
            </a:p>
          </p:txBody>
        </p:sp>
      </p:grpSp>
      <p:grpSp>
        <p:nvGrpSpPr>
          <p:cNvPr id="8" name="Group 7">
            <a:extLst>
              <a:ext uri="{FF2B5EF4-FFF2-40B4-BE49-F238E27FC236}">
                <a16:creationId xmlns:a16="http://schemas.microsoft.com/office/drawing/2014/main" id="{5AA7A8D1-EA28-9BB4-EF93-25D9EA35E453}"/>
              </a:ext>
            </a:extLst>
          </p:cNvPr>
          <p:cNvGrpSpPr/>
          <p:nvPr/>
        </p:nvGrpSpPr>
        <p:grpSpPr>
          <a:xfrm>
            <a:off x="283460" y="3287421"/>
            <a:ext cx="3913632" cy="904400"/>
            <a:chOff x="0" y="1801115"/>
            <a:chExt cx="7886700" cy="715052"/>
          </a:xfrm>
        </p:grpSpPr>
        <p:sp>
          <p:nvSpPr>
            <p:cNvPr id="12" name="Rectangle: Rounded Corners 11">
              <a:extLst>
                <a:ext uri="{FF2B5EF4-FFF2-40B4-BE49-F238E27FC236}">
                  <a16:creationId xmlns:a16="http://schemas.microsoft.com/office/drawing/2014/main" id="{FE5C6F66-866A-EE18-DDA4-546B4E2793C9}"/>
                </a:ext>
              </a:extLst>
            </p:cNvPr>
            <p:cNvSpPr/>
            <p:nvPr/>
          </p:nvSpPr>
          <p:spPr>
            <a:xfrm>
              <a:off x="0" y="1801115"/>
              <a:ext cx="7886700" cy="715052"/>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5">
                <a:hueOff val="-4505695"/>
                <a:satOff val="-11613"/>
                <a:lumOff val="-7843"/>
                <a:alphaOff val="0"/>
              </a:schemeClr>
            </a:effectRef>
            <a:fontRef idx="minor">
              <a:schemeClr val="lt1"/>
            </a:fontRef>
          </p:style>
          <p:txBody>
            <a:bodyPr/>
            <a:lstStyle/>
            <a:p>
              <a:endParaRPr lang="en-US" dirty="0"/>
            </a:p>
          </p:txBody>
        </p:sp>
        <p:sp>
          <p:nvSpPr>
            <p:cNvPr id="13" name="Rectangle: Rounded Corners 8">
              <a:extLst>
                <a:ext uri="{FF2B5EF4-FFF2-40B4-BE49-F238E27FC236}">
                  <a16:creationId xmlns:a16="http://schemas.microsoft.com/office/drawing/2014/main" id="{FB877040-80E1-6F81-2253-17F047462B04}"/>
                </a:ext>
              </a:extLst>
            </p:cNvPr>
            <p:cNvSpPr txBox="1"/>
            <p:nvPr/>
          </p:nvSpPr>
          <p:spPr>
            <a:xfrm>
              <a:off x="100271" y="1836021"/>
              <a:ext cx="7786429" cy="64524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400" kern="1200" dirty="0"/>
                <a:t>Options for prophylaxis include plasma-derived or recombinant standard half-life factor, extended half-life factor, and nonfactor replacement</a:t>
              </a:r>
            </a:p>
          </p:txBody>
        </p:sp>
      </p:grpSp>
      <p:sp>
        <p:nvSpPr>
          <p:cNvPr id="6" name="Title 1">
            <a:extLst>
              <a:ext uri="{FF2B5EF4-FFF2-40B4-BE49-F238E27FC236}">
                <a16:creationId xmlns:a16="http://schemas.microsoft.com/office/drawing/2014/main" id="{3CAC01F3-C7D8-7FC1-0C1C-2699C98BC223}"/>
              </a:ext>
            </a:extLst>
          </p:cNvPr>
          <p:cNvSpPr txBox="1">
            <a:spLocks/>
          </p:cNvSpPr>
          <p:nvPr/>
        </p:nvSpPr>
        <p:spPr>
          <a:xfrm>
            <a:off x="961390" y="464307"/>
            <a:ext cx="2315819" cy="60229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t>MASAC and WFH</a:t>
            </a:r>
          </a:p>
        </p:txBody>
      </p:sp>
      <p:sp>
        <p:nvSpPr>
          <p:cNvPr id="9" name="Title 1">
            <a:extLst>
              <a:ext uri="{FF2B5EF4-FFF2-40B4-BE49-F238E27FC236}">
                <a16:creationId xmlns:a16="http://schemas.microsoft.com/office/drawing/2014/main" id="{48F98C2C-3341-B86D-0C27-F5810586765B}"/>
              </a:ext>
            </a:extLst>
          </p:cNvPr>
          <p:cNvSpPr txBox="1">
            <a:spLocks/>
          </p:cNvSpPr>
          <p:nvPr/>
        </p:nvSpPr>
        <p:spPr>
          <a:xfrm>
            <a:off x="6505094" y="438791"/>
            <a:ext cx="2315819" cy="60229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t>ISTH</a:t>
            </a:r>
          </a:p>
        </p:txBody>
      </p:sp>
      <p:grpSp>
        <p:nvGrpSpPr>
          <p:cNvPr id="11" name="Group 10">
            <a:extLst>
              <a:ext uri="{FF2B5EF4-FFF2-40B4-BE49-F238E27FC236}">
                <a16:creationId xmlns:a16="http://schemas.microsoft.com/office/drawing/2014/main" id="{B83CCAB9-F8E5-CA5F-43FB-E27D8FB8384A}"/>
              </a:ext>
            </a:extLst>
          </p:cNvPr>
          <p:cNvGrpSpPr/>
          <p:nvPr/>
        </p:nvGrpSpPr>
        <p:grpSpPr>
          <a:xfrm>
            <a:off x="4886554" y="911483"/>
            <a:ext cx="3964796" cy="1597659"/>
            <a:chOff x="-263451" y="-509587"/>
            <a:chExt cx="2595335" cy="896736"/>
          </a:xfrm>
        </p:grpSpPr>
        <p:sp>
          <p:nvSpPr>
            <p:cNvPr id="18" name="Rectangle: Rounded Corners 17">
              <a:extLst>
                <a:ext uri="{FF2B5EF4-FFF2-40B4-BE49-F238E27FC236}">
                  <a16:creationId xmlns:a16="http://schemas.microsoft.com/office/drawing/2014/main" id="{503894AC-1F5E-0A88-F835-BE921C200338}"/>
                </a:ext>
              </a:extLst>
            </p:cNvPr>
            <p:cNvSpPr/>
            <p:nvPr/>
          </p:nvSpPr>
          <p:spPr>
            <a:xfrm>
              <a:off x="-263451" y="-496623"/>
              <a:ext cx="2575411" cy="87554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dirty="0"/>
            </a:p>
          </p:txBody>
        </p:sp>
        <p:sp>
          <p:nvSpPr>
            <p:cNvPr id="19" name="Rectangle: Rounded Corners 4">
              <a:extLst>
                <a:ext uri="{FF2B5EF4-FFF2-40B4-BE49-F238E27FC236}">
                  <a16:creationId xmlns:a16="http://schemas.microsoft.com/office/drawing/2014/main" id="{33467477-EF86-61EB-DA01-C5F7DE1E5B5B}"/>
                </a:ext>
              </a:extLst>
            </p:cNvPr>
            <p:cNvSpPr txBox="1"/>
            <p:nvPr/>
          </p:nvSpPr>
          <p:spPr>
            <a:xfrm>
              <a:off x="-231160" y="-509587"/>
              <a:ext cx="2563044" cy="8967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400" b="1" kern="1200" dirty="0"/>
                <a:t>Hemophilia A, severe and moderately severe: </a:t>
              </a:r>
              <a:r>
                <a:rPr lang="en-US" sz="1400" kern="1200" dirty="0"/>
                <a:t>Prophylaxis recommended over episodic treatment of bleeding events; may reduce bleeding frequency </a:t>
              </a:r>
            </a:p>
            <a:p>
              <a:pPr marL="285750" lvl="0" indent="-285750" algn="l" defTabSz="800100">
                <a:lnSpc>
                  <a:spcPct val="90000"/>
                </a:lnSpc>
                <a:spcBef>
                  <a:spcPct val="0"/>
                </a:spcBef>
                <a:spcAft>
                  <a:spcPct val="35000"/>
                </a:spcAft>
                <a:buFont typeface="Arial" panose="020B0604020202020204" pitchFamily="34" charset="0"/>
                <a:buChar char="•"/>
              </a:pPr>
              <a:r>
                <a:rPr lang="en-US" sz="1400" b="1" i="1" dirty="0"/>
                <a:t>Without inhibitors: </a:t>
              </a:r>
              <a:r>
                <a:rPr lang="en-US" sz="1400" i="1" dirty="0"/>
                <a:t>E</a:t>
              </a:r>
              <a:r>
                <a:rPr lang="en-US" sz="1400" i="1" kern="1200" dirty="0"/>
                <a:t>micizumab or FVIII concentrates is recommended</a:t>
              </a:r>
            </a:p>
            <a:p>
              <a:pPr marL="285750" lvl="0" indent="-285750" algn="l" defTabSz="800100">
                <a:lnSpc>
                  <a:spcPct val="90000"/>
                </a:lnSpc>
                <a:spcBef>
                  <a:spcPct val="0"/>
                </a:spcBef>
                <a:spcAft>
                  <a:spcPct val="35000"/>
                </a:spcAft>
                <a:buFont typeface="Arial" panose="020B0604020202020204" pitchFamily="34" charset="0"/>
                <a:buChar char="•"/>
              </a:pPr>
              <a:r>
                <a:rPr lang="en-US" sz="1400" b="1" i="1" dirty="0"/>
                <a:t>With inhibitors: </a:t>
              </a:r>
              <a:r>
                <a:rPr lang="en-US" sz="1400" i="1" dirty="0"/>
                <a:t>Emicizumab recommended over bypassing agents</a:t>
              </a:r>
              <a:endParaRPr lang="en-US" sz="1400" i="1" kern="1200" dirty="0"/>
            </a:p>
          </p:txBody>
        </p:sp>
      </p:grpSp>
      <p:sp>
        <p:nvSpPr>
          <p:cNvPr id="24" name="Rectangle: Rounded Corners 23">
            <a:extLst>
              <a:ext uri="{FF2B5EF4-FFF2-40B4-BE49-F238E27FC236}">
                <a16:creationId xmlns:a16="http://schemas.microsoft.com/office/drawing/2014/main" id="{94244637-24FA-F6CE-0120-5AD8A6F040AC}"/>
              </a:ext>
            </a:extLst>
          </p:cNvPr>
          <p:cNvSpPr/>
          <p:nvPr/>
        </p:nvSpPr>
        <p:spPr>
          <a:xfrm>
            <a:off x="4828033" y="2596952"/>
            <a:ext cx="3992880" cy="1743962"/>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5">
              <a:hueOff val="-4505695"/>
              <a:satOff val="-11613"/>
              <a:lumOff val="-7843"/>
              <a:alphaOff val="0"/>
            </a:schemeClr>
          </a:effectRef>
          <a:fontRef idx="minor">
            <a:schemeClr val="lt1"/>
          </a:fontRef>
        </p:style>
        <p:txBody>
          <a:bodyPr/>
          <a:lstStyle/>
          <a:p>
            <a:r>
              <a:rPr lang="en-US" sz="1400" b="1" dirty="0"/>
              <a:t>Hemophilia B, severe and moderately severe without inhibitors: </a:t>
            </a:r>
            <a:r>
              <a:rPr lang="en-US" sz="1400" dirty="0"/>
              <a:t>Prophylaxis recommended over episodic treatment of bleeding events; may reduce bleeding frequency </a:t>
            </a:r>
          </a:p>
          <a:p>
            <a:pPr marL="285750" indent="-285750">
              <a:buFont typeface="Arial" panose="020B0604020202020204" pitchFamily="34" charset="0"/>
              <a:buChar char="•"/>
            </a:pPr>
            <a:r>
              <a:rPr lang="en-US" sz="1400" i="1" dirty="0"/>
              <a:t>Prophylaxis with purified plasma-derived FIX or standard or extended half-life recombinant FIX concentrates recommended</a:t>
            </a:r>
            <a:endParaRPr lang="en-US" i="1" dirty="0"/>
          </a:p>
        </p:txBody>
      </p:sp>
    </p:spTree>
    <p:extLst>
      <p:ext uri="{BB962C8B-B14F-4D97-AF65-F5344CB8AC3E}">
        <p14:creationId xmlns:p14="http://schemas.microsoft.com/office/powerpoint/2010/main" val="38115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DF5ED70-92CA-F9AF-4AA1-CCE2932C2052}"/>
              </a:ext>
            </a:extLst>
          </p:cNvPr>
          <p:cNvSpPr txBox="1"/>
          <p:nvPr/>
        </p:nvSpPr>
        <p:spPr>
          <a:xfrm>
            <a:off x="2709436" y="983822"/>
            <a:ext cx="6251683" cy="1015663"/>
          </a:xfrm>
          <a:prstGeom prst="rect">
            <a:avLst/>
          </a:prstGeom>
          <a:solidFill>
            <a:schemeClr val="accent5">
              <a:lumMod val="20000"/>
              <a:lumOff val="80000"/>
            </a:schemeClr>
          </a:solidFill>
        </p:spPr>
        <p:txBody>
          <a:bodyPr wrap="square" rtlCol="0">
            <a:spAutoFit/>
          </a:bodyPr>
          <a:lstStyle/>
          <a:p>
            <a:pPr marL="285750" lvl="0" indent="-285750">
              <a:buFont typeface="Arial" panose="020B0604020202020204" pitchFamily="34" charset="0"/>
              <a:buChar char="•"/>
            </a:pPr>
            <a:r>
              <a:rPr lang="en-US" sz="1500" dirty="0"/>
              <a:t>Need for regular infusions/injections vs joint damage/other morbidities</a:t>
            </a:r>
          </a:p>
          <a:p>
            <a:pPr marL="285750" lvl="0" indent="-285750">
              <a:buFont typeface="Arial" panose="020B0604020202020204" pitchFamily="34" charset="0"/>
              <a:buChar char="•"/>
            </a:pPr>
            <a:r>
              <a:rPr lang="en-US" sz="1500" dirty="0"/>
              <a:t>Potential quality of life, mental health implications</a:t>
            </a:r>
          </a:p>
          <a:p>
            <a:pPr marL="285750" lvl="0" indent="-285750">
              <a:buFont typeface="Arial" panose="020B0604020202020204" pitchFamily="34" charset="0"/>
              <a:buChar char="•"/>
            </a:pPr>
            <a:r>
              <a:rPr lang="en-US" sz="1500" dirty="0"/>
              <a:t>Potential cost</a:t>
            </a:r>
          </a:p>
          <a:p>
            <a:pPr marL="285750" lvl="0" indent="-285750">
              <a:buFont typeface="Arial" panose="020B0604020202020204" pitchFamily="34" charset="0"/>
              <a:buChar char="•"/>
            </a:pPr>
            <a:r>
              <a:rPr lang="en-US" sz="1500" dirty="0"/>
              <a:t>Frequent venous access and potential complications</a:t>
            </a:r>
          </a:p>
        </p:txBody>
      </p:sp>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505658" y="97622"/>
            <a:ext cx="8350017" cy="570887"/>
          </a:xfrm>
        </p:spPr>
        <p:txBody>
          <a:bodyPr>
            <a:noAutofit/>
          </a:bodyPr>
          <a:lstStyle/>
          <a:p>
            <a:r>
              <a:rPr lang="en-US" sz="3200" dirty="0"/>
              <a:t>Treatment Personalization With SHL and EHL CFCs</a:t>
            </a:r>
          </a:p>
        </p:txBody>
      </p:sp>
      <p:sp>
        <p:nvSpPr>
          <p:cNvPr id="3" name="TextBox 2">
            <a:extLst>
              <a:ext uri="{FF2B5EF4-FFF2-40B4-BE49-F238E27FC236}">
                <a16:creationId xmlns:a16="http://schemas.microsoft.com/office/drawing/2014/main" id="{40E18B94-A2AC-D7EF-B11B-08A1174F431D}"/>
              </a:ext>
            </a:extLst>
          </p:cNvPr>
          <p:cNvSpPr txBox="1"/>
          <p:nvPr/>
        </p:nvSpPr>
        <p:spPr>
          <a:xfrm>
            <a:off x="3033826" y="4493591"/>
            <a:ext cx="5927294" cy="338554"/>
          </a:xfrm>
          <a:prstGeom prst="rect">
            <a:avLst/>
          </a:prstGeom>
          <a:noFill/>
        </p:spPr>
        <p:txBody>
          <a:bodyPr wrap="square" rtlCol="0">
            <a:spAutoFit/>
          </a:bodyPr>
          <a:lstStyle/>
          <a:p>
            <a:r>
              <a:rPr lang="en-US" sz="800" dirty="0">
                <a:solidFill>
                  <a:schemeClr val="bg1"/>
                </a:solidFill>
              </a:rPr>
              <a:t>1. National Bleeding Disorders Foundation. https://www.bleeding.org/healthcare-professionals/guidelines-on-care/masac-documents/masac-document-267-masac-recommendation-concerning-prophylaxis-for-hemophilia-a-and-b-with-and-without-inhibitors</a:t>
            </a:r>
          </a:p>
        </p:txBody>
      </p:sp>
      <p:sp>
        <p:nvSpPr>
          <p:cNvPr id="4" name="TextBox 3">
            <a:extLst>
              <a:ext uri="{FF2B5EF4-FFF2-40B4-BE49-F238E27FC236}">
                <a16:creationId xmlns:a16="http://schemas.microsoft.com/office/drawing/2014/main" id="{D3C9141C-1EB1-3A5C-DF27-9D4832D109D9}"/>
              </a:ext>
            </a:extLst>
          </p:cNvPr>
          <p:cNvSpPr txBox="1"/>
          <p:nvPr/>
        </p:nvSpPr>
        <p:spPr>
          <a:xfrm>
            <a:off x="426720" y="4278147"/>
            <a:ext cx="8778240" cy="215444"/>
          </a:xfrm>
          <a:prstGeom prst="rect">
            <a:avLst/>
          </a:prstGeom>
          <a:noFill/>
        </p:spPr>
        <p:txBody>
          <a:bodyPr wrap="square" rtlCol="0">
            <a:spAutoFit/>
          </a:bodyPr>
          <a:lstStyle/>
          <a:p>
            <a:r>
              <a:rPr lang="en-US" sz="800" dirty="0"/>
              <a:t>CFC, clotting factor concentrates; EHL, extended half-life; SHL, standard half-life</a:t>
            </a:r>
          </a:p>
        </p:txBody>
      </p:sp>
      <p:sp>
        <p:nvSpPr>
          <p:cNvPr id="7" name="Rectangle: Rounded Corners 6">
            <a:extLst>
              <a:ext uri="{FF2B5EF4-FFF2-40B4-BE49-F238E27FC236}">
                <a16:creationId xmlns:a16="http://schemas.microsoft.com/office/drawing/2014/main" id="{54D3F7E0-D353-1DCA-D0C5-6262D0110D2B}"/>
              </a:ext>
            </a:extLst>
          </p:cNvPr>
          <p:cNvSpPr/>
          <p:nvPr/>
        </p:nvSpPr>
        <p:spPr>
          <a:xfrm>
            <a:off x="505659" y="983823"/>
            <a:ext cx="2246250" cy="954107"/>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Infants and young children</a:t>
            </a:r>
          </a:p>
        </p:txBody>
      </p:sp>
      <p:sp>
        <p:nvSpPr>
          <p:cNvPr id="9" name="TextBox 8">
            <a:extLst>
              <a:ext uri="{FF2B5EF4-FFF2-40B4-BE49-F238E27FC236}">
                <a16:creationId xmlns:a16="http://schemas.microsoft.com/office/drawing/2014/main" id="{4DFE3BAE-C94F-2C60-707F-489D88BC0AC2}"/>
              </a:ext>
            </a:extLst>
          </p:cNvPr>
          <p:cNvSpPr txBox="1"/>
          <p:nvPr/>
        </p:nvSpPr>
        <p:spPr>
          <a:xfrm>
            <a:off x="2709436" y="2173169"/>
            <a:ext cx="6251683" cy="784830"/>
          </a:xfrm>
          <a:prstGeom prst="rect">
            <a:avLst/>
          </a:prstGeom>
          <a:solidFill>
            <a:schemeClr val="accent6">
              <a:lumMod val="20000"/>
              <a:lumOff val="80000"/>
            </a:schemeClr>
          </a:solidFill>
        </p:spPr>
        <p:txBody>
          <a:bodyPr wrap="square" rtlCol="0">
            <a:spAutoFit/>
          </a:bodyPr>
          <a:lstStyle/>
          <a:p>
            <a:pPr marL="285750" lvl="0" indent="-285750">
              <a:buFont typeface="Arial" panose="020B0604020202020204" pitchFamily="34" charset="0"/>
              <a:buChar char="•"/>
            </a:pPr>
            <a:r>
              <a:rPr lang="en-US" sz="1500" dirty="0"/>
              <a:t>Current joint damage and what can be reasonably expected from prophylaxis</a:t>
            </a:r>
          </a:p>
          <a:p>
            <a:pPr marL="285750" lvl="0" indent="-285750">
              <a:buFont typeface="Arial" panose="020B0604020202020204" pitchFamily="34" charset="0"/>
              <a:buChar char="•"/>
            </a:pPr>
            <a:r>
              <a:rPr lang="en-US" sz="1500" dirty="0"/>
              <a:t>Same considerations as above</a:t>
            </a:r>
          </a:p>
        </p:txBody>
      </p:sp>
      <p:sp>
        <p:nvSpPr>
          <p:cNvPr id="10" name="Rectangle: Rounded Corners 9">
            <a:extLst>
              <a:ext uri="{FF2B5EF4-FFF2-40B4-BE49-F238E27FC236}">
                <a16:creationId xmlns:a16="http://schemas.microsoft.com/office/drawing/2014/main" id="{DF292334-F7D7-F2FA-0855-A967D6C960F4}"/>
              </a:ext>
            </a:extLst>
          </p:cNvPr>
          <p:cNvSpPr/>
          <p:nvPr/>
        </p:nvSpPr>
        <p:spPr>
          <a:xfrm>
            <a:off x="505659" y="2088531"/>
            <a:ext cx="2246250" cy="954107"/>
          </a:xfrm>
          <a:prstGeom prst="roundRect">
            <a:avLst/>
          </a:prstGeom>
          <a:solidFill>
            <a:schemeClr val="accent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Older child, adolescent or adult</a:t>
            </a:r>
          </a:p>
        </p:txBody>
      </p:sp>
      <p:sp>
        <p:nvSpPr>
          <p:cNvPr id="13" name="Rectangle: Rounded Corners 12">
            <a:extLst>
              <a:ext uri="{FF2B5EF4-FFF2-40B4-BE49-F238E27FC236}">
                <a16:creationId xmlns:a16="http://schemas.microsoft.com/office/drawing/2014/main" id="{F09C56E1-367C-F220-06B8-7B82B71BA579}"/>
              </a:ext>
            </a:extLst>
          </p:cNvPr>
          <p:cNvSpPr/>
          <p:nvPr/>
        </p:nvSpPr>
        <p:spPr>
          <a:xfrm>
            <a:off x="994410" y="3223438"/>
            <a:ext cx="1737360" cy="692479"/>
          </a:xfrm>
          <a:prstGeom prst="roundRect">
            <a:avLst/>
          </a:prstGeom>
          <a:solidFill>
            <a:schemeClr val="tx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400" b="1" dirty="0"/>
              <a:t>Frequency of infusions/injections</a:t>
            </a:r>
          </a:p>
        </p:txBody>
      </p:sp>
      <p:sp>
        <p:nvSpPr>
          <p:cNvPr id="14" name="Rectangle: Rounded Corners 13">
            <a:extLst>
              <a:ext uri="{FF2B5EF4-FFF2-40B4-BE49-F238E27FC236}">
                <a16:creationId xmlns:a16="http://schemas.microsoft.com/office/drawing/2014/main" id="{1DDDCAD7-8431-32FE-EC57-087758AF6A68}"/>
              </a:ext>
            </a:extLst>
          </p:cNvPr>
          <p:cNvSpPr/>
          <p:nvPr/>
        </p:nvSpPr>
        <p:spPr>
          <a:xfrm>
            <a:off x="2827563" y="3223438"/>
            <a:ext cx="1737360" cy="692479"/>
          </a:xfrm>
          <a:prstGeom prst="roundRect">
            <a:avLst/>
          </a:prstGeom>
          <a:solidFill>
            <a:schemeClr val="tx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400" b="1" dirty="0"/>
              <a:t>Activity levels</a:t>
            </a:r>
          </a:p>
        </p:txBody>
      </p:sp>
      <p:sp>
        <p:nvSpPr>
          <p:cNvPr id="15" name="Rectangle: Rounded Corners 14">
            <a:extLst>
              <a:ext uri="{FF2B5EF4-FFF2-40B4-BE49-F238E27FC236}">
                <a16:creationId xmlns:a16="http://schemas.microsoft.com/office/drawing/2014/main" id="{11D7DF48-3477-0FAF-A303-9AD060E8444E}"/>
              </a:ext>
            </a:extLst>
          </p:cNvPr>
          <p:cNvSpPr/>
          <p:nvPr/>
        </p:nvSpPr>
        <p:spPr>
          <a:xfrm>
            <a:off x="4660716" y="3223438"/>
            <a:ext cx="1737360" cy="692479"/>
          </a:xfrm>
          <a:prstGeom prst="roundRect">
            <a:avLst/>
          </a:prstGeom>
          <a:solidFill>
            <a:schemeClr val="tx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400" b="1" dirty="0"/>
              <a:t>Frequency of follow-up</a:t>
            </a:r>
          </a:p>
        </p:txBody>
      </p:sp>
      <p:sp>
        <p:nvSpPr>
          <p:cNvPr id="16" name="Rectangle: Rounded Corners 15">
            <a:extLst>
              <a:ext uri="{FF2B5EF4-FFF2-40B4-BE49-F238E27FC236}">
                <a16:creationId xmlns:a16="http://schemas.microsoft.com/office/drawing/2014/main" id="{95482DA0-6AF6-C2A8-6980-0C628C8C3A53}"/>
              </a:ext>
            </a:extLst>
          </p:cNvPr>
          <p:cNvSpPr/>
          <p:nvPr/>
        </p:nvSpPr>
        <p:spPr>
          <a:xfrm>
            <a:off x="6493869" y="3223437"/>
            <a:ext cx="1737360" cy="692479"/>
          </a:xfrm>
          <a:prstGeom prst="roundRect">
            <a:avLst/>
          </a:prstGeom>
          <a:solidFill>
            <a:schemeClr val="tx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400" b="1" dirty="0"/>
              <a:t>Inhibitor formation</a:t>
            </a:r>
          </a:p>
        </p:txBody>
      </p:sp>
      <p:sp>
        <p:nvSpPr>
          <p:cNvPr id="17" name="Title 1">
            <a:extLst>
              <a:ext uri="{FF2B5EF4-FFF2-40B4-BE49-F238E27FC236}">
                <a16:creationId xmlns:a16="http://schemas.microsoft.com/office/drawing/2014/main" id="{45A922B3-F53F-FE30-34E9-4CB1CAC3C127}"/>
              </a:ext>
            </a:extLst>
          </p:cNvPr>
          <p:cNvSpPr txBox="1">
            <a:spLocks/>
          </p:cNvSpPr>
          <p:nvPr/>
        </p:nvSpPr>
        <p:spPr>
          <a:xfrm>
            <a:off x="751641" y="412934"/>
            <a:ext cx="7886700" cy="57088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b="1" dirty="0"/>
          </a:p>
        </p:txBody>
      </p:sp>
    </p:spTree>
    <p:extLst>
      <p:ext uri="{BB962C8B-B14F-4D97-AF65-F5344CB8AC3E}">
        <p14:creationId xmlns:p14="http://schemas.microsoft.com/office/powerpoint/2010/main" val="1857499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358685" y="0"/>
            <a:ext cx="7886700" cy="994172"/>
          </a:xfrm>
        </p:spPr>
        <p:txBody>
          <a:bodyPr>
            <a:normAutofit/>
          </a:bodyPr>
          <a:lstStyle/>
          <a:p>
            <a:r>
              <a:rPr lang="en-US" sz="3200" dirty="0"/>
              <a:t>Inhibitor Formation With Factor Products</a:t>
            </a:r>
          </a:p>
        </p:txBody>
      </p:sp>
      <p:sp>
        <p:nvSpPr>
          <p:cNvPr id="3" name="TextBox 2">
            <a:extLst>
              <a:ext uri="{FF2B5EF4-FFF2-40B4-BE49-F238E27FC236}">
                <a16:creationId xmlns:a16="http://schemas.microsoft.com/office/drawing/2014/main" id="{CC4A3AF9-1491-A9A6-8B49-77D3083FDA35}"/>
              </a:ext>
            </a:extLst>
          </p:cNvPr>
          <p:cNvSpPr txBox="1"/>
          <p:nvPr/>
        </p:nvSpPr>
        <p:spPr>
          <a:xfrm>
            <a:off x="3033825" y="4493591"/>
            <a:ext cx="6257659" cy="215444"/>
          </a:xfrm>
          <a:prstGeom prst="rect">
            <a:avLst/>
          </a:prstGeom>
          <a:noFill/>
        </p:spPr>
        <p:txBody>
          <a:bodyPr wrap="square" rtlCol="0">
            <a:spAutoFit/>
          </a:bodyPr>
          <a:lstStyle/>
          <a:p>
            <a:r>
              <a:rPr lang="nl-NL" altLang="en-US" sz="800" spc="-10" dirty="0">
                <a:solidFill>
                  <a:schemeClr val="bg1"/>
                </a:solidFill>
                <a:latin typeface="Calibri" panose="020F0502020204030204" pitchFamily="34" charset="0"/>
              </a:rPr>
              <a:t>Ellsworth P</a:t>
            </a:r>
            <a:r>
              <a:rPr kumimoji="0" lang="nl-NL" altLang="en-US" sz="8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et al. </a:t>
            </a:r>
            <a:r>
              <a:rPr kumimoji="0" lang="nl-NL" altLang="en-US" sz="8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Hematology Am Soc Hematol Educ Program</a:t>
            </a:r>
            <a:r>
              <a:rPr kumimoji="0" lang="nl-NL" altLang="en-US" sz="8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2021 (1):219-225. </a:t>
            </a:r>
            <a:endParaRPr lang="en-US" sz="800" dirty="0">
              <a:solidFill>
                <a:schemeClr val="bg1"/>
              </a:solidFill>
            </a:endParaRPr>
          </a:p>
        </p:txBody>
      </p:sp>
      <p:sp>
        <p:nvSpPr>
          <p:cNvPr id="6" name="TextBox 5">
            <a:extLst>
              <a:ext uri="{FF2B5EF4-FFF2-40B4-BE49-F238E27FC236}">
                <a16:creationId xmlns:a16="http://schemas.microsoft.com/office/drawing/2014/main" id="{79ED23AD-057A-2EF5-3593-11E131B93C71}"/>
              </a:ext>
            </a:extLst>
          </p:cNvPr>
          <p:cNvSpPr txBox="1"/>
          <p:nvPr/>
        </p:nvSpPr>
        <p:spPr>
          <a:xfrm>
            <a:off x="2709437" y="1057456"/>
            <a:ext cx="5928903" cy="1323439"/>
          </a:xfrm>
          <a:prstGeom prst="rect">
            <a:avLst/>
          </a:prstGeom>
          <a:solidFill>
            <a:schemeClr val="accent5">
              <a:lumMod val="40000"/>
              <a:lumOff val="60000"/>
            </a:schemeClr>
          </a:solidFill>
        </p:spPr>
        <p:txBody>
          <a:bodyPr wrap="square" rtlCol="0">
            <a:spAutoFit/>
          </a:bodyPr>
          <a:lstStyle/>
          <a:p>
            <a:pPr marL="285750" lvl="0" indent="-285750">
              <a:buFont typeface="Arial" panose="020B0604020202020204" pitchFamily="34" charset="0"/>
              <a:buChar char="•"/>
            </a:pPr>
            <a:r>
              <a:rPr lang="en-US" sz="1600" dirty="0"/>
              <a:t>Neutralizing alloantibodies to exogenous FVIII or FIX proteins</a:t>
            </a:r>
          </a:p>
          <a:p>
            <a:pPr marL="285750" lvl="0" indent="-285750">
              <a:buFont typeface="Arial" panose="020B0604020202020204" pitchFamily="34" charset="0"/>
              <a:buChar char="•"/>
            </a:pPr>
            <a:r>
              <a:rPr lang="en-US" sz="1600" dirty="0"/>
              <a:t>Factor replacement recognized as foreign by body’s immune system</a:t>
            </a:r>
          </a:p>
          <a:p>
            <a:pPr marL="285750" indent="-285750">
              <a:buFont typeface="Arial" panose="020B0604020202020204" pitchFamily="34" charset="0"/>
              <a:buChar char="•"/>
            </a:pPr>
            <a:r>
              <a:rPr lang="en-US" sz="1600" kern="1200" dirty="0"/>
              <a:t>Leads to ineffective treatment with standard factor therapy </a:t>
            </a:r>
            <a:r>
              <a:rPr lang="en-US" sz="1600" kern="1200" dirty="0">
                <a:sym typeface="Symbol" panose="05050102010706020507" pitchFamily="18" charset="2"/>
              </a:rPr>
              <a:t> p</a:t>
            </a:r>
            <a:r>
              <a:rPr lang="en-US" sz="1600" kern="1200" dirty="0"/>
              <a:t>otential for increased bleeding</a:t>
            </a:r>
          </a:p>
        </p:txBody>
      </p:sp>
      <p:sp>
        <p:nvSpPr>
          <p:cNvPr id="14" name="Rectangle: Rounded Corners 13">
            <a:extLst>
              <a:ext uri="{FF2B5EF4-FFF2-40B4-BE49-F238E27FC236}">
                <a16:creationId xmlns:a16="http://schemas.microsoft.com/office/drawing/2014/main" id="{AE6B006B-8C80-B818-5730-8BA52CA9DACB}"/>
              </a:ext>
            </a:extLst>
          </p:cNvPr>
          <p:cNvSpPr/>
          <p:nvPr/>
        </p:nvSpPr>
        <p:spPr>
          <a:xfrm>
            <a:off x="484423" y="1066121"/>
            <a:ext cx="2246250" cy="1314773"/>
          </a:xfrm>
          <a:prstGeom prst="round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Inhibitor Formation</a:t>
            </a:r>
          </a:p>
        </p:txBody>
      </p:sp>
      <p:sp>
        <p:nvSpPr>
          <p:cNvPr id="15" name="TextBox 14">
            <a:extLst>
              <a:ext uri="{FF2B5EF4-FFF2-40B4-BE49-F238E27FC236}">
                <a16:creationId xmlns:a16="http://schemas.microsoft.com/office/drawing/2014/main" id="{75A46259-1616-500B-D19E-E387DD9FDBCB}"/>
              </a:ext>
            </a:extLst>
          </p:cNvPr>
          <p:cNvSpPr txBox="1"/>
          <p:nvPr/>
        </p:nvSpPr>
        <p:spPr>
          <a:xfrm>
            <a:off x="2709436" y="2444179"/>
            <a:ext cx="5928904" cy="1107996"/>
          </a:xfrm>
          <a:prstGeom prst="rect">
            <a:avLst/>
          </a:prstGeom>
          <a:solidFill>
            <a:schemeClr val="accent6">
              <a:lumMod val="40000"/>
              <a:lumOff val="60000"/>
            </a:schemeClr>
          </a:solidFill>
        </p:spPr>
        <p:txBody>
          <a:bodyPr wrap="square" rtlCol="0">
            <a:spAutoFit/>
          </a:bodyPr>
          <a:lstStyle/>
          <a:p>
            <a:pPr marL="285750" lvl="0" indent="-285750">
              <a:buFont typeface="Arial" panose="020B0604020202020204" pitchFamily="34" charset="0"/>
              <a:buChar char="•"/>
            </a:pPr>
            <a:r>
              <a:rPr lang="en-US" sz="1400" dirty="0"/>
              <a:t>Hemophilia A (severe): 25% to 30%</a:t>
            </a:r>
          </a:p>
          <a:p>
            <a:pPr marL="285750" lvl="0" indent="-285750">
              <a:buFont typeface="Arial" panose="020B0604020202020204" pitchFamily="34" charset="0"/>
              <a:buChar char="•"/>
            </a:pPr>
            <a:r>
              <a:rPr lang="en-US" sz="1400" dirty="0"/>
              <a:t>Hemophilia B: 3% to 5% (higher in subpopulations)</a:t>
            </a:r>
          </a:p>
          <a:p>
            <a:pPr marL="285750" lvl="0" indent="-285750">
              <a:buFont typeface="Arial" panose="020B0604020202020204" pitchFamily="34" charset="0"/>
              <a:buChar char="•"/>
            </a:pPr>
            <a:r>
              <a:rPr lang="en-US" sz="1400" dirty="0"/>
              <a:t>Recurrence:</a:t>
            </a:r>
          </a:p>
          <a:p>
            <a:pPr marL="742950" lvl="1" indent="-285750">
              <a:buFont typeface="Arial" panose="020B0604020202020204" pitchFamily="34" charset="0"/>
              <a:buChar char="•"/>
            </a:pPr>
            <a:r>
              <a:rPr lang="en-US" sz="1200" dirty="0"/>
              <a:t>Hemophilia A: up to 30%</a:t>
            </a:r>
          </a:p>
          <a:p>
            <a:pPr marL="742950" lvl="1" indent="-285750">
              <a:buFont typeface="Arial" panose="020B0604020202020204" pitchFamily="34" charset="0"/>
              <a:buChar char="•"/>
            </a:pPr>
            <a:r>
              <a:rPr lang="en-US" sz="1200" dirty="0"/>
              <a:t>Hemophilia B: up to 20%</a:t>
            </a:r>
          </a:p>
        </p:txBody>
      </p:sp>
      <p:sp>
        <p:nvSpPr>
          <p:cNvPr id="16" name="Rectangle: Rounded Corners 15">
            <a:extLst>
              <a:ext uri="{FF2B5EF4-FFF2-40B4-BE49-F238E27FC236}">
                <a16:creationId xmlns:a16="http://schemas.microsoft.com/office/drawing/2014/main" id="{3EDEF0E0-18B7-B0E2-8DF2-4EF9C8717004}"/>
              </a:ext>
            </a:extLst>
          </p:cNvPr>
          <p:cNvSpPr/>
          <p:nvPr/>
        </p:nvSpPr>
        <p:spPr>
          <a:xfrm>
            <a:off x="484423" y="2452845"/>
            <a:ext cx="2246250" cy="1099330"/>
          </a:xfrm>
          <a:prstGeom prst="roundRect">
            <a:avLst/>
          </a:prstGeom>
          <a:solidFill>
            <a:schemeClr val="accent6"/>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Most common in severe Hemophilia A</a:t>
            </a:r>
          </a:p>
        </p:txBody>
      </p:sp>
    </p:spTree>
    <p:extLst>
      <p:ext uri="{BB962C8B-B14F-4D97-AF65-F5344CB8AC3E}">
        <p14:creationId xmlns:p14="http://schemas.microsoft.com/office/powerpoint/2010/main" val="3436113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498022" y="0"/>
            <a:ext cx="7886700" cy="994172"/>
          </a:xfrm>
        </p:spPr>
        <p:txBody>
          <a:bodyPr>
            <a:normAutofit/>
          </a:bodyPr>
          <a:lstStyle/>
          <a:p>
            <a:r>
              <a:rPr lang="en-US" dirty="0"/>
              <a:t>Comparison of FVIII and Emicizumab</a:t>
            </a:r>
          </a:p>
        </p:txBody>
      </p:sp>
      <p:sp>
        <p:nvSpPr>
          <p:cNvPr id="3" name="TextBox 2">
            <a:extLst>
              <a:ext uri="{FF2B5EF4-FFF2-40B4-BE49-F238E27FC236}">
                <a16:creationId xmlns:a16="http://schemas.microsoft.com/office/drawing/2014/main" id="{D59B2CD8-CC70-C9AF-DF27-E0A6337DD81F}"/>
              </a:ext>
            </a:extLst>
          </p:cNvPr>
          <p:cNvSpPr txBox="1"/>
          <p:nvPr/>
        </p:nvSpPr>
        <p:spPr>
          <a:xfrm>
            <a:off x="3033826" y="4493591"/>
            <a:ext cx="5722984" cy="461665"/>
          </a:xfrm>
          <a:prstGeom prst="rect">
            <a:avLst/>
          </a:prstGeom>
          <a:noFill/>
        </p:spPr>
        <p:txBody>
          <a:bodyPr wrap="square" rtlCol="0">
            <a:spAutoFit/>
          </a:bodyPr>
          <a:lstStyle/>
          <a:p>
            <a:r>
              <a:rPr lang="en-US" sz="800" dirty="0">
                <a:solidFill>
                  <a:schemeClr val="bg1"/>
                </a:solidFill>
              </a:rPr>
              <a:t>1. National Bleeding Disorders Foundation. https://www.bleeding.org/healthcare-professionals/guidelines-on-care/masac-documents/masac-document-268-recommendation-on-the-use-and-management-of-emicizumab-kxwh-hemlibrar-for-hemophilia-a-with-and-without-inhibitors</a:t>
            </a:r>
          </a:p>
        </p:txBody>
      </p:sp>
      <p:graphicFrame>
        <p:nvGraphicFramePr>
          <p:cNvPr id="4" name="Table 7">
            <a:extLst>
              <a:ext uri="{FF2B5EF4-FFF2-40B4-BE49-F238E27FC236}">
                <a16:creationId xmlns:a16="http://schemas.microsoft.com/office/drawing/2014/main" id="{1A00530D-F6CE-69BD-F02E-4000F5394A5F}"/>
              </a:ext>
            </a:extLst>
          </p:cNvPr>
          <p:cNvGraphicFramePr>
            <a:graphicFrameLocks noGrp="1"/>
          </p:cNvGraphicFramePr>
          <p:nvPr>
            <p:extLst>
              <p:ext uri="{D42A27DB-BD31-4B8C-83A1-F6EECF244321}">
                <p14:modId xmlns:p14="http://schemas.microsoft.com/office/powerpoint/2010/main" val="4220244938"/>
              </p:ext>
            </p:extLst>
          </p:nvPr>
        </p:nvGraphicFramePr>
        <p:xfrm>
          <a:off x="5750719" y="797447"/>
          <a:ext cx="3006090" cy="3594372"/>
        </p:xfrm>
        <a:graphic>
          <a:graphicData uri="http://schemas.openxmlformats.org/drawingml/2006/table">
            <a:tbl>
              <a:tblPr firstRow="1" bandRow="1">
                <a:tableStyleId>{10A1B5D5-9B99-4C35-A422-299274C87663}</a:tableStyleId>
              </a:tblPr>
              <a:tblGrid>
                <a:gridCol w="3006090">
                  <a:extLst>
                    <a:ext uri="{9D8B030D-6E8A-4147-A177-3AD203B41FA5}">
                      <a16:colId xmlns:a16="http://schemas.microsoft.com/office/drawing/2014/main" val="1079066709"/>
                    </a:ext>
                  </a:extLst>
                </a:gridCol>
              </a:tblGrid>
              <a:tr h="295547">
                <a:tc>
                  <a:txBody>
                    <a:bodyPr/>
                    <a:lstStyle/>
                    <a:p>
                      <a:pPr algn="ctr"/>
                      <a:r>
                        <a:rPr lang="en-US" sz="1500" dirty="0"/>
                        <a:t>Emicizumab</a:t>
                      </a:r>
                    </a:p>
                  </a:txBody>
                  <a:tcPr/>
                </a:tc>
                <a:extLst>
                  <a:ext uri="{0D108BD9-81ED-4DB2-BD59-A6C34878D82A}">
                    <a16:rowId xmlns:a16="http://schemas.microsoft.com/office/drawing/2014/main" val="1186954784"/>
                  </a:ext>
                </a:extLst>
              </a:tr>
              <a:tr h="547007">
                <a:tc>
                  <a:txBody>
                    <a:bodyPr/>
                    <a:lstStyle/>
                    <a:p>
                      <a:pPr algn="l"/>
                      <a:r>
                        <a:rPr lang="en-US" sz="1500" b="0" kern="1200" dirty="0">
                          <a:solidFill>
                            <a:schemeClr val="tx1"/>
                          </a:solidFill>
                          <a:effectLst/>
                        </a:rPr>
                        <a:t>Single (FIX/FIXa and FX/FXa)</a:t>
                      </a:r>
                      <a:endParaRPr lang="en-US" sz="1500" b="0" dirty="0"/>
                    </a:p>
                  </a:txBody>
                  <a:tcPr anchor="ctr">
                    <a:noFill/>
                  </a:tcPr>
                </a:tc>
                <a:extLst>
                  <a:ext uri="{0D108BD9-81ED-4DB2-BD59-A6C34878D82A}">
                    <a16:rowId xmlns:a16="http://schemas.microsoft.com/office/drawing/2014/main" val="1509106018"/>
                  </a:ext>
                </a:extLst>
              </a:tr>
              <a:tr h="550069">
                <a:tc>
                  <a:txBody>
                    <a:bodyPr/>
                    <a:lstStyle/>
                    <a:p>
                      <a:pPr algn="l"/>
                      <a:r>
                        <a:rPr lang="en-US" sz="1500" b="0" kern="1200" dirty="0">
                          <a:solidFill>
                            <a:schemeClr val="tx1"/>
                          </a:solidFill>
                          <a:effectLst/>
                        </a:rPr>
                        <a:t>Low</a:t>
                      </a:r>
                      <a:endParaRPr lang="en-US" sz="1500" b="0" dirty="0"/>
                    </a:p>
                  </a:txBody>
                  <a:tcPr anchor="ctr">
                    <a:solidFill>
                      <a:schemeClr val="accent6">
                        <a:lumMod val="20000"/>
                        <a:lumOff val="80000"/>
                      </a:schemeClr>
                    </a:solidFill>
                  </a:tcPr>
                </a:tc>
                <a:extLst>
                  <a:ext uri="{0D108BD9-81ED-4DB2-BD59-A6C34878D82A}">
                    <a16:rowId xmlns:a16="http://schemas.microsoft.com/office/drawing/2014/main" val="3471980040"/>
                  </a:ext>
                </a:extLst>
              </a:tr>
              <a:tr h="548601">
                <a:tc>
                  <a:txBody>
                    <a:bodyPr/>
                    <a:lstStyle/>
                    <a:p>
                      <a:pPr algn="l"/>
                      <a:r>
                        <a:rPr lang="en-US" sz="1500" b="0" kern="1200" dirty="0">
                          <a:solidFill>
                            <a:schemeClr val="tx1"/>
                          </a:solidFill>
                          <a:effectLst/>
                        </a:rPr>
                        <a:t>Partial; bridges FIXa to FX</a:t>
                      </a:r>
                    </a:p>
                  </a:txBody>
                  <a:tcPr anchor="ctr">
                    <a:noFill/>
                  </a:tcPr>
                </a:tc>
                <a:extLst>
                  <a:ext uri="{0D108BD9-81ED-4DB2-BD59-A6C34878D82A}">
                    <a16:rowId xmlns:a16="http://schemas.microsoft.com/office/drawing/2014/main" val="3021637159"/>
                  </a:ext>
                </a:extLst>
              </a:tr>
              <a:tr h="325731">
                <a:tc>
                  <a:txBody>
                    <a:bodyPr/>
                    <a:lstStyle/>
                    <a:p>
                      <a:pPr algn="l"/>
                      <a:r>
                        <a:rPr lang="en-US" sz="1500" b="0" dirty="0"/>
                        <a:t>Antibody &gt; enzyme, substrate</a:t>
                      </a:r>
                    </a:p>
                  </a:txBody>
                  <a:tcPr anchor="ctr">
                    <a:solidFill>
                      <a:schemeClr val="accent6">
                        <a:lumMod val="20000"/>
                        <a:lumOff val="80000"/>
                      </a:schemeClr>
                    </a:solidFill>
                  </a:tcPr>
                </a:tc>
                <a:extLst>
                  <a:ext uri="{0D108BD9-81ED-4DB2-BD59-A6C34878D82A}">
                    <a16:rowId xmlns:a16="http://schemas.microsoft.com/office/drawing/2014/main" val="1918084007"/>
                  </a:ext>
                </a:extLst>
              </a:tr>
              <a:tr h="325731">
                <a:tc>
                  <a:txBody>
                    <a:bodyPr/>
                    <a:lstStyle/>
                    <a:p>
                      <a:pPr algn="l"/>
                      <a:r>
                        <a:rPr lang="en-US" sz="1500" b="0" dirty="0"/>
                        <a:t>No</a:t>
                      </a:r>
                    </a:p>
                  </a:txBody>
                  <a:tcPr anchor="ctr">
                    <a:noFill/>
                  </a:tcPr>
                </a:tc>
                <a:extLst>
                  <a:ext uri="{0D108BD9-81ED-4DB2-BD59-A6C34878D82A}">
                    <a16:rowId xmlns:a16="http://schemas.microsoft.com/office/drawing/2014/main" val="968391527"/>
                  </a:ext>
                </a:extLst>
              </a:tr>
              <a:tr h="325731">
                <a:tc>
                  <a:txBody>
                    <a:bodyPr/>
                    <a:lstStyle/>
                    <a:p>
                      <a:pPr algn="l"/>
                      <a:r>
                        <a:rPr lang="en-US" sz="1500" b="0" dirty="0"/>
                        <a:t>Low</a:t>
                      </a:r>
                    </a:p>
                  </a:txBody>
                  <a:tcPr anchor="ctr">
                    <a:solidFill>
                      <a:schemeClr val="accent6">
                        <a:lumMod val="20000"/>
                        <a:lumOff val="80000"/>
                      </a:schemeClr>
                    </a:solidFill>
                  </a:tcPr>
                </a:tc>
                <a:extLst>
                  <a:ext uri="{0D108BD9-81ED-4DB2-BD59-A6C34878D82A}">
                    <a16:rowId xmlns:a16="http://schemas.microsoft.com/office/drawing/2014/main" val="3868359697"/>
                  </a:ext>
                </a:extLst>
              </a:tr>
              <a:tr h="325731">
                <a:tc>
                  <a:txBody>
                    <a:bodyPr/>
                    <a:lstStyle/>
                    <a:p>
                      <a:pPr algn="l"/>
                      <a:r>
                        <a:rPr lang="en-US" sz="1500" b="0" dirty="0"/>
                        <a:t>Subcutaneous</a:t>
                      </a:r>
                    </a:p>
                  </a:txBody>
                  <a:tcPr anchor="ctr">
                    <a:noFill/>
                  </a:tcPr>
                </a:tc>
                <a:extLst>
                  <a:ext uri="{0D108BD9-81ED-4DB2-BD59-A6C34878D82A}">
                    <a16:rowId xmlns:a16="http://schemas.microsoft.com/office/drawing/2014/main" val="3448218275"/>
                  </a:ext>
                </a:extLst>
              </a:tr>
              <a:tr h="325731">
                <a:tc>
                  <a:txBody>
                    <a:bodyPr/>
                    <a:lstStyle/>
                    <a:p>
                      <a:pPr algn="l"/>
                      <a:r>
                        <a:rPr lang="en-US" sz="1500" b="0" dirty="0"/>
                        <a:t>Weeks</a:t>
                      </a:r>
                    </a:p>
                  </a:txBody>
                  <a:tcPr anchor="ctr">
                    <a:solidFill>
                      <a:schemeClr val="accent6">
                        <a:lumMod val="20000"/>
                        <a:lumOff val="80000"/>
                      </a:schemeClr>
                    </a:solidFill>
                  </a:tcPr>
                </a:tc>
                <a:extLst>
                  <a:ext uri="{0D108BD9-81ED-4DB2-BD59-A6C34878D82A}">
                    <a16:rowId xmlns:a16="http://schemas.microsoft.com/office/drawing/2014/main" val="1358975287"/>
                  </a:ext>
                </a:extLst>
              </a:tr>
            </a:tbl>
          </a:graphicData>
        </a:graphic>
      </p:graphicFrame>
      <p:graphicFrame>
        <p:nvGraphicFramePr>
          <p:cNvPr id="5" name="Table 7">
            <a:extLst>
              <a:ext uri="{FF2B5EF4-FFF2-40B4-BE49-F238E27FC236}">
                <a16:creationId xmlns:a16="http://schemas.microsoft.com/office/drawing/2014/main" id="{092EDF34-CDA2-B9C5-2A40-F2670B70B499}"/>
              </a:ext>
            </a:extLst>
          </p:cNvPr>
          <p:cNvGraphicFramePr>
            <a:graphicFrameLocks noGrp="1"/>
          </p:cNvGraphicFramePr>
          <p:nvPr>
            <p:extLst>
              <p:ext uri="{D42A27DB-BD31-4B8C-83A1-F6EECF244321}">
                <p14:modId xmlns:p14="http://schemas.microsoft.com/office/powerpoint/2010/main" val="1418790415"/>
              </p:ext>
            </p:extLst>
          </p:nvPr>
        </p:nvGraphicFramePr>
        <p:xfrm>
          <a:off x="387189" y="797447"/>
          <a:ext cx="5363529" cy="3586739"/>
        </p:xfrm>
        <a:graphic>
          <a:graphicData uri="http://schemas.openxmlformats.org/drawingml/2006/table">
            <a:tbl>
              <a:tblPr firstRow="1" bandRow="1">
                <a:tableStyleId>{FABFCF23-3B69-468F-B69F-88F6DE6A72F2}</a:tableStyleId>
              </a:tblPr>
              <a:tblGrid>
                <a:gridCol w="2098836">
                  <a:extLst>
                    <a:ext uri="{9D8B030D-6E8A-4147-A177-3AD203B41FA5}">
                      <a16:colId xmlns:a16="http://schemas.microsoft.com/office/drawing/2014/main" val="3281840162"/>
                    </a:ext>
                  </a:extLst>
                </a:gridCol>
                <a:gridCol w="3264693">
                  <a:extLst>
                    <a:ext uri="{9D8B030D-6E8A-4147-A177-3AD203B41FA5}">
                      <a16:colId xmlns:a16="http://schemas.microsoft.com/office/drawing/2014/main" val="3079662251"/>
                    </a:ext>
                  </a:extLst>
                </a:gridCol>
              </a:tblGrid>
              <a:tr h="323483">
                <a:tc>
                  <a:txBody>
                    <a:bodyPr/>
                    <a:lstStyle/>
                    <a:p>
                      <a:pPr algn="ctr"/>
                      <a:r>
                        <a:rPr lang="en-US" sz="1500" dirty="0">
                          <a:solidFill>
                            <a:schemeClr val="tx1"/>
                          </a:solidFill>
                        </a:rPr>
                        <a:t>Characteristic</a:t>
                      </a:r>
                    </a:p>
                  </a:txBody>
                  <a:tcPr>
                    <a:solidFill>
                      <a:schemeClr val="bg1">
                        <a:lumMod val="75000"/>
                      </a:schemeClr>
                    </a:solidFill>
                  </a:tcPr>
                </a:tc>
                <a:tc>
                  <a:txBody>
                    <a:bodyPr/>
                    <a:lstStyle/>
                    <a:p>
                      <a:pPr algn="ctr"/>
                      <a:r>
                        <a:rPr lang="en-US" sz="1500" dirty="0"/>
                        <a:t>Factor VIII</a:t>
                      </a:r>
                    </a:p>
                  </a:txBody>
                  <a:tcPr/>
                </a:tc>
                <a:extLst>
                  <a:ext uri="{0D108BD9-81ED-4DB2-BD59-A6C34878D82A}">
                    <a16:rowId xmlns:a16="http://schemas.microsoft.com/office/drawing/2014/main" val="1186954784"/>
                  </a:ext>
                </a:extLst>
              </a:tr>
              <a:tr h="540893">
                <a:tc>
                  <a:txBody>
                    <a:bodyPr/>
                    <a:lstStyle/>
                    <a:p>
                      <a:pPr algn="l"/>
                      <a:r>
                        <a:rPr lang="en-US" sz="1500" b="1" dirty="0"/>
                        <a:t>Sites of Interaction</a:t>
                      </a:r>
                    </a:p>
                  </a:txBody>
                  <a:tcPr anchor="ctr">
                    <a:lnB w="19050" cap="flat" cmpd="sng" algn="ctr">
                      <a:solidFill>
                        <a:schemeClr val="accent3"/>
                      </a:solidFill>
                      <a:prstDash val="solid"/>
                      <a:round/>
                      <a:headEnd type="none" w="med" len="med"/>
                      <a:tailEnd type="none" w="med" len="med"/>
                    </a:lnB>
                    <a:solidFill>
                      <a:schemeClr val="bg1">
                        <a:lumMod val="85000"/>
                      </a:schemeClr>
                    </a:solidFill>
                  </a:tcPr>
                </a:tc>
                <a:tc>
                  <a:txBody>
                    <a:bodyPr/>
                    <a:lstStyle/>
                    <a:p>
                      <a:pPr algn="l"/>
                      <a:r>
                        <a:rPr lang="en-US" sz="1500" b="0" kern="1200" dirty="0">
                          <a:solidFill>
                            <a:schemeClr val="tx1"/>
                          </a:solidFill>
                          <a:effectLst/>
                        </a:rPr>
                        <a:t>Multiple (FIXa, FX and phospholipid surfaces)</a:t>
                      </a:r>
                      <a:endParaRPr lang="en-US" sz="1500" b="0" dirty="0"/>
                    </a:p>
                  </a:txBody>
                  <a:tcPr anchor="ctr">
                    <a:noFill/>
                  </a:tcPr>
                </a:tc>
                <a:extLst>
                  <a:ext uri="{0D108BD9-81ED-4DB2-BD59-A6C34878D82A}">
                    <a16:rowId xmlns:a16="http://schemas.microsoft.com/office/drawing/2014/main" val="1509106018"/>
                  </a:ext>
                </a:extLst>
              </a:tr>
              <a:tr h="532941">
                <a:tc>
                  <a:txBody>
                    <a:bodyPr/>
                    <a:lstStyle/>
                    <a:p>
                      <a:pPr algn="l"/>
                      <a:r>
                        <a:rPr lang="en-US" sz="1500" b="1" dirty="0"/>
                        <a:t>Enzyme/Substrate Affinity</a:t>
                      </a:r>
                    </a:p>
                  </a:txBody>
                  <a:tcPr anchor="ct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solidFill>
                  </a:tcPr>
                </a:tc>
                <a:tc>
                  <a:txBody>
                    <a:bodyPr/>
                    <a:lstStyle/>
                    <a:p>
                      <a:pPr algn="l"/>
                      <a:r>
                        <a:rPr lang="en-US" sz="1500" b="0" dirty="0"/>
                        <a:t>High</a:t>
                      </a:r>
                    </a:p>
                  </a:txBody>
                  <a:tcPr anchor="ctr">
                    <a:solidFill>
                      <a:srgbClr val="EAEFF7"/>
                    </a:solidFill>
                  </a:tcPr>
                </a:tc>
                <a:extLst>
                  <a:ext uri="{0D108BD9-81ED-4DB2-BD59-A6C34878D82A}">
                    <a16:rowId xmlns:a16="http://schemas.microsoft.com/office/drawing/2014/main" val="3471980040"/>
                  </a:ext>
                </a:extLst>
              </a:tr>
              <a:tr h="548561">
                <a:tc>
                  <a:txBody>
                    <a:bodyPr/>
                    <a:lstStyle/>
                    <a:p>
                      <a:pPr algn="l"/>
                      <a:r>
                        <a:rPr lang="en-US" sz="1500" b="1" kern="1200" dirty="0">
                          <a:solidFill>
                            <a:schemeClr val="tx1"/>
                          </a:solidFill>
                          <a:effectLst/>
                        </a:rPr>
                        <a:t>Cofactor Activity</a:t>
                      </a:r>
                    </a:p>
                  </a:txBody>
                  <a:tcPr anchor="ct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lumMod val="85000"/>
                      </a:schemeClr>
                    </a:solidFill>
                  </a:tcPr>
                </a:tc>
                <a:tc>
                  <a:txBody>
                    <a:bodyPr/>
                    <a:lstStyle/>
                    <a:p>
                      <a:pPr algn="l"/>
                      <a:r>
                        <a:rPr lang="en-US" sz="1500" b="0" kern="1200" dirty="0">
                          <a:solidFill>
                            <a:schemeClr val="tx1"/>
                          </a:solidFill>
                          <a:effectLst/>
                        </a:rPr>
                        <a:t>Full; promotes phospholipid binding</a:t>
                      </a:r>
                    </a:p>
                  </a:txBody>
                  <a:tcPr anchor="ctr">
                    <a:noFill/>
                  </a:tcPr>
                </a:tc>
                <a:extLst>
                  <a:ext uri="{0D108BD9-81ED-4DB2-BD59-A6C34878D82A}">
                    <a16:rowId xmlns:a16="http://schemas.microsoft.com/office/drawing/2014/main" val="3021637159"/>
                  </a:ext>
                </a:extLst>
              </a:tr>
              <a:tr h="323483">
                <a:tc>
                  <a:txBody>
                    <a:bodyPr/>
                    <a:lstStyle/>
                    <a:p>
                      <a:pPr algn="l"/>
                      <a:r>
                        <a:rPr lang="en-US" sz="1500" b="1" dirty="0"/>
                        <a:t>Relative Concentrations</a:t>
                      </a:r>
                    </a:p>
                  </a:txBody>
                  <a:tcPr anchor="ct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solidFill>
                  </a:tcPr>
                </a:tc>
                <a:tc>
                  <a:txBody>
                    <a:bodyPr/>
                    <a:lstStyle/>
                    <a:p>
                      <a:pPr algn="l"/>
                      <a:r>
                        <a:rPr lang="en-US" sz="1500" b="0" dirty="0"/>
                        <a:t>Enzyme, substrate &gt; cofactor</a:t>
                      </a:r>
                    </a:p>
                  </a:txBody>
                  <a:tcPr anchor="ctr">
                    <a:solidFill>
                      <a:srgbClr val="EAEFF7"/>
                    </a:solidFill>
                  </a:tcPr>
                </a:tc>
                <a:extLst>
                  <a:ext uri="{0D108BD9-81ED-4DB2-BD59-A6C34878D82A}">
                    <a16:rowId xmlns:a16="http://schemas.microsoft.com/office/drawing/2014/main" val="1918084007"/>
                  </a:ext>
                </a:extLst>
              </a:tr>
              <a:tr h="323483">
                <a:tc>
                  <a:txBody>
                    <a:bodyPr/>
                    <a:lstStyle/>
                    <a:p>
                      <a:pPr algn="l"/>
                      <a:r>
                        <a:rPr lang="en-US" sz="1500" b="1" dirty="0"/>
                        <a:t>On/Off Mechanism</a:t>
                      </a:r>
                    </a:p>
                  </a:txBody>
                  <a:tcPr anchor="ct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lumMod val="85000"/>
                      </a:schemeClr>
                    </a:solidFill>
                  </a:tcPr>
                </a:tc>
                <a:tc>
                  <a:txBody>
                    <a:bodyPr/>
                    <a:lstStyle/>
                    <a:p>
                      <a:pPr algn="l"/>
                      <a:r>
                        <a:rPr lang="en-US" sz="1500" b="0" dirty="0"/>
                        <a:t>Yes</a:t>
                      </a:r>
                    </a:p>
                  </a:txBody>
                  <a:tcPr anchor="ctr">
                    <a:noFill/>
                  </a:tcPr>
                </a:tc>
                <a:extLst>
                  <a:ext uri="{0D108BD9-81ED-4DB2-BD59-A6C34878D82A}">
                    <a16:rowId xmlns:a16="http://schemas.microsoft.com/office/drawing/2014/main" val="968391527"/>
                  </a:ext>
                </a:extLst>
              </a:tr>
              <a:tr h="323483">
                <a:tc>
                  <a:txBody>
                    <a:bodyPr/>
                    <a:lstStyle/>
                    <a:p>
                      <a:pPr algn="l"/>
                      <a:r>
                        <a:rPr lang="en-US" sz="1500" b="1" dirty="0"/>
                        <a:t>Level of Self-Regulation</a:t>
                      </a:r>
                    </a:p>
                  </a:txBody>
                  <a:tcPr anchor="ct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solidFill>
                  </a:tcPr>
                </a:tc>
                <a:tc>
                  <a:txBody>
                    <a:bodyPr/>
                    <a:lstStyle/>
                    <a:p>
                      <a:pPr algn="l"/>
                      <a:r>
                        <a:rPr lang="en-US" sz="1500" b="0" dirty="0"/>
                        <a:t>High</a:t>
                      </a:r>
                    </a:p>
                  </a:txBody>
                  <a:tcPr anchor="ctr">
                    <a:solidFill>
                      <a:srgbClr val="EAEFF7"/>
                    </a:solidFill>
                  </a:tcPr>
                </a:tc>
                <a:extLst>
                  <a:ext uri="{0D108BD9-81ED-4DB2-BD59-A6C34878D82A}">
                    <a16:rowId xmlns:a16="http://schemas.microsoft.com/office/drawing/2014/main" val="3868359697"/>
                  </a:ext>
                </a:extLst>
              </a:tr>
              <a:tr h="323483">
                <a:tc>
                  <a:txBody>
                    <a:bodyPr/>
                    <a:lstStyle/>
                    <a:p>
                      <a:pPr algn="l"/>
                      <a:r>
                        <a:rPr lang="en-US" sz="1500" b="1" dirty="0"/>
                        <a:t>Route of Administration</a:t>
                      </a:r>
                    </a:p>
                  </a:txBody>
                  <a:tcPr anchor="ct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lumMod val="85000"/>
                      </a:schemeClr>
                    </a:solidFill>
                  </a:tcPr>
                </a:tc>
                <a:tc>
                  <a:txBody>
                    <a:bodyPr/>
                    <a:lstStyle/>
                    <a:p>
                      <a:pPr algn="l"/>
                      <a:r>
                        <a:rPr lang="en-US" sz="1500" b="0" dirty="0"/>
                        <a:t>Intravenous </a:t>
                      </a:r>
                    </a:p>
                  </a:txBody>
                  <a:tcPr anchor="ctr">
                    <a:noFill/>
                  </a:tcPr>
                </a:tc>
                <a:extLst>
                  <a:ext uri="{0D108BD9-81ED-4DB2-BD59-A6C34878D82A}">
                    <a16:rowId xmlns:a16="http://schemas.microsoft.com/office/drawing/2014/main" val="3448218275"/>
                  </a:ext>
                </a:extLst>
              </a:tr>
              <a:tr h="323483">
                <a:tc>
                  <a:txBody>
                    <a:bodyPr/>
                    <a:lstStyle/>
                    <a:p>
                      <a:pPr algn="l"/>
                      <a:r>
                        <a:rPr lang="en-US" sz="1500" b="1" dirty="0"/>
                        <a:t>Half-Life</a:t>
                      </a:r>
                    </a:p>
                  </a:txBody>
                  <a:tcPr anchor="ctr">
                    <a:lnT w="19050" cap="flat" cmpd="sng" algn="ctr">
                      <a:solidFill>
                        <a:schemeClr val="accent3"/>
                      </a:solidFill>
                      <a:prstDash val="solid"/>
                      <a:round/>
                      <a:headEnd type="none" w="med" len="med"/>
                      <a:tailEnd type="none" w="med" len="med"/>
                    </a:lnT>
                    <a:solidFill>
                      <a:schemeClr val="bg1"/>
                    </a:solidFill>
                  </a:tcPr>
                </a:tc>
                <a:tc>
                  <a:txBody>
                    <a:bodyPr/>
                    <a:lstStyle/>
                    <a:p>
                      <a:pPr algn="l"/>
                      <a:r>
                        <a:rPr lang="en-US" sz="1500" b="0" dirty="0"/>
                        <a:t>Hours to days</a:t>
                      </a:r>
                    </a:p>
                  </a:txBody>
                  <a:tcPr anchor="ctr">
                    <a:solidFill>
                      <a:srgbClr val="EAEFF7"/>
                    </a:solidFill>
                  </a:tcPr>
                </a:tc>
                <a:extLst>
                  <a:ext uri="{0D108BD9-81ED-4DB2-BD59-A6C34878D82A}">
                    <a16:rowId xmlns:a16="http://schemas.microsoft.com/office/drawing/2014/main" val="1358975287"/>
                  </a:ext>
                </a:extLst>
              </a:tr>
            </a:tbl>
          </a:graphicData>
        </a:graphic>
      </p:graphicFrame>
    </p:spTree>
    <p:extLst>
      <p:ext uri="{BB962C8B-B14F-4D97-AF65-F5344CB8AC3E}">
        <p14:creationId xmlns:p14="http://schemas.microsoft.com/office/powerpoint/2010/main" val="339520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DFC4-E980-A649-4782-07F6C57CFF40}"/>
              </a:ext>
            </a:extLst>
          </p:cNvPr>
          <p:cNvSpPr>
            <a:spLocks noGrp="1"/>
          </p:cNvSpPr>
          <p:nvPr>
            <p:ph type="title"/>
          </p:nvPr>
        </p:nvSpPr>
        <p:spPr/>
        <p:txBody>
          <a:bodyPr/>
          <a:lstStyle/>
          <a:p>
            <a:r>
              <a:rPr lang="en-US" dirty="0"/>
              <a:t>Emicizumab Dosing</a:t>
            </a:r>
          </a:p>
        </p:txBody>
      </p:sp>
      <p:sp>
        <p:nvSpPr>
          <p:cNvPr id="4" name="TextBox 3">
            <a:extLst>
              <a:ext uri="{FF2B5EF4-FFF2-40B4-BE49-F238E27FC236}">
                <a16:creationId xmlns:a16="http://schemas.microsoft.com/office/drawing/2014/main" id="{F23C43B9-E9A8-CBCB-1675-9DDB63049C2F}"/>
              </a:ext>
            </a:extLst>
          </p:cNvPr>
          <p:cNvSpPr txBox="1"/>
          <p:nvPr/>
        </p:nvSpPr>
        <p:spPr>
          <a:xfrm>
            <a:off x="3021979" y="4486238"/>
            <a:ext cx="5146659" cy="246221"/>
          </a:xfrm>
          <a:prstGeom prst="rect">
            <a:avLst/>
          </a:prstGeom>
          <a:noFill/>
        </p:spPr>
        <p:txBody>
          <a:bodyPr wrap="square">
            <a:spAutoFit/>
          </a:bodyPr>
          <a:lstStyle/>
          <a:p>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HEMLIBRA (prescribing information). South San Francisco, CA: Genentech, Inc.; 2024. </a:t>
            </a:r>
            <a:endParaRPr lang="en-US" sz="1000" dirty="0"/>
          </a:p>
        </p:txBody>
      </p:sp>
      <p:sp>
        <p:nvSpPr>
          <p:cNvPr id="5" name="Rectangle: Rounded Corners 4">
            <a:extLst>
              <a:ext uri="{FF2B5EF4-FFF2-40B4-BE49-F238E27FC236}">
                <a16:creationId xmlns:a16="http://schemas.microsoft.com/office/drawing/2014/main" id="{A1B14843-2521-8670-86F0-4AD5738C6E34}"/>
              </a:ext>
            </a:extLst>
          </p:cNvPr>
          <p:cNvSpPr/>
          <p:nvPr/>
        </p:nvSpPr>
        <p:spPr>
          <a:xfrm>
            <a:off x="1291838" y="1710812"/>
            <a:ext cx="2013155" cy="13126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800" b="1" dirty="0">
                <a:solidFill>
                  <a:schemeClr val="bg1"/>
                </a:solidFill>
                <a:latin typeface="Calibri" panose="020F0502020204030204"/>
              </a:rPr>
              <a:t>Loading </a:t>
            </a:r>
            <a:r>
              <a:rPr lang="en-US" b="1" dirty="0">
                <a:solidFill>
                  <a:schemeClr val="bg1"/>
                </a:solidFill>
                <a:latin typeface="Calibri" panose="020F0502020204030204"/>
              </a:rPr>
              <a:t>d</a:t>
            </a:r>
            <a:r>
              <a:rPr lang="en-US" sz="1800" b="1" dirty="0">
                <a:solidFill>
                  <a:schemeClr val="bg1"/>
                </a:solidFill>
                <a:latin typeface="Calibri" panose="020F0502020204030204"/>
              </a:rPr>
              <a:t>ose:     </a:t>
            </a:r>
          </a:p>
          <a:p>
            <a:pPr algn="ctr" defTabSz="685800"/>
            <a:r>
              <a:rPr lang="en-US" sz="1800" b="1" dirty="0">
                <a:solidFill>
                  <a:schemeClr val="bg1"/>
                </a:solidFill>
                <a:latin typeface="Calibri" panose="020F0502020204030204"/>
              </a:rPr>
              <a:t>3 mg/kg subcutaneous weekly x first 4 weeks</a:t>
            </a:r>
          </a:p>
        </p:txBody>
      </p:sp>
      <p:sp>
        <p:nvSpPr>
          <p:cNvPr id="6" name="TextBox 5">
            <a:extLst>
              <a:ext uri="{FF2B5EF4-FFF2-40B4-BE49-F238E27FC236}">
                <a16:creationId xmlns:a16="http://schemas.microsoft.com/office/drawing/2014/main" id="{D8A6E5C2-60BB-FB48-A46D-4357E1DFB1D6}"/>
              </a:ext>
            </a:extLst>
          </p:cNvPr>
          <p:cNvSpPr txBox="1"/>
          <p:nvPr/>
        </p:nvSpPr>
        <p:spPr>
          <a:xfrm>
            <a:off x="3796284" y="1444996"/>
            <a:ext cx="1378342" cy="830997"/>
          </a:xfrm>
          <a:prstGeom prst="rect">
            <a:avLst/>
          </a:prstGeom>
          <a:noFill/>
        </p:spPr>
        <p:txBody>
          <a:bodyPr wrap="square" rtlCol="0">
            <a:spAutoFit/>
          </a:bodyPr>
          <a:lstStyle/>
          <a:p>
            <a:pPr algn="ctr"/>
            <a:r>
              <a:rPr lang="en-US" sz="1600" dirty="0"/>
              <a:t>Followed by a maintenance dose of:</a:t>
            </a:r>
          </a:p>
        </p:txBody>
      </p:sp>
      <p:sp>
        <p:nvSpPr>
          <p:cNvPr id="7" name="Rounded Rectangle 59">
            <a:extLst>
              <a:ext uri="{FF2B5EF4-FFF2-40B4-BE49-F238E27FC236}">
                <a16:creationId xmlns:a16="http://schemas.microsoft.com/office/drawing/2014/main" id="{FDF58902-AC70-1E9E-F4D5-7AF87E6663E4}"/>
              </a:ext>
            </a:extLst>
          </p:cNvPr>
          <p:cNvSpPr/>
          <p:nvPr/>
        </p:nvSpPr>
        <p:spPr>
          <a:xfrm>
            <a:off x="5627936" y="958307"/>
            <a:ext cx="1770824" cy="675084"/>
          </a:xfrm>
          <a:prstGeom prst="roundRect">
            <a:avLst>
              <a:gd name="adj" fmla="val 16141"/>
            </a:avLst>
          </a:prstGeom>
          <a:solidFill>
            <a:schemeClr val="accent1">
              <a:lumMod val="7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685800"/>
            <a:r>
              <a:rPr lang="en-US" sz="2000" b="1" dirty="0">
                <a:solidFill>
                  <a:prstClr val="white"/>
                </a:solidFill>
                <a:latin typeface="Calibri" panose="020F0502020204030204"/>
              </a:rPr>
              <a:t>1.5 mg/kg once every week</a:t>
            </a:r>
          </a:p>
        </p:txBody>
      </p:sp>
      <p:sp>
        <p:nvSpPr>
          <p:cNvPr id="8" name="Rounded Rectangle 59">
            <a:extLst>
              <a:ext uri="{FF2B5EF4-FFF2-40B4-BE49-F238E27FC236}">
                <a16:creationId xmlns:a16="http://schemas.microsoft.com/office/drawing/2014/main" id="{21D08A8C-A04C-0E3C-A60A-E66440EFB14A}"/>
              </a:ext>
            </a:extLst>
          </p:cNvPr>
          <p:cNvSpPr/>
          <p:nvPr/>
        </p:nvSpPr>
        <p:spPr>
          <a:xfrm>
            <a:off x="5625013" y="1968917"/>
            <a:ext cx="1831652" cy="675084"/>
          </a:xfrm>
          <a:prstGeom prst="roundRect">
            <a:avLst>
              <a:gd name="adj" fmla="val 16141"/>
            </a:avLst>
          </a:prstGeom>
          <a:solidFill>
            <a:schemeClr val="accent1">
              <a:lumMod val="7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685800"/>
            <a:r>
              <a:rPr lang="en-US" sz="2000" b="1" dirty="0">
                <a:solidFill>
                  <a:prstClr val="white"/>
                </a:solidFill>
                <a:latin typeface="Calibri" panose="020F0502020204030204"/>
              </a:rPr>
              <a:t>3 mg/kg once every 2 weeks</a:t>
            </a:r>
          </a:p>
        </p:txBody>
      </p:sp>
      <p:sp>
        <p:nvSpPr>
          <p:cNvPr id="9" name="Rounded Rectangle 59">
            <a:extLst>
              <a:ext uri="{FF2B5EF4-FFF2-40B4-BE49-F238E27FC236}">
                <a16:creationId xmlns:a16="http://schemas.microsoft.com/office/drawing/2014/main" id="{A809F621-87BE-537A-7842-AB9F8D713307}"/>
              </a:ext>
            </a:extLst>
          </p:cNvPr>
          <p:cNvSpPr/>
          <p:nvPr/>
        </p:nvSpPr>
        <p:spPr>
          <a:xfrm>
            <a:off x="5625013" y="2977524"/>
            <a:ext cx="1831652" cy="675084"/>
          </a:xfrm>
          <a:prstGeom prst="roundRect">
            <a:avLst>
              <a:gd name="adj" fmla="val 16141"/>
            </a:avLst>
          </a:prstGeom>
          <a:solidFill>
            <a:schemeClr val="accent1">
              <a:lumMod val="7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685800"/>
            <a:r>
              <a:rPr lang="en-US" sz="2000" b="1" dirty="0">
                <a:solidFill>
                  <a:prstClr val="white"/>
                </a:solidFill>
                <a:latin typeface="Calibri" panose="020F0502020204030204"/>
              </a:rPr>
              <a:t>6 mg/kg once every 4 weeks</a:t>
            </a:r>
          </a:p>
        </p:txBody>
      </p:sp>
      <p:sp>
        <p:nvSpPr>
          <p:cNvPr id="10" name="TextBox 9">
            <a:extLst>
              <a:ext uri="{FF2B5EF4-FFF2-40B4-BE49-F238E27FC236}">
                <a16:creationId xmlns:a16="http://schemas.microsoft.com/office/drawing/2014/main" id="{67B74426-86D7-64F7-D93F-C1A0D6EF3BDD}"/>
              </a:ext>
            </a:extLst>
          </p:cNvPr>
          <p:cNvSpPr txBox="1"/>
          <p:nvPr/>
        </p:nvSpPr>
        <p:spPr>
          <a:xfrm>
            <a:off x="6282355" y="1633391"/>
            <a:ext cx="461986" cy="369332"/>
          </a:xfrm>
          <a:prstGeom prst="rect">
            <a:avLst/>
          </a:prstGeom>
          <a:noFill/>
        </p:spPr>
        <p:txBody>
          <a:bodyPr wrap="none" rtlCol="0">
            <a:spAutoFit/>
          </a:bodyPr>
          <a:lstStyle/>
          <a:p>
            <a:r>
              <a:rPr lang="en-US" dirty="0"/>
              <a:t>OR</a:t>
            </a:r>
          </a:p>
        </p:txBody>
      </p:sp>
      <p:sp>
        <p:nvSpPr>
          <p:cNvPr id="11" name="TextBox 10">
            <a:extLst>
              <a:ext uri="{FF2B5EF4-FFF2-40B4-BE49-F238E27FC236}">
                <a16:creationId xmlns:a16="http://schemas.microsoft.com/office/drawing/2014/main" id="{5DC3ED4A-6E49-0783-BF9C-E6E75E55C190}"/>
              </a:ext>
            </a:extLst>
          </p:cNvPr>
          <p:cNvSpPr txBox="1"/>
          <p:nvPr/>
        </p:nvSpPr>
        <p:spPr>
          <a:xfrm>
            <a:off x="6282355" y="2626097"/>
            <a:ext cx="461986" cy="369332"/>
          </a:xfrm>
          <a:prstGeom prst="rect">
            <a:avLst/>
          </a:prstGeom>
          <a:noFill/>
        </p:spPr>
        <p:txBody>
          <a:bodyPr wrap="none" rtlCol="0">
            <a:spAutoFit/>
          </a:bodyPr>
          <a:lstStyle/>
          <a:p>
            <a:r>
              <a:rPr lang="en-US" dirty="0"/>
              <a:t>OR</a:t>
            </a:r>
          </a:p>
        </p:txBody>
      </p:sp>
      <p:sp>
        <p:nvSpPr>
          <p:cNvPr id="12" name="Arrow: Right 11">
            <a:extLst>
              <a:ext uri="{FF2B5EF4-FFF2-40B4-BE49-F238E27FC236}">
                <a16:creationId xmlns:a16="http://schemas.microsoft.com/office/drawing/2014/main" id="{E5D3B2DB-F1AD-B1B0-E832-6D49A2C5C4A3}"/>
              </a:ext>
            </a:extLst>
          </p:cNvPr>
          <p:cNvSpPr/>
          <p:nvPr/>
        </p:nvSpPr>
        <p:spPr>
          <a:xfrm>
            <a:off x="3568168" y="2131407"/>
            <a:ext cx="1831652" cy="3501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2263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628650" y="0"/>
            <a:ext cx="7886700" cy="994172"/>
          </a:xfrm>
        </p:spPr>
        <p:txBody>
          <a:bodyPr>
            <a:normAutofit fontScale="90000"/>
          </a:bodyPr>
          <a:lstStyle/>
          <a:p>
            <a:r>
              <a:rPr lang="en-US" dirty="0"/>
              <a:t>Emicizumab Clinical Pearls: Clinical Monitoring</a:t>
            </a:r>
          </a:p>
        </p:txBody>
      </p:sp>
      <p:sp>
        <p:nvSpPr>
          <p:cNvPr id="3" name="TextBox 2">
            <a:extLst>
              <a:ext uri="{FF2B5EF4-FFF2-40B4-BE49-F238E27FC236}">
                <a16:creationId xmlns:a16="http://schemas.microsoft.com/office/drawing/2014/main" id="{63C06B3A-1320-4519-D64C-E1112C1E1436}"/>
              </a:ext>
            </a:extLst>
          </p:cNvPr>
          <p:cNvSpPr txBox="1"/>
          <p:nvPr/>
        </p:nvSpPr>
        <p:spPr>
          <a:xfrm>
            <a:off x="3021979" y="4486238"/>
            <a:ext cx="5146659" cy="246221"/>
          </a:xfrm>
          <a:prstGeom prst="rect">
            <a:avLst/>
          </a:prstGeom>
          <a:noFill/>
        </p:spPr>
        <p:txBody>
          <a:bodyPr wrap="square">
            <a:spAutoFit/>
          </a:bodyPr>
          <a:lstStyle/>
          <a:p>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HEMLIBRA (prescribing information). South San Francisco, CA: Genentech, Inc.; 2024. </a:t>
            </a:r>
            <a:endParaRPr lang="en-US" sz="1000" dirty="0"/>
          </a:p>
        </p:txBody>
      </p:sp>
      <p:sp>
        <p:nvSpPr>
          <p:cNvPr id="27" name="TextBox 26">
            <a:extLst>
              <a:ext uri="{FF2B5EF4-FFF2-40B4-BE49-F238E27FC236}">
                <a16:creationId xmlns:a16="http://schemas.microsoft.com/office/drawing/2014/main" id="{FFAECDC6-5312-0CA9-CEF8-EF1669598E35}"/>
              </a:ext>
            </a:extLst>
          </p:cNvPr>
          <p:cNvSpPr txBox="1"/>
          <p:nvPr/>
        </p:nvSpPr>
        <p:spPr>
          <a:xfrm>
            <a:off x="975362" y="4322631"/>
            <a:ext cx="4249781" cy="215444"/>
          </a:xfrm>
          <a:prstGeom prst="rect">
            <a:avLst/>
          </a:prstGeom>
          <a:noFill/>
        </p:spPr>
        <p:txBody>
          <a:bodyPr wrap="square" rtlCol="0">
            <a:spAutoFit/>
          </a:bodyPr>
          <a:lstStyle/>
          <a:p>
            <a:r>
              <a:rPr lang="en-US" sz="800" dirty="0"/>
              <a:t>aPCC, activated prothrombin complex; aPTT, activated partial thromboplastin time</a:t>
            </a:r>
          </a:p>
        </p:txBody>
      </p:sp>
      <p:graphicFrame>
        <p:nvGraphicFramePr>
          <p:cNvPr id="6" name="Content Placeholder 3">
            <a:extLst>
              <a:ext uri="{FF2B5EF4-FFF2-40B4-BE49-F238E27FC236}">
                <a16:creationId xmlns:a16="http://schemas.microsoft.com/office/drawing/2014/main" id="{99A5D896-973E-C9C8-64C2-719ED47CA6AC}"/>
              </a:ext>
            </a:extLst>
          </p:cNvPr>
          <p:cNvGraphicFramePr>
            <a:graphicFrameLocks/>
          </p:cNvGraphicFramePr>
          <p:nvPr>
            <p:extLst>
              <p:ext uri="{D42A27DB-BD31-4B8C-83A1-F6EECF244321}">
                <p14:modId xmlns:p14="http://schemas.microsoft.com/office/powerpoint/2010/main" val="713213360"/>
              </p:ext>
            </p:extLst>
          </p:nvPr>
        </p:nvGraphicFramePr>
        <p:xfrm>
          <a:off x="1449122" y="1009551"/>
          <a:ext cx="6245756" cy="2720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888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628650" y="0"/>
            <a:ext cx="7886700" cy="994172"/>
          </a:xfrm>
        </p:spPr>
        <p:txBody>
          <a:bodyPr>
            <a:normAutofit fontScale="90000"/>
          </a:bodyPr>
          <a:lstStyle/>
          <a:p>
            <a:r>
              <a:rPr lang="en-US" dirty="0"/>
              <a:t>Emicizumab Clinical Pearls: Laboratory Monitoring</a:t>
            </a:r>
          </a:p>
        </p:txBody>
      </p:sp>
      <p:sp>
        <p:nvSpPr>
          <p:cNvPr id="3" name="TextBox 2">
            <a:extLst>
              <a:ext uri="{FF2B5EF4-FFF2-40B4-BE49-F238E27FC236}">
                <a16:creationId xmlns:a16="http://schemas.microsoft.com/office/drawing/2014/main" id="{63C06B3A-1320-4519-D64C-E1112C1E1436}"/>
              </a:ext>
            </a:extLst>
          </p:cNvPr>
          <p:cNvSpPr txBox="1"/>
          <p:nvPr/>
        </p:nvSpPr>
        <p:spPr>
          <a:xfrm>
            <a:off x="3021979" y="4486238"/>
            <a:ext cx="5146659" cy="246221"/>
          </a:xfrm>
          <a:prstGeom prst="rect">
            <a:avLst/>
          </a:prstGeom>
          <a:noFill/>
        </p:spPr>
        <p:txBody>
          <a:bodyPr wrap="square">
            <a:spAutoFit/>
          </a:bodyPr>
          <a:lstStyle/>
          <a:p>
            <a:r>
              <a:rPr kumimoji="0" lang="en-US"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HEMLIBRA (prescribing information). South San Francisco, CA: Genentech, Inc.; 2024. </a:t>
            </a:r>
            <a:endParaRPr lang="en-US" sz="1000" dirty="0"/>
          </a:p>
        </p:txBody>
      </p:sp>
      <p:sp>
        <p:nvSpPr>
          <p:cNvPr id="27" name="TextBox 26">
            <a:extLst>
              <a:ext uri="{FF2B5EF4-FFF2-40B4-BE49-F238E27FC236}">
                <a16:creationId xmlns:a16="http://schemas.microsoft.com/office/drawing/2014/main" id="{FFAECDC6-5312-0CA9-CEF8-EF1669598E35}"/>
              </a:ext>
            </a:extLst>
          </p:cNvPr>
          <p:cNvSpPr txBox="1"/>
          <p:nvPr/>
        </p:nvSpPr>
        <p:spPr>
          <a:xfrm>
            <a:off x="866432" y="4343301"/>
            <a:ext cx="4249781" cy="215444"/>
          </a:xfrm>
          <a:prstGeom prst="rect">
            <a:avLst/>
          </a:prstGeom>
          <a:noFill/>
        </p:spPr>
        <p:txBody>
          <a:bodyPr wrap="square" rtlCol="0">
            <a:spAutoFit/>
          </a:bodyPr>
          <a:lstStyle/>
          <a:p>
            <a:r>
              <a:rPr lang="en-US" sz="800" dirty="0"/>
              <a:t>aPCC, activated prothrombin complex; aPTT, activated partial thromboplastin time</a:t>
            </a:r>
          </a:p>
        </p:txBody>
      </p:sp>
      <p:pic>
        <p:nvPicPr>
          <p:cNvPr id="28" name="Graphic 27" descr="Badge Cross with solid fill">
            <a:extLst>
              <a:ext uri="{FF2B5EF4-FFF2-40B4-BE49-F238E27FC236}">
                <a16:creationId xmlns:a16="http://schemas.microsoft.com/office/drawing/2014/main" id="{11F33973-D223-D44A-9D71-B303D59809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0915" y="3966113"/>
            <a:ext cx="377187" cy="377187"/>
          </a:xfrm>
          <a:prstGeom prst="rect">
            <a:avLst/>
          </a:prstGeom>
        </p:spPr>
      </p:pic>
      <p:sp>
        <p:nvSpPr>
          <p:cNvPr id="29" name="TextBox 28">
            <a:extLst>
              <a:ext uri="{FF2B5EF4-FFF2-40B4-BE49-F238E27FC236}">
                <a16:creationId xmlns:a16="http://schemas.microsoft.com/office/drawing/2014/main" id="{3D360EF9-9B83-1CC9-9018-B7C804F9809C}"/>
              </a:ext>
            </a:extLst>
          </p:cNvPr>
          <p:cNvSpPr txBox="1"/>
          <p:nvPr/>
        </p:nvSpPr>
        <p:spPr>
          <a:xfrm>
            <a:off x="2068104" y="3966112"/>
            <a:ext cx="5740584" cy="307777"/>
          </a:xfrm>
          <a:prstGeom prst="rect">
            <a:avLst/>
          </a:prstGeom>
          <a:noFill/>
        </p:spPr>
        <p:txBody>
          <a:bodyPr wrap="square" rtlCol="0">
            <a:spAutoFit/>
          </a:bodyPr>
          <a:lstStyle/>
          <a:p>
            <a:r>
              <a:rPr lang="en-US" sz="1400" b="1" dirty="0">
                <a:solidFill>
                  <a:srgbClr val="FF0000"/>
                </a:solidFill>
              </a:rPr>
              <a:t>DO NOT USE aPTT and other clotting tests to monitor emicizumab activity </a:t>
            </a:r>
          </a:p>
        </p:txBody>
      </p:sp>
      <p:sp>
        <p:nvSpPr>
          <p:cNvPr id="30" name="Rectangle 29">
            <a:extLst>
              <a:ext uri="{FF2B5EF4-FFF2-40B4-BE49-F238E27FC236}">
                <a16:creationId xmlns:a16="http://schemas.microsoft.com/office/drawing/2014/main" id="{307A8023-14AE-394F-1167-DC394DA2D8DE}"/>
              </a:ext>
            </a:extLst>
          </p:cNvPr>
          <p:cNvSpPr/>
          <p:nvPr/>
        </p:nvSpPr>
        <p:spPr>
          <a:xfrm>
            <a:off x="1596571" y="3931189"/>
            <a:ext cx="6117773" cy="41211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Table 7">
            <a:extLst>
              <a:ext uri="{FF2B5EF4-FFF2-40B4-BE49-F238E27FC236}">
                <a16:creationId xmlns:a16="http://schemas.microsoft.com/office/drawing/2014/main" id="{75FADD30-2C23-908A-980C-BE8BAD75A894}"/>
              </a:ext>
            </a:extLst>
          </p:cNvPr>
          <p:cNvGraphicFramePr>
            <a:graphicFrameLocks noGrp="1"/>
          </p:cNvGraphicFramePr>
          <p:nvPr>
            <p:extLst>
              <p:ext uri="{D42A27DB-BD31-4B8C-83A1-F6EECF244321}">
                <p14:modId xmlns:p14="http://schemas.microsoft.com/office/powerpoint/2010/main" val="747137659"/>
              </p:ext>
            </p:extLst>
          </p:nvPr>
        </p:nvGraphicFramePr>
        <p:xfrm>
          <a:off x="290286" y="796413"/>
          <a:ext cx="8585200" cy="3065363"/>
        </p:xfrm>
        <a:graphic>
          <a:graphicData uri="http://schemas.openxmlformats.org/drawingml/2006/table">
            <a:tbl>
              <a:tblPr firstRow="1" bandRow="1">
                <a:tableStyleId>{3B4B98B0-60AC-42C2-AFA5-B58CD77FA1E5}</a:tableStyleId>
              </a:tblPr>
              <a:tblGrid>
                <a:gridCol w="4292600">
                  <a:extLst>
                    <a:ext uri="{9D8B030D-6E8A-4147-A177-3AD203B41FA5}">
                      <a16:colId xmlns:a16="http://schemas.microsoft.com/office/drawing/2014/main" val="3079662251"/>
                    </a:ext>
                  </a:extLst>
                </a:gridCol>
                <a:gridCol w="4292600">
                  <a:extLst>
                    <a:ext uri="{9D8B030D-6E8A-4147-A177-3AD203B41FA5}">
                      <a16:colId xmlns:a16="http://schemas.microsoft.com/office/drawing/2014/main" val="1079066709"/>
                    </a:ext>
                  </a:extLst>
                </a:gridCol>
              </a:tblGrid>
              <a:tr h="321479">
                <a:tc>
                  <a:txBody>
                    <a:bodyPr/>
                    <a:lstStyle/>
                    <a:p>
                      <a:r>
                        <a:rPr lang="en-US" sz="1400" dirty="0"/>
                        <a:t>Results affected by emicizumab</a:t>
                      </a:r>
                    </a:p>
                  </a:txBody>
                  <a:tcPr>
                    <a:solidFill>
                      <a:schemeClr val="accent1">
                        <a:lumMod val="60000"/>
                        <a:lumOff val="40000"/>
                      </a:schemeClr>
                    </a:solidFill>
                  </a:tcPr>
                </a:tc>
                <a:tc>
                  <a:txBody>
                    <a:bodyPr/>
                    <a:lstStyle/>
                    <a:p>
                      <a:r>
                        <a:rPr lang="en-US" sz="1400" dirty="0"/>
                        <a:t>Results unaffected by emicizumab</a:t>
                      </a:r>
                    </a:p>
                  </a:txBody>
                  <a:tcPr>
                    <a:solidFill>
                      <a:schemeClr val="accent6">
                        <a:lumMod val="60000"/>
                        <a:lumOff val="40000"/>
                      </a:schemeClr>
                    </a:solidFill>
                  </a:tcPr>
                </a:tc>
                <a:extLst>
                  <a:ext uri="{0D108BD9-81ED-4DB2-BD59-A6C34878D82A}">
                    <a16:rowId xmlns:a16="http://schemas.microsoft.com/office/drawing/2014/main" val="1186954784"/>
                  </a:ext>
                </a:extLst>
              </a:tr>
              <a:tr h="526018">
                <a:tc>
                  <a:txBody>
                    <a:bodyPr/>
                    <a:lstStyle/>
                    <a:p>
                      <a:pPr algn="ctr"/>
                      <a:r>
                        <a:rPr lang="en-US" sz="1400" b="0" dirty="0"/>
                        <a:t>Activated partial thromboplastin time (aPTT)</a:t>
                      </a:r>
                    </a:p>
                  </a:txBody>
                  <a:tcPr anchor="ctr"/>
                </a:tc>
                <a:tc>
                  <a:txBody>
                    <a:bodyPr/>
                    <a:lstStyle/>
                    <a:p>
                      <a:pPr algn="ctr"/>
                      <a:r>
                        <a:rPr lang="en-US" sz="1400" b="0" dirty="0"/>
                        <a:t>Bethesda assays (bovine chromogenic) for FVIII inhibitor titers</a:t>
                      </a:r>
                    </a:p>
                  </a:txBody>
                  <a:tcPr anchor="ctr">
                    <a:solidFill>
                      <a:schemeClr val="accent6">
                        <a:alpha val="20000"/>
                      </a:schemeClr>
                    </a:solidFill>
                  </a:tcPr>
                </a:tc>
                <a:extLst>
                  <a:ext uri="{0D108BD9-81ED-4DB2-BD59-A6C34878D82A}">
                    <a16:rowId xmlns:a16="http://schemas.microsoft.com/office/drawing/2014/main" val="1509106018"/>
                  </a:ext>
                </a:extLst>
              </a:tr>
              <a:tr h="309422">
                <a:tc>
                  <a:txBody>
                    <a:bodyPr/>
                    <a:lstStyle/>
                    <a:p>
                      <a:pPr algn="ctr"/>
                      <a:r>
                        <a:rPr lang="en-US" sz="1400" b="0" dirty="0"/>
                        <a:t>Bethesda assays (clotting-based) for FVIII inhibitor titers</a:t>
                      </a:r>
                    </a:p>
                  </a:txBody>
                  <a:tcPr anchor="ctr">
                    <a:solidFill>
                      <a:schemeClr val="accent1">
                        <a:lumMod val="40000"/>
                        <a:lumOff val="60000"/>
                      </a:schemeClr>
                    </a:solidFill>
                  </a:tcPr>
                </a:tc>
                <a:tc>
                  <a:txBody>
                    <a:bodyPr/>
                    <a:lstStyle/>
                    <a:p>
                      <a:pPr algn="ctr"/>
                      <a:r>
                        <a:rPr lang="en-US" sz="1400" b="0" dirty="0"/>
                        <a:t>Thrombin time (TT)</a:t>
                      </a:r>
                    </a:p>
                  </a:txBody>
                  <a:tcPr anchor="ctr">
                    <a:solidFill>
                      <a:schemeClr val="accent6">
                        <a:lumMod val="60000"/>
                        <a:lumOff val="40000"/>
                      </a:schemeClr>
                    </a:solidFill>
                  </a:tcPr>
                </a:tc>
                <a:extLst>
                  <a:ext uri="{0D108BD9-81ED-4DB2-BD59-A6C34878D82A}">
                    <a16:rowId xmlns:a16="http://schemas.microsoft.com/office/drawing/2014/main" val="3471980040"/>
                  </a:ext>
                </a:extLst>
              </a:tr>
              <a:tr h="526018">
                <a:tc>
                  <a:txBody>
                    <a:bodyPr/>
                    <a:lstStyle/>
                    <a:p>
                      <a:pPr algn="ctr"/>
                      <a:r>
                        <a:rPr lang="en-US" sz="1400" b="0" dirty="0"/>
                        <a:t>One-stage, aPTT-based, single-factor assays (eg, FVIII activity)</a:t>
                      </a:r>
                    </a:p>
                  </a:txBody>
                  <a:tcPr anchor="ctr"/>
                </a:tc>
                <a:tc>
                  <a:txBody>
                    <a:bodyPr/>
                    <a:lstStyle/>
                    <a:p>
                      <a:pPr algn="ctr"/>
                      <a:r>
                        <a:rPr lang="en-US" sz="1400" b="0" dirty="0"/>
                        <a:t>One-stage, prothrombin time (PT)-based, single-factor assays </a:t>
                      </a:r>
                    </a:p>
                  </a:txBody>
                  <a:tcPr anchor="ctr">
                    <a:solidFill>
                      <a:schemeClr val="accent6">
                        <a:alpha val="20000"/>
                      </a:schemeClr>
                    </a:solidFill>
                  </a:tcPr>
                </a:tc>
                <a:extLst>
                  <a:ext uri="{0D108BD9-81ED-4DB2-BD59-A6C34878D82A}">
                    <a16:rowId xmlns:a16="http://schemas.microsoft.com/office/drawing/2014/main" val="3021637159"/>
                  </a:ext>
                </a:extLst>
              </a:tr>
              <a:tr h="309422">
                <a:tc>
                  <a:txBody>
                    <a:bodyPr/>
                    <a:lstStyle/>
                    <a:p>
                      <a:pPr algn="ctr"/>
                      <a:r>
                        <a:rPr lang="en-US" sz="1400" b="0" dirty="0"/>
                        <a:t>aPTT-based Activated Protein C Resistance (APC-R)</a:t>
                      </a:r>
                    </a:p>
                  </a:txBody>
                  <a:tcPr anchor="ctr">
                    <a:solidFill>
                      <a:schemeClr val="accent1">
                        <a:lumMod val="40000"/>
                        <a:lumOff val="60000"/>
                      </a:schemeClr>
                    </a:solidFill>
                  </a:tcPr>
                </a:tc>
                <a:tc>
                  <a:txBody>
                    <a:bodyPr/>
                    <a:lstStyle/>
                    <a:p>
                      <a:pPr algn="ctr"/>
                      <a:r>
                        <a:rPr lang="en-US" sz="1400" b="0" dirty="0"/>
                        <a:t>Chromogenic-based single-factor assays other than FVIII</a:t>
                      </a:r>
                    </a:p>
                  </a:txBody>
                  <a:tcPr anchor="ctr">
                    <a:solidFill>
                      <a:schemeClr val="accent6">
                        <a:lumMod val="60000"/>
                        <a:lumOff val="40000"/>
                      </a:schemeClr>
                    </a:solidFill>
                  </a:tcPr>
                </a:tc>
                <a:extLst>
                  <a:ext uri="{0D108BD9-81ED-4DB2-BD59-A6C34878D82A}">
                    <a16:rowId xmlns:a16="http://schemas.microsoft.com/office/drawing/2014/main" val="1918084007"/>
                  </a:ext>
                </a:extLst>
              </a:tr>
              <a:tr h="535800">
                <a:tc>
                  <a:txBody>
                    <a:bodyPr/>
                    <a:lstStyle/>
                    <a:p>
                      <a:pPr algn="ctr"/>
                      <a:r>
                        <a:rPr lang="en-US" sz="1400" b="0" dirty="0"/>
                        <a:t>Activated clotting time (ACT) </a:t>
                      </a:r>
                    </a:p>
                  </a:txBody>
                  <a:tcPr anchor="ctr"/>
                </a:tc>
                <a:tc>
                  <a:txBody>
                    <a:bodyPr/>
                    <a:lstStyle/>
                    <a:p>
                      <a:pPr algn="ctr"/>
                      <a:r>
                        <a:rPr lang="en-US" sz="1400" b="0" dirty="0"/>
                        <a:t>Immuno-based assays (ie, ELISA, turbidimetric methods) </a:t>
                      </a:r>
                    </a:p>
                  </a:txBody>
                  <a:tcPr anchor="ctr">
                    <a:solidFill>
                      <a:schemeClr val="accent6">
                        <a:alpha val="20000"/>
                      </a:schemeClr>
                    </a:solidFill>
                  </a:tcPr>
                </a:tc>
                <a:extLst>
                  <a:ext uri="{0D108BD9-81ED-4DB2-BD59-A6C34878D82A}">
                    <a16:rowId xmlns:a16="http://schemas.microsoft.com/office/drawing/2014/main" val="2956113818"/>
                  </a:ext>
                </a:extLst>
              </a:tr>
              <a:tr h="537204">
                <a:tc>
                  <a:txBody>
                    <a:bodyPr/>
                    <a:lstStyle/>
                    <a:p>
                      <a:pPr algn="ctr"/>
                      <a:endParaRPr lang="en-US" sz="1400" b="0" dirty="0"/>
                    </a:p>
                  </a:txBody>
                  <a:tcPr anchor="ctr"/>
                </a:tc>
                <a:tc>
                  <a:txBody>
                    <a:bodyPr/>
                    <a:lstStyle/>
                    <a:p>
                      <a:pPr algn="ctr"/>
                      <a:r>
                        <a:rPr lang="en-US" sz="1400" b="0" dirty="0"/>
                        <a:t>Genetic tests of coagulation factors (eg, Factor V Leiden, Prothrombin 20210) </a:t>
                      </a:r>
                    </a:p>
                  </a:txBody>
                  <a:tcPr anchor="ctr">
                    <a:solidFill>
                      <a:schemeClr val="accent6">
                        <a:lumMod val="60000"/>
                        <a:lumOff val="40000"/>
                      </a:schemeClr>
                    </a:solidFill>
                  </a:tcPr>
                </a:tc>
                <a:extLst>
                  <a:ext uri="{0D108BD9-81ED-4DB2-BD59-A6C34878D82A}">
                    <a16:rowId xmlns:a16="http://schemas.microsoft.com/office/drawing/2014/main" val="646524712"/>
                  </a:ext>
                </a:extLst>
              </a:tr>
            </a:tbl>
          </a:graphicData>
        </a:graphic>
      </p:graphicFrame>
    </p:spTree>
    <p:extLst>
      <p:ext uri="{BB962C8B-B14F-4D97-AF65-F5344CB8AC3E}">
        <p14:creationId xmlns:p14="http://schemas.microsoft.com/office/powerpoint/2010/main" val="2631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628650" y="79110"/>
            <a:ext cx="7886700" cy="994172"/>
          </a:xfrm>
        </p:spPr>
        <p:txBody>
          <a:bodyPr/>
          <a:lstStyle/>
          <a:p>
            <a:r>
              <a:rPr lang="en-US" dirty="0"/>
              <a:t>Faculty</a:t>
            </a:r>
          </a:p>
        </p:txBody>
      </p:sp>
      <p:sp>
        <p:nvSpPr>
          <p:cNvPr id="3" name="Content Placeholder 2">
            <a:extLst>
              <a:ext uri="{FF2B5EF4-FFF2-40B4-BE49-F238E27FC236}">
                <a16:creationId xmlns:a16="http://schemas.microsoft.com/office/drawing/2014/main" id="{D59D3129-2BB1-C21F-A68A-DFBC13E7C299}"/>
              </a:ext>
            </a:extLst>
          </p:cNvPr>
          <p:cNvSpPr>
            <a:spLocks noGrp="1"/>
          </p:cNvSpPr>
          <p:nvPr>
            <p:ph idx="1"/>
          </p:nvPr>
        </p:nvSpPr>
        <p:spPr>
          <a:xfrm>
            <a:off x="4882598" y="1071657"/>
            <a:ext cx="3943350" cy="425963"/>
          </a:xfrm>
        </p:spPr>
        <p:txBody>
          <a:bodyPr>
            <a:normAutofit/>
          </a:bodyPr>
          <a:lstStyle/>
          <a:p>
            <a:pPr marL="0" indent="0">
              <a:buNone/>
            </a:pPr>
            <a:r>
              <a:rPr lang="en-US" sz="2400" b="1" dirty="0"/>
              <a:t>Guy Young, MD</a:t>
            </a:r>
          </a:p>
        </p:txBody>
      </p:sp>
      <p:sp>
        <p:nvSpPr>
          <p:cNvPr id="4" name="Content Placeholder 2">
            <a:extLst>
              <a:ext uri="{FF2B5EF4-FFF2-40B4-BE49-F238E27FC236}">
                <a16:creationId xmlns:a16="http://schemas.microsoft.com/office/drawing/2014/main" id="{0605FE25-4A14-C7B3-97EB-709B1EF16707}"/>
              </a:ext>
            </a:extLst>
          </p:cNvPr>
          <p:cNvSpPr txBox="1">
            <a:spLocks/>
          </p:cNvSpPr>
          <p:nvPr/>
        </p:nvSpPr>
        <p:spPr>
          <a:xfrm>
            <a:off x="628650" y="1118028"/>
            <a:ext cx="3943350" cy="4259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b="1" dirty="0"/>
              <a:t>Craig M. Kessler, MD, MACP</a:t>
            </a:r>
          </a:p>
        </p:txBody>
      </p:sp>
      <p:sp>
        <p:nvSpPr>
          <p:cNvPr id="5" name="Content Placeholder 2">
            <a:extLst>
              <a:ext uri="{FF2B5EF4-FFF2-40B4-BE49-F238E27FC236}">
                <a16:creationId xmlns:a16="http://schemas.microsoft.com/office/drawing/2014/main" id="{C3A4B15A-69D3-323B-1E4C-CE7A16D3DFA8}"/>
              </a:ext>
            </a:extLst>
          </p:cNvPr>
          <p:cNvSpPr txBox="1">
            <a:spLocks/>
          </p:cNvSpPr>
          <p:nvPr/>
        </p:nvSpPr>
        <p:spPr>
          <a:xfrm>
            <a:off x="4787182" y="1655212"/>
            <a:ext cx="3943350" cy="262231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500" b="0" i="1" u="none" strike="noStrike" kern="1200" cap="none" spc="0" normalizeH="0" baseline="0" noProof="0" dirty="0">
                <a:ln>
                  <a:noFill/>
                </a:ln>
                <a:solidFill>
                  <a:prstClr val="black"/>
                </a:solidFill>
                <a:effectLst/>
                <a:uLnTx/>
                <a:uFillTx/>
                <a:latin typeface="Calibri" panose="020F0502020204030204"/>
                <a:ea typeface="+mn-ea"/>
                <a:cs typeface="+mn-cs"/>
              </a:rPr>
              <a:t>Director, Hemostasis and Thrombosis Center</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500" i="1" dirty="0">
                <a:solidFill>
                  <a:prstClr val="black"/>
                </a:solidFill>
                <a:latin typeface="Calibri" panose="020F0502020204030204"/>
              </a:rPr>
              <a:t>Investigator, Hematology-Oncology</a:t>
            </a:r>
            <a:endParaRPr kumimoji="0" lang="en-US" sz="15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500" b="0" i="1" u="none" strike="noStrike" kern="1200" cap="none" spc="0" normalizeH="0" baseline="0" noProof="0" dirty="0">
                <a:ln>
                  <a:noFill/>
                </a:ln>
                <a:solidFill>
                  <a:prstClr val="black"/>
                </a:solidFill>
                <a:effectLst/>
                <a:uLnTx/>
                <a:uFillTx/>
                <a:latin typeface="Calibri" panose="020F0502020204030204"/>
                <a:ea typeface="+mn-ea"/>
                <a:cs typeface="+mn-cs"/>
              </a:rPr>
              <a:t>Professor of Pediatrics, Keck School of Medicine of University of Southern California</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500" b="0" u="none" strike="noStrike" kern="1200" cap="none" spc="0" normalizeH="0" baseline="0" noProof="0" dirty="0">
                <a:ln>
                  <a:noFill/>
                </a:ln>
                <a:solidFill>
                  <a:prstClr val="black"/>
                </a:solidFill>
                <a:effectLst/>
                <a:uLnTx/>
                <a:uFillTx/>
                <a:latin typeface="Calibri" panose="020F0502020204030204"/>
                <a:ea typeface="+mn-ea"/>
                <a:cs typeface="+mn-cs"/>
              </a:rPr>
              <a:t>Department of Hematology, Oncology and Blood and Marrow Transplantation</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Children’s Hospital Los Angeles, University of Southern California</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Los Angeles, California</a:t>
            </a:r>
          </a:p>
        </p:txBody>
      </p:sp>
      <p:sp>
        <p:nvSpPr>
          <p:cNvPr id="7" name="Content Placeholder 2">
            <a:extLst>
              <a:ext uri="{FF2B5EF4-FFF2-40B4-BE49-F238E27FC236}">
                <a16:creationId xmlns:a16="http://schemas.microsoft.com/office/drawing/2014/main" id="{DB20E52A-CD8D-0F90-4D32-2CCCA80F6E11}"/>
              </a:ext>
            </a:extLst>
          </p:cNvPr>
          <p:cNvSpPr txBox="1">
            <a:spLocks/>
          </p:cNvSpPr>
          <p:nvPr/>
        </p:nvSpPr>
        <p:spPr>
          <a:xfrm>
            <a:off x="628650" y="1669677"/>
            <a:ext cx="3943350" cy="2373546"/>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Medical Director,</a:t>
            </a:r>
            <a:r>
              <a:rPr kumimoji="0" lang="en-US" sz="1600" b="0" u="none" strike="noStrike" kern="1200" cap="none" spc="0" normalizeH="0" baseline="0" noProof="0" dirty="0">
                <a:ln>
                  <a:noFill/>
                </a:ln>
                <a:solidFill>
                  <a:prstClr val="black"/>
                </a:solidFill>
                <a:effectLst/>
                <a:uLnTx/>
                <a:uFillTx/>
                <a:latin typeface="Calibri" panose="020F0502020204030204"/>
                <a:ea typeface="+mn-ea"/>
                <a:cs typeface="+mn-cs"/>
              </a:rPr>
              <a:t> Georgetown University Medical Center Hemophilia Treatment Center</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0" u="none" strike="noStrike" kern="1200" cap="none" spc="0" normalizeH="0" baseline="0" noProof="0" dirty="0">
                <a:ln>
                  <a:noFill/>
                </a:ln>
                <a:solidFill>
                  <a:prstClr val="black"/>
                </a:solidFill>
                <a:effectLst/>
                <a:uLnTx/>
                <a:uFillTx/>
                <a:latin typeface="Calibri" panose="020F0502020204030204"/>
                <a:ea typeface="+mn-ea"/>
                <a:cs typeface="+mn-cs"/>
              </a:rPr>
              <a:t>Director, Division of Coagulation, Georgetown University Medical Center</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Professor of Medicine – Pathology and Oncology, Georgetown University School of Medicine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Georgetown Lombardi Comprehensive Cancer Center</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Washington, DC</a:t>
            </a:r>
          </a:p>
        </p:txBody>
      </p:sp>
    </p:spTree>
    <p:extLst>
      <p:ext uri="{BB962C8B-B14F-4D97-AF65-F5344CB8AC3E}">
        <p14:creationId xmlns:p14="http://schemas.microsoft.com/office/powerpoint/2010/main" val="3931049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F990B82-4848-6363-7A95-68E8A169A55D}"/>
              </a:ext>
            </a:extLst>
          </p:cNvPr>
          <p:cNvSpPr>
            <a:spLocks noGrp="1"/>
          </p:cNvSpPr>
          <p:nvPr>
            <p:ph type="title"/>
          </p:nvPr>
        </p:nvSpPr>
        <p:spPr>
          <a:noFill/>
        </p:spPr>
        <p:txBody>
          <a:bodyPr vert="horz" lIns="91440" tIns="45720" rIns="91440" bIns="45720" rtlCol="0" anchor="ctr">
            <a:normAutofit/>
          </a:bodyPr>
          <a:lstStyle/>
          <a:p>
            <a:pPr algn="ctr" defTabSz="914400"/>
            <a:r>
              <a:rPr lang="en-US" sz="2800" b="1" kern="1200" dirty="0">
                <a:solidFill>
                  <a:srgbClr val="FFFFFF"/>
                </a:solidFill>
                <a:latin typeface="+mn-lt"/>
                <a:ea typeface="+mj-ea"/>
                <a:cs typeface="+mj-cs"/>
              </a:rPr>
              <a:t> Fully human bispecific IgG4 antibody</a:t>
            </a:r>
          </a:p>
        </p:txBody>
      </p:sp>
      <p:graphicFrame>
        <p:nvGraphicFramePr>
          <p:cNvPr id="6" name="Content Placeholder 5">
            <a:extLst>
              <a:ext uri="{FF2B5EF4-FFF2-40B4-BE49-F238E27FC236}">
                <a16:creationId xmlns:a16="http://schemas.microsoft.com/office/drawing/2014/main" id="{4D484703-CAC7-91C0-3E12-BD93DA8AD5AB}"/>
              </a:ext>
            </a:extLst>
          </p:cNvPr>
          <p:cNvGraphicFramePr>
            <a:graphicFrameLocks noGrp="1"/>
          </p:cNvGraphicFramePr>
          <p:nvPr>
            <p:ph idx="1"/>
            <p:extLst>
              <p:ext uri="{D42A27DB-BD31-4B8C-83A1-F6EECF244321}">
                <p14:modId xmlns:p14="http://schemas.microsoft.com/office/powerpoint/2010/main" val="1450274213"/>
              </p:ext>
            </p:extLst>
          </p:nvPr>
        </p:nvGraphicFramePr>
        <p:xfrm>
          <a:off x="365600" y="1268016"/>
          <a:ext cx="8412799"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86007DB7-5AAE-A955-B114-CCC9541539B6}"/>
              </a:ext>
            </a:extLst>
          </p:cNvPr>
          <p:cNvSpPr txBox="1"/>
          <p:nvPr/>
        </p:nvSpPr>
        <p:spPr>
          <a:xfrm>
            <a:off x="3133154" y="4514037"/>
            <a:ext cx="5908295" cy="246221"/>
          </a:xfrm>
          <a:prstGeom prst="rect">
            <a:avLst/>
          </a:prstGeom>
          <a:noFill/>
        </p:spPr>
        <p:txBody>
          <a:bodyPr wrap="square">
            <a:spAutoFit/>
          </a:bodyPr>
          <a:lstStyle/>
          <a:p>
            <a:r>
              <a:rPr lang="en-US" sz="1000" dirty="0">
                <a:solidFill>
                  <a:schemeClr val="bg1"/>
                </a:solidFill>
              </a:rPr>
              <a:t>Lund J, et al. </a:t>
            </a:r>
            <a:r>
              <a:rPr lang="en-US" sz="1000" i="1" dirty="0">
                <a:solidFill>
                  <a:schemeClr val="bg1"/>
                </a:solidFill>
              </a:rPr>
              <a:t>Res Pract Thromb Haemost. </a:t>
            </a:r>
            <a:r>
              <a:rPr lang="en-US" sz="1000" dirty="0">
                <a:solidFill>
                  <a:schemeClr val="bg1"/>
                </a:solidFill>
              </a:rPr>
              <a:t>2020;4 (Suppl 1):PB1147. </a:t>
            </a:r>
          </a:p>
        </p:txBody>
      </p:sp>
      <p:sp>
        <p:nvSpPr>
          <p:cNvPr id="11" name="Title 1">
            <a:extLst>
              <a:ext uri="{FF2B5EF4-FFF2-40B4-BE49-F238E27FC236}">
                <a16:creationId xmlns:a16="http://schemas.microsoft.com/office/drawing/2014/main" id="{365CFA9A-4B73-4D83-49B9-05308993B015}"/>
              </a:ext>
            </a:extLst>
          </p:cNvPr>
          <p:cNvSpPr txBox="1">
            <a:spLocks/>
          </p:cNvSpPr>
          <p:nvPr/>
        </p:nvSpPr>
        <p:spPr>
          <a:xfrm>
            <a:off x="702244" y="40506"/>
            <a:ext cx="7886700" cy="994172"/>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Mim8 (Denecimig)*: FVIIIa-Mimetic Bispecific Antibody</a:t>
            </a:r>
          </a:p>
        </p:txBody>
      </p:sp>
      <p:sp>
        <p:nvSpPr>
          <p:cNvPr id="7" name="TextBox 6">
            <a:extLst>
              <a:ext uri="{FF2B5EF4-FFF2-40B4-BE49-F238E27FC236}">
                <a16:creationId xmlns:a16="http://schemas.microsoft.com/office/drawing/2014/main" id="{CEBBC2B3-8B82-1C4A-C563-EA837935348C}"/>
              </a:ext>
            </a:extLst>
          </p:cNvPr>
          <p:cNvSpPr txBox="1"/>
          <p:nvPr/>
        </p:nvSpPr>
        <p:spPr>
          <a:xfrm>
            <a:off x="870857" y="1124857"/>
            <a:ext cx="7718087" cy="830997"/>
          </a:xfrm>
          <a:prstGeom prst="rect">
            <a:avLst/>
          </a:prstGeom>
          <a:noFill/>
        </p:spPr>
        <p:txBody>
          <a:bodyPr wrap="square" rtlCol="0">
            <a:spAutoFit/>
          </a:bodyPr>
          <a:lstStyle/>
          <a:p>
            <a:pPr algn="ctr"/>
            <a:r>
              <a:rPr lang="en-US" sz="2400" dirty="0">
                <a:sym typeface="Wingdings" panose="05000000000000000000" pitchFamily="2" charset="2"/>
              </a:rPr>
              <a:t>Fully human bispecific IgG4 antibody that mimics the function of FVIIIa by:</a:t>
            </a:r>
          </a:p>
        </p:txBody>
      </p:sp>
      <p:sp>
        <p:nvSpPr>
          <p:cNvPr id="12" name="TextBox 11">
            <a:extLst>
              <a:ext uri="{FF2B5EF4-FFF2-40B4-BE49-F238E27FC236}">
                <a16:creationId xmlns:a16="http://schemas.microsoft.com/office/drawing/2014/main" id="{8DFE1C24-2DE4-22C1-2F79-F654784A11B6}"/>
              </a:ext>
            </a:extLst>
          </p:cNvPr>
          <p:cNvSpPr txBox="1"/>
          <p:nvPr/>
        </p:nvSpPr>
        <p:spPr>
          <a:xfrm>
            <a:off x="365600" y="4160996"/>
            <a:ext cx="5408275" cy="307777"/>
          </a:xfrm>
          <a:prstGeom prst="rect">
            <a:avLst/>
          </a:prstGeom>
          <a:noFill/>
        </p:spPr>
        <p:txBody>
          <a:bodyPr wrap="non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for hemophilia by the US Food and Drug Administration</a:t>
            </a:r>
            <a:endParaRPr lang="en-US" sz="1400" dirty="0"/>
          </a:p>
        </p:txBody>
      </p:sp>
    </p:spTree>
    <p:extLst>
      <p:ext uri="{BB962C8B-B14F-4D97-AF65-F5344CB8AC3E}">
        <p14:creationId xmlns:p14="http://schemas.microsoft.com/office/powerpoint/2010/main" val="3848469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AE01-54FA-4255-9F56-D3882094FFD5}"/>
              </a:ext>
            </a:extLst>
          </p:cNvPr>
          <p:cNvSpPr>
            <a:spLocks noGrp="1"/>
          </p:cNvSpPr>
          <p:nvPr>
            <p:ph type="title"/>
          </p:nvPr>
        </p:nvSpPr>
        <p:spPr>
          <a:xfrm>
            <a:off x="679450" y="77901"/>
            <a:ext cx="7886700" cy="734899"/>
          </a:xfrm>
        </p:spPr>
        <p:txBody>
          <a:bodyPr/>
          <a:lstStyle/>
          <a:p>
            <a:r>
              <a:rPr lang="en-US" sz="3600" dirty="0"/>
              <a:t>Mim8: FRONTIER1 Trial</a:t>
            </a:r>
            <a:endParaRPr lang="en-US" dirty="0"/>
          </a:p>
        </p:txBody>
      </p:sp>
      <p:graphicFrame>
        <p:nvGraphicFramePr>
          <p:cNvPr id="6" name="Content Placeholder 5">
            <a:extLst>
              <a:ext uri="{FF2B5EF4-FFF2-40B4-BE49-F238E27FC236}">
                <a16:creationId xmlns:a16="http://schemas.microsoft.com/office/drawing/2014/main" id="{2E466CDD-7D4F-438E-DDEE-A346A0162ADB}"/>
              </a:ext>
            </a:extLst>
          </p:cNvPr>
          <p:cNvGraphicFramePr>
            <a:graphicFrameLocks noGrp="1"/>
          </p:cNvGraphicFramePr>
          <p:nvPr>
            <p:ph idx="1"/>
            <p:extLst>
              <p:ext uri="{D42A27DB-BD31-4B8C-83A1-F6EECF244321}">
                <p14:modId xmlns:p14="http://schemas.microsoft.com/office/powerpoint/2010/main" val="2162507020"/>
              </p:ext>
            </p:extLst>
          </p:nvPr>
        </p:nvGraphicFramePr>
        <p:xfrm>
          <a:off x="378863" y="2159372"/>
          <a:ext cx="5757400" cy="1529080"/>
        </p:xfrm>
        <a:graphic>
          <a:graphicData uri="http://schemas.openxmlformats.org/drawingml/2006/table">
            <a:tbl>
              <a:tblPr firstRow="1" bandRow="1">
                <a:tableStyleId>{5C22544A-7EE6-4342-B048-85BDC9FD1C3A}</a:tableStyleId>
              </a:tblPr>
              <a:tblGrid>
                <a:gridCol w="1151480">
                  <a:extLst>
                    <a:ext uri="{9D8B030D-6E8A-4147-A177-3AD203B41FA5}">
                      <a16:colId xmlns:a16="http://schemas.microsoft.com/office/drawing/2014/main" val="327328137"/>
                    </a:ext>
                  </a:extLst>
                </a:gridCol>
                <a:gridCol w="1151480">
                  <a:extLst>
                    <a:ext uri="{9D8B030D-6E8A-4147-A177-3AD203B41FA5}">
                      <a16:colId xmlns:a16="http://schemas.microsoft.com/office/drawing/2014/main" val="652305970"/>
                    </a:ext>
                  </a:extLst>
                </a:gridCol>
                <a:gridCol w="1151480">
                  <a:extLst>
                    <a:ext uri="{9D8B030D-6E8A-4147-A177-3AD203B41FA5}">
                      <a16:colId xmlns:a16="http://schemas.microsoft.com/office/drawing/2014/main" val="244012673"/>
                    </a:ext>
                  </a:extLst>
                </a:gridCol>
                <a:gridCol w="1151480">
                  <a:extLst>
                    <a:ext uri="{9D8B030D-6E8A-4147-A177-3AD203B41FA5}">
                      <a16:colId xmlns:a16="http://schemas.microsoft.com/office/drawing/2014/main" val="4066597866"/>
                    </a:ext>
                  </a:extLst>
                </a:gridCol>
                <a:gridCol w="1151480">
                  <a:extLst>
                    <a:ext uri="{9D8B030D-6E8A-4147-A177-3AD203B41FA5}">
                      <a16:colId xmlns:a16="http://schemas.microsoft.com/office/drawing/2014/main" val="1509339215"/>
                    </a:ext>
                  </a:extLst>
                </a:gridCol>
              </a:tblGrid>
              <a:tr h="370840">
                <a:tc>
                  <a:txBody>
                    <a:bodyPr/>
                    <a:lstStyle/>
                    <a:p>
                      <a:r>
                        <a:rPr lang="en-US" dirty="0"/>
                        <a:t>Cohort 1</a:t>
                      </a:r>
                    </a:p>
                  </a:txBody>
                  <a:tcPr/>
                </a:tc>
                <a:tc>
                  <a:txBody>
                    <a:bodyPr/>
                    <a:lstStyle/>
                    <a:p>
                      <a:r>
                        <a:rPr lang="en-US" dirty="0"/>
                        <a:t>Cohort 2</a:t>
                      </a:r>
                    </a:p>
                  </a:txBody>
                  <a:tcPr/>
                </a:tc>
                <a:tc>
                  <a:txBody>
                    <a:bodyPr/>
                    <a:lstStyle/>
                    <a:p>
                      <a:r>
                        <a:rPr lang="en-US" dirty="0"/>
                        <a:t>Cohort 3</a:t>
                      </a:r>
                    </a:p>
                  </a:txBody>
                  <a:tcPr/>
                </a:tc>
                <a:tc>
                  <a:txBody>
                    <a:bodyPr/>
                    <a:lstStyle/>
                    <a:p>
                      <a:r>
                        <a:rPr lang="en-US" dirty="0"/>
                        <a:t>Cohort 4</a:t>
                      </a:r>
                    </a:p>
                  </a:txBody>
                  <a:tcPr/>
                </a:tc>
                <a:tc>
                  <a:txBody>
                    <a:bodyPr/>
                    <a:lstStyle/>
                    <a:p>
                      <a:r>
                        <a:rPr lang="en-US" dirty="0"/>
                        <a:t>Cohort 5</a:t>
                      </a:r>
                    </a:p>
                  </a:txBody>
                  <a:tcPr/>
                </a:tc>
                <a:extLst>
                  <a:ext uri="{0D108BD9-81ED-4DB2-BD59-A6C34878D82A}">
                    <a16:rowId xmlns:a16="http://schemas.microsoft.com/office/drawing/2014/main" val="3968655688"/>
                  </a:ext>
                </a:extLst>
              </a:tr>
              <a:tr h="370840">
                <a:tc>
                  <a:txBody>
                    <a:body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cs typeface="Calibri" panose="020F0502020204030204" pitchFamily="34" charset="0"/>
                        </a:rPr>
                        <a:t>Target Mim8 plasma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cs typeface="Calibri" panose="020F0502020204030204" pitchFamily="34" charset="0"/>
                        </a:rPr>
                        <a:t>conc. 1mcg/mL</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ea typeface="MS PGothic" panose="020B0600070205080204" pitchFamily="34" charset="-128"/>
                          <a:cs typeface="Calibri" panose="020F0502020204030204" pitchFamily="34" charset="0"/>
                        </a:rPr>
                        <a:t>QW dosing</a:t>
                      </a:r>
                      <a:endParaRPr kumimoji="0" lang="en-US" altLang="en-US" sz="1400" i="0" u="none" strike="noStrike" kern="120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mn-cs"/>
                      </a:endParaRPr>
                    </a:p>
                  </a:txBody>
                  <a:tcPr/>
                </a:tc>
                <a:tc>
                  <a:txBody>
                    <a:body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cs typeface="Calibri" panose="020F0502020204030204" pitchFamily="34" charset="0"/>
                        </a:rPr>
                        <a:t>Target Mim8 plasma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cs typeface="Calibri" panose="020F0502020204030204" pitchFamily="34" charset="0"/>
                        </a:rPr>
                        <a:t>conc. 3mcg/mL</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ea typeface="MS PGothic" panose="020B0600070205080204" pitchFamily="34" charset="-128"/>
                          <a:cs typeface="Calibri" panose="020F0502020204030204" pitchFamily="34" charset="0"/>
                        </a:rPr>
                        <a:t>QW dosing</a:t>
                      </a:r>
                      <a:endParaRPr kumimoji="0" lang="en-US" altLang="en-US" sz="1400" i="0" u="none" strike="noStrike" kern="120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mn-cs"/>
                      </a:endParaRPr>
                    </a:p>
                  </a:txBody>
                  <a:tcPr/>
                </a:tc>
                <a:tc>
                  <a:txBody>
                    <a:body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cs typeface="Calibri" panose="020F0502020204030204" pitchFamily="34" charset="0"/>
                        </a:rPr>
                        <a:t>Target Mim8 plasma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cs typeface="Calibri" panose="020F0502020204030204" pitchFamily="34" charset="0"/>
                        </a:rPr>
                        <a:t>conc. 9mcg/mL</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ea typeface="MS PGothic" panose="020B0600070205080204" pitchFamily="34" charset="-128"/>
                          <a:cs typeface="Calibri" panose="020F0502020204030204" pitchFamily="34" charset="0"/>
                        </a:rPr>
                        <a:t>QW dosing</a:t>
                      </a:r>
                      <a:endParaRPr kumimoji="0" lang="en-US" altLang="en-US" sz="1400" i="0" u="none" strike="noStrike" kern="120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mn-cs"/>
                      </a:endParaRPr>
                    </a:p>
                  </a:txBody>
                  <a:tcPr/>
                </a:tc>
                <a:tc>
                  <a:txBody>
                    <a:body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cs typeface="Calibri" panose="020F0502020204030204" pitchFamily="34" charset="0"/>
                        </a:rPr>
                        <a:t>Target Mim8 plasma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cs typeface="Calibri" panose="020F0502020204030204" pitchFamily="34" charset="0"/>
                        </a:rPr>
                        <a:t>conc. 9mcg/mL</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ea typeface="MS PGothic" panose="020B0600070205080204" pitchFamily="34" charset="-128"/>
                          <a:cs typeface="Calibri" panose="020F0502020204030204" pitchFamily="34" charset="0"/>
                        </a:rPr>
                        <a:t>Q4W dosing</a:t>
                      </a:r>
                      <a:endParaRPr kumimoji="0" lang="en-US" altLang="en-US" sz="1400" i="0" u="none" strike="noStrike" kern="120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mn-cs"/>
                      </a:endParaRPr>
                    </a:p>
                  </a:txBody>
                  <a:tcPr/>
                </a:tc>
                <a:tc>
                  <a:txBody>
                    <a:body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cs typeface="Calibri" panose="020F0502020204030204" pitchFamily="34" charset="0"/>
                        </a:rPr>
                        <a:t>Target Mim8 plasma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cs typeface="Calibri" panose="020F0502020204030204" pitchFamily="34" charset="0"/>
                        </a:rPr>
                        <a:t>conc. 20mcg/mL</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kern="0" dirty="0">
                          <a:solidFill>
                            <a:schemeClr val="tx1"/>
                          </a:solidFill>
                          <a:latin typeface="Calibri" panose="020F0502020204030204" pitchFamily="34" charset="0"/>
                          <a:ea typeface="MS PGothic" panose="020B0600070205080204" pitchFamily="34" charset="-128"/>
                          <a:cs typeface="Calibri" panose="020F0502020204030204" pitchFamily="34" charset="0"/>
                        </a:rPr>
                        <a:t>Q4W dosing</a:t>
                      </a:r>
                      <a:endParaRPr kumimoji="0" lang="en-US" altLang="en-US" sz="1400" i="0" u="none" strike="noStrike" kern="1200" cap="none" spc="0" normalizeH="0" baseline="0" noProof="0" dirty="0">
                        <a:ln>
                          <a:noFill/>
                        </a:ln>
                        <a:solidFill>
                          <a:schemeClr val="tx1"/>
                        </a:solidFill>
                        <a:effectLst/>
                        <a:uLnTx/>
                        <a:uFillTx/>
                        <a:latin typeface="Calibri" panose="020F0502020204030204" pitchFamily="34" charset="0"/>
                        <a:ea typeface="MS PGothic" panose="020B0600070205080204" pitchFamily="34" charset="-128"/>
                        <a:cs typeface="+mn-cs"/>
                      </a:endParaRPr>
                    </a:p>
                  </a:txBody>
                  <a:tcPr/>
                </a:tc>
                <a:extLst>
                  <a:ext uri="{0D108BD9-81ED-4DB2-BD59-A6C34878D82A}">
                    <a16:rowId xmlns:a16="http://schemas.microsoft.com/office/drawing/2014/main" val="2137400494"/>
                  </a:ext>
                </a:extLst>
              </a:tr>
            </a:tbl>
          </a:graphicData>
        </a:graphic>
      </p:graphicFrame>
      <p:sp>
        <p:nvSpPr>
          <p:cNvPr id="5" name="TextBox 4">
            <a:extLst>
              <a:ext uri="{FF2B5EF4-FFF2-40B4-BE49-F238E27FC236}">
                <a16:creationId xmlns:a16="http://schemas.microsoft.com/office/drawing/2014/main" id="{FA853D8E-7A6E-9DD8-6B28-3E73AF3780A8}"/>
              </a:ext>
            </a:extLst>
          </p:cNvPr>
          <p:cNvSpPr txBox="1"/>
          <p:nvPr/>
        </p:nvSpPr>
        <p:spPr>
          <a:xfrm>
            <a:off x="399143" y="747486"/>
            <a:ext cx="8519640" cy="1384995"/>
          </a:xfrm>
          <a:prstGeom prst="rect">
            <a:avLst/>
          </a:prstGeom>
          <a:noFill/>
        </p:spPr>
        <p:txBody>
          <a:bodyPr wrap="none" rtlCol="0">
            <a:spAutoFit/>
          </a:bodyPr>
          <a:lstStyle/>
          <a:p>
            <a:pPr marL="285750" indent="-285750">
              <a:buFont typeface="Symbol" panose="05050102010706020507" pitchFamily="18" charset="2"/>
              <a:buChar char="·"/>
            </a:pPr>
            <a:r>
              <a:rPr lang="en-US" sz="1800" dirty="0">
                <a:sym typeface="Wingdings" panose="05000000000000000000" pitchFamily="2" charset="2"/>
              </a:rPr>
              <a:t>International, open-label, partially randomized phase 2 trial (multiple ascending dose)</a:t>
            </a:r>
          </a:p>
          <a:p>
            <a:pPr marL="285750" indent="-285750">
              <a:buFont typeface="Symbol" panose="05050102010706020507" pitchFamily="18" charset="2"/>
              <a:buChar char="·"/>
            </a:pPr>
            <a:r>
              <a:rPr lang="en-US" dirty="0">
                <a:sym typeface="Wingdings" panose="05000000000000000000" pitchFamily="2" charset="2"/>
              </a:rPr>
              <a:t>Eligibility criteria</a:t>
            </a:r>
          </a:p>
          <a:p>
            <a:pPr marL="742950" lvl="1" indent="-285750">
              <a:buFont typeface="Symbol" panose="05050102010706020507" pitchFamily="18" charset="2"/>
              <a:buChar char="·"/>
            </a:pPr>
            <a:r>
              <a:rPr lang="en-US" sz="1600" dirty="0">
                <a:sym typeface="Wingdings" panose="05000000000000000000" pitchFamily="2" charset="2"/>
              </a:rPr>
              <a:t>Male age 12-64 y</a:t>
            </a:r>
          </a:p>
          <a:p>
            <a:pPr marL="742950" lvl="1" indent="-285750">
              <a:buFont typeface="Symbol" panose="05050102010706020507" pitchFamily="18" charset="2"/>
              <a:buChar char="·"/>
            </a:pPr>
            <a:r>
              <a:rPr lang="en-US" sz="1600" dirty="0">
                <a:sym typeface="Wingdings" panose="05000000000000000000" pitchFamily="2" charset="2"/>
              </a:rPr>
              <a:t>Diagnosis of HA/HAwI</a:t>
            </a:r>
          </a:p>
          <a:p>
            <a:pPr marL="742950" lvl="1" indent="-285750">
              <a:buFont typeface="Symbol" panose="05050102010706020507" pitchFamily="18" charset="2"/>
              <a:buChar char="·"/>
            </a:pPr>
            <a:r>
              <a:rPr lang="en-US" sz="1600" dirty="0">
                <a:sym typeface="Wingdings" panose="05000000000000000000" pitchFamily="2" charset="2"/>
              </a:rPr>
              <a:t>FVIII activity &lt;1%</a:t>
            </a:r>
            <a:endParaRPr lang="en-US" sz="1600" dirty="0"/>
          </a:p>
        </p:txBody>
      </p:sp>
      <p:sp>
        <p:nvSpPr>
          <p:cNvPr id="7" name="Left Brace 6">
            <a:extLst>
              <a:ext uri="{FF2B5EF4-FFF2-40B4-BE49-F238E27FC236}">
                <a16:creationId xmlns:a16="http://schemas.microsoft.com/office/drawing/2014/main" id="{8CFC6D91-33DD-3B7A-9C12-6A8E87551D14}"/>
              </a:ext>
            </a:extLst>
          </p:cNvPr>
          <p:cNvSpPr/>
          <p:nvPr/>
        </p:nvSpPr>
        <p:spPr>
          <a:xfrm rot="16200000">
            <a:off x="3737512" y="2704174"/>
            <a:ext cx="195943" cy="226944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4E9B14C1-11DC-2EE7-51F4-9C58BE024F9A}"/>
              </a:ext>
            </a:extLst>
          </p:cNvPr>
          <p:cNvSpPr txBox="1"/>
          <p:nvPr/>
        </p:nvSpPr>
        <p:spPr>
          <a:xfrm>
            <a:off x="3227688" y="3910167"/>
            <a:ext cx="1215589" cy="338554"/>
          </a:xfrm>
          <a:prstGeom prst="rect">
            <a:avLst/>
          </a:prstGeom>
          <a:noFill/>
        </p:spPr>
        <p:txBody>
          <a:bodyPr wrap="none" rtlCol="0">
            <a:spAutoFit/>
          </a:bodyPr>
          <a:lstStyle/>
          <a:p>
            <a:r>
              <a:rPr lang="en-US" sz="1600" dirty="0"/>
              <a:t>Randomized</a:t>
            </a:r>
          </a:p>
        </p:txBody>
      </p:sp>
      <p:sp>
        <p:nvSpPr>
          <p:cNvPr id="10" name="TextBox 9">
            <a:extLst>
              <a:ext uri="{FF2B5EF4-FFF2-40B4-BE49-F238E27FC236}">
                <a16:creationId xmlns:a16="http://schemas.microsoft.com/office/drawing/2014/main" id="{EA636F77-69FE-994D-8CB3-B3B34D409749}"/>
              </a:ext>
            </a:extLst>
          </p:cNvPr>
          <p:cNvSpPr txBox="1"/>
          <p:nvPr/>
        </p:nvSpPr>
        <p:spPr>
          <a:xfrm>
            <a:off x="3138524" y="4497138"/>
            <a:ext cx="4572000" cy="246221"/>
          </a:xfrm>
          <a:prstGeom prst="rect">
            <a:avLst/>
          </a:prstGeom>
          <a:noFill/>
        </p:spPr>
        <p:txBody>
          <a:bodyPr wrap="square">
            <a:spAutoFit/>
          </a:bodyPr>
          <a:lstStyle/>
          <a:p>
            <a:r>
              <a:rPr lang="nl-NL" altLang="en-US" sz="1000" spc="-10" dirty="0">
                <a:solidFill>
                  <a:schemeClr val="bg1"/>
                </a:solidFill>
                <a:latin typeface="Calibri" panose="020F0502020204030204" pitchFamily="34" charset="0"/>
              </a:rPr>
              <a:t>Lentz SR</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et al. </a:t>
            </a:r>
            <a:r>
              <a:rPr kumimoji="0" lang="nl-NL" altLang="en-US" sz="10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J </a:t>
            </a:r>
            <a:r>
              <a:rPr lang="nl-NL" altLang="en-US" sz="1000" i="1" spc="-10" dirty="0">
                <a:solidFill>
                  <a:schemeClr val="bg1"/>
                </a:solidFill>
                <a:latin typeface="Calibri" panose="020F0502020204030204" pitchFamily="34" charset="0"/>
              </a:rPr>
              <a:t>Thromb Haemost</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2024;22:990–1000. </a:t>
            </a:r>
            <a:endParaRPr lang="en-US" sz="1000" dirty="0">
              <a:solidFill>
                <a:schemeClr val="bg1"/>
              </a:solidFill>
            </a:endParaRPr>
          </a:p>
        </p:txBody>
      </p:sp>
      <p:sp>
        <p:nvSpPr>
          <p:cNvPr id="14" name="TextBox 13">
            <a:extLst>
              <a:ext uri="{FF2B5EF4-FFF2-40B4-BE49-F238E27FC236}">
                <a16:creationId xmlns:a16="http://schemas.microsoft.com/office/drawing/2014/main" id="{95D87FC1-0C24-3242-D22F-C50227BF6BD4}"/>
              </a:ext>
            </a:extLst>
          </p:cNvPr>
          <p:cNvSpPr txBox="1"/>
          <p:nvPr/>
        </p:nvSpPr>
        <p:spPr>
          <a:xfrm>
            <a:off x="6634522" y="2078791"/>
            <a:ext cx="2017547" cy="1615827"/>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1100" b="1" dirty="0"/>
              <a:t>Primary Endpoint</a:t>
            </a:r>
          </a:p>
          <a:p>
            <a:pPr>
              <a:buFont typeface="Wingdings" panose="05000000000000000000" pitchFamily="2" charset="2"/>
              <a:buChar char="§"/>
            </a:pPr>
            <a:r>
              <a:rPr lang="en-US" sz="1100" dirty="0"/>
              <a:t>TEAE through week 12</a:t>
            </a:r>
          </a:p>
          <a:p>
            <a:pPr algn="ctr"/>
            <a:endParaRPr lang="en-US" sz="1100" b="1" dirty="0"/>
          </a:p>
          <a:p>
            <a:pPr algn="ctr"/>
            <a:r>
              <a:rPr lang="en-US" sz="1100" b="1" dirty="0"/>
              <a:t>Key Secondary Endpoints</a:t>
            </a:r>
          </a:p>
          <a:p>
            <a:pPr>
              <a:buFont typeface="Wingdings" panose="05000000000000000000" pitchFamily="2" charset="2"/>
              <a:buChar char="§"/>
            </a:pPr>
            <a:r>
              <a:rPr lang="en-US" sz="1100" dirty="0"/>
              <a:t>Injection site reactions</a:t>
            </a:r>
          </a:p>
          <a:p>
            <a:pPr>
              <a:buFont typeface="Wingdings" panose="05000000000000000000" pitchFamily="2" charset="2"/>
              <a:buChar char="§"/>
            </a:pPr>
            <a:r>
              <a:rPr lang="en-US" sz="1100" dirty="0"/>
              <a:t>Anti-Mim8 antibodies</a:t>
            </a:r>
          </a:p>
          <a:p>
            <a:pPr>
              <a:buFont typeface="Wingdings" panose="05000000000000000000" pitchFamily="2" charset="2"/>
              <a:buChar char="§"/>
            </a:pPr>
            <a:r>
              <a:rPr lang="en-US" sz="1100" dirty="0"/>
              <a:t>Change in safety biomarkers (D-dimer, prothrombin fragment) through week 12</a:t>
            </a:r>
          </a:p>
        </p:txBody>
      </p:sp>
      <p:sp>
        <p:nvSpPr>
          <p:cNvPr id="15" name="TextBox 14">
            <a:extLst>
              <a:ext uri="{FF2B5EF4-FFF2-40B4-BE49-F238E27FC236}">
                <a16:creationId xmlns:a16="http://schemas.microsoft.com/office/drawing/2014/main" id="{060E67B1-964A-B683-0C8B-878EC8CBD473}"/>
              </a:ext>
            </a:extLst>
          </p:cNvPr>
          <p:cNvSpPr txBox="1"/>
          <p:nvPr/>
        </p:nvSpPr>
        <p:spPr>
          <a:xfrm>
            <a:off x="399143" y="4185286"/>
            <a:ext cx="8252925" cy="338554"/>
          </a:xfrm>
          <a:prstGeom prst="rect">
            <a:avLst/>
          </a:prstGeom>
          <a:noFill/>
        </p:spPr>
        <p:txBody>
          <a:bodyPr wrap="square" rtlCol="0">
            <a:spAutoFit/>
          </a:bodyPr>
          <a:lstStyle/>
          <a:p>
            <a:r>
              <a:rPr lang="en-US" sz="800" dirty="0"/>
              <a:t>FVIIIa, activated factor VIII; FIXa, activated factor IX; FX, factor X; FVIII, factor VIII; HA, hemophilia A; HAwI, HA with FVIII inhibitors; MAD, multiple ascending dose; QW, once weekly; Q4W, once every 4 weeks; TEAE, treatment-emergent adverse events </a:t>
            </a:r>
          </a:p>
        </p:txBody>
      </p:sp>
    </p:spTree>
    <p:extLst>
      <p:ext uri="{BB962C8B-B14F-4D97-AF65-F5344CB8AC3E}">
        <p14:creationId xmlns:p14="http://schemas.microsoft.com/office/powerpoint/2010/main" val="4269011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412512" y="-12639"/>
            <a:ext cx="8731488" cy="994172"/>
          </a:xfrm>
        </p:spPr>
        <p:txBody>
          <a:bodyPr>
            <a:normAutofit/>
          </a:bodyPr>
          <a:lstStyle/>
          <a:p>
            <a:r>
              <a:rPr lang="en-US" sz="2800" dirty="0"/>
              <a:t>Mim8: FRONTIER1 Trial: Treatment-Emergent Adverse Events</a:t>
            </a:r>
          </a:p>
        </p:txBody>
      </p:sp>
      <p:sp>
        <p:nvSpPr>
          <p:cNvPr id="11" name="TextBox 10">
            <a:extLst>
              <a:ext uri="{FF2B5EF4-FFF2-40B4-BE49-F238E27FC236}">
                <a16:creationId xmlns:a16="http://schemas.microsoft.com/office/drawing/2014/main" id="{2563BDBD-71CC-F214-48B1-9AF6FC354799}"/>
              </a:ext>
            </a:extLst>
          </p:cNvPr>
          <p:cNvSpPr txBox="1"/>
          <p:nvPr/>
        </p:nvSpPr>
        <p:spPr>
          <a:xfrm>
            <a:off x="3035285" y="4454844"/>
            <a:ext cx="6014372" cy="646331"/>
          </a:xfrm>
          <a:prstGeom prst="rect">
            <a:avLst/>
          </a:prstGeom>
          <a:noFill/>
        </p:spPr>
        <p:txBody>
          <a:bodyPr wrap="square">
            <a:spAutoFit/>
          </a:bodyPr>
          <a:lstStyle/>
          <a:p>
            <a:r>
              <a:rPr lang="nl-NL" altLang="en-US" sz="900" spc="-10" dirty="0">
                <a:solidFill>
                  <a:schemeClr val="bg1"/>
                </a:solidFill>
                <a:latin typeface="Calibri" panose="020F0502020204030204" pitchFamily="34" charset="0"/>
              </a:rPr>
              <a:t>Reproduced with modification from </a:t>
            </a:r>
            <a:r>
              <a:rPr lang="nl-NL" altLang="en-US" sz="900" spc="-10" dirty="0">
                <a:solidFill>
                  <a:schemeClr val="bg1"/>
                </a:solidFill>
                <a:latin typeface="Calibri" panose="020F0502020204030204" pitchFamily="34" charset="0"/>
                <a:hlinkClick r:id="rId3"/>
              </a:rPr>
              <a:t>Lentz SR</a:t>
            </a:r>
            <a:r>
              <a:rPr kumimoji="0" lang="nl-NL" altLang="en-US" sz="900" b="0" i="0" u="none" strike="noStrike" kern="1200" cap="none" spc="-10" normalizeH="0" baseline="0" noProof="0" dirty="0">
                <a:ln>
                  <a:noFill/>
                </a:ln>
                <a:solidFill>
                  <a:schemeClr val="bg1"/>
                </a:solidFill>
                <a:effectLst/>
                <a:uLnTx/>
                <a:uFillTx/>
                <a:latin typeface="Calibri" panose="020F0502020204030204" pitchFamily="34" charset="0"/>
                <a:hlinkClick r:id="rId3"/>
              </a:rPr>
              <a:t>, et al. </a:t>
            </a:r>
            <a:r>
              <a:rPr kumimoji="0" lang="nl-NL" altLang="en-US" sz="900" b="0" i="1" u="none" strike="noStrike" kern="1200" cap="none" spc="-10" normalizeH="0" baseline="0" noProof="0" dirty="0">
                <a:ln>
                  <a:noFill/>
                </a:ln>
                <a:solidFill>
                  <a:schemeClr val="bg1"/>
                </a:solidFill>
                <a:effectLst/>
                <a:uLnTx/>
                <a:uFillTx/>
                <a:latin typeface="Calibri" panose="020F0502020204030204" pitchFamily="34" charset="0"/>
                <a:hlinkClick r:id="rId3"/>
              </a:rPr>
              <a:t>J </a:t>
            </a:r>
            <a:r>
              <a:rPr lang="nl-NL" altLang="en-US" sz="900" i="1" spc="-10" dirty="0">
                <a:solidFill>
                  <a:schemeClr val="bg1"/>
                </a:solidFill>
                <a:latin typeface="Calibri" panose="020F0502020204030204" pitchFamily="34" charset="0"/>
                <a:hlinkClick r:id="rId3"/>
              </a:rPr>
              <a:t>Thromb Haemost</a:t>
            </a:r>
            <a:r>
              <a:rPr kumimoji="0" lang="nl-NL" altLang="en-US" sz="900" b="0" i="0" u="none" strike="noStrike" kern="1200" cap="none" spc="-10" normalizeH="0" baseline="0" noProof="0" dirty="0">
                <a:ln>
                  <a:noFill/>
                </a:ln>
                <a:solidFill>
                  <a:schemeClr val="bg1"/>
                </a:solidFill>
                <a:effectLst/>
                <a:uLnTx/>
                <a:uFillTx/>
                <a:latin typeface="Calibri" panose="020F0502020204030204" pitchFamily="34" charset="0"/>
                <a:hlinkClick r:id="rId3"/>
              </a:rPr>
              <a:t>. 2024;22(4):990–1000 </a:t>
            </a:r>
            <a:r>
              <a:rPr kumimoji="0" lang="nl-NL" altLang="en-US" sz="9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under the terms of </a:t>
            </a:r>
            <a:r>
              <a:rPr kumimoji="0" lang="nl-NL" altLang="en-US" sz="9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hlinkClick r:id="rId4"/>
              </a:rPr>
              <a:t>Creative Commons license BY 4.0</a:t>
            </a:r>
            <a:r>
              <a:rPr kumimoji="0" lang="nl-NL" altLang="en-US" sz="9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 2024 The Authors. </a:t>
            </a:r>
          </a:p>
          <a:p>
            <a:r>
              <a:rPr lang="nl-NL" altLang="en-US" sz="900" spc="-10" dirty="0">
                <a:solidFill>
                  <a:schemeClr val="bg1"/>
                </a:solidFill>
                <a:latin typeface="Calibri" panose="020F0502020204030204" pitchFamily="34" charset="0"/>
              </a:rPr>
              <a:t>Chowdary P, et al</a:t>
            </a:r>
            <a:r>
              <a:rPr kumimoji="0" lang="en-US" altLang="en-US" sz="9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https://abstracts.isth.org/abstract/frontier1-a-phase-1-2-dose-escalation-study-of-a-novel-factor-viiia-mimetic-bispecific-antibody-mim8-for-evaluation-of-safety-pharmacokinetics-and-efficacy/</a:t>
            </a:r>
            <a:endParaRPr lang="en-US" sz="900" dirty="0">
              <a:solidFill>
                <a:schemeClr val="bg1"/>
              </a:solidFill>
            </a:endParaRPr>
          </a:p>
        </p:txBody>
      </p:sp>
      <p:sp>
        <p:nvSpPr>
          <p:cNvPr id="16" name="TextBox 15">
            <a:extLst>
              <a:ext uri="{FF2B5EF4-FFF2-40B4-BE49-F238E27FC236}">
                <a16:creationId xmlns:a16="http://schemas.microsoft.com/office/drawing/2014/main" id="{45E4C55B-DB37-C762-2920-ACE3417412E0}"/>
              </a:ext>
            </a:extLst>
          </p:cNvPr>
          <p:cNvSpPr txBox="1"/>
          <p:nvPr/>
        </p:nvSpPr>
        <p:spPr>
          <a:xfrm>
            <a:off x="614320" y="4343270"/>
            <a:ext cx="8778240" cy="215444"/>
          </a:xfrm>
          <a:prstGeom prst="rect">
            <a:avLst/>
          </a:prstGeom>
          <a:noFill/>
        </p:spPr>
        <p:txBody>
          <a:bodyPr wrap="square" rtlCol="0">
            <a:spAutoFit/>
          </a:bodyPr>
          <a:lstStyle/>
          <a:p>
            <a:r>
              <a:rPr lang="en-US" sz="800" dirty="0"/>
              <a:t>AE, adverse events; E, event; TEAE, treatment-emergent adverse events</a:t>
            </a:r>
          </a:p>
        </p:txBody>
      </p:sp>
      <p:graphicFrame>
        <p:nvGraphicFramePr>
          <p:cNvPr id="20" name="Table 16">
            <a:extLst>
              <a:ext uri="{FF2B5EF4-FFF2-40B4-BE49-F238E27FC236}">
                <a16:creationId xmlns:a16="http://schemas.microsoft.com/office/drawing/2014/main" id="{E87C479B-051F-B4FE-6989-8912C46240D2}"/>
              </a:ext>
            </a:extLst>
          </p:cNvPr>
          <p:cNvGraphicFramePr>
            <a:graphicFrameLocks/>
          </p:cNvGraphicFramePr>
          <p:nvPr>
            <p:extLst>
              <p:ext uri="{D42A27DB-BD31-4B8C-83A1-F6EECF244321}">
                <p14:modId xmlns:p14="http://schemas.microsoft.com/office/powerpoint/2010/main" val="180816930"/>
              </p:ext>
            </p:extLst>
          </p:nvPr>
        </p:nvGraphicFramePr>
        <p:xfrm>
          <a:off x="412512" y="902217"/>
          <a:ext cx="8053059" cy="1947985"/>
        </p:xfrm>
        <a:graphic>
          <a:graphicData uri="http://schemas.openxmlformats.org/drawingml/2006/table">
            <a:tbl>
              <a:tblPr firstRow="1" bandRow="1">
                <a:tableStyleId>{6E25E649-3F16-4E02-A733-19D2CDBF48F0}</a:tableStyleId>
              </a:tblPr>
              <a:tblGrid>
                <a:gridCol w="1463703">
                  <a:extLst>
                    <a:ext uri="{9D8B030D-6E8A-4147-A177-3AD203B41FA5}">
                      <a16:colId xmlns:a16="http://schemas.microsoft.com/office/drawing/2014/main" val="4127906672"/>
                    </a:ext>
                  </a:extLst>
                </a:gridCol>
                <a:gridCol w="549113">
                  <a:extLst>
                    <a:ext uri="{9D8B030D-6E8A-4147-A177-3AD203B41FA5}">
                      <a16:colId xmlns:a16="http://schemas.microsoft.com/office/drawing/2014/main" val="2716506071"/>
                    </a:ext>
                  </a:extLst>
                </a:gridCol>
                <a:gridCol w="549113">
                  <a:extLst>
                    <a:ext uri="{9D8B030D-6E8A-4147-A177-3AD203B41FA5}">
                      <a16:colId xmlns:a16="http://schemas.microsoft.com/office/drawing/2014/main" val="2368720364"/>
                    </a:ext>
                  </a:extLst>
                </a:gridCol>
                <a:gridCol w="549113">
                  <a:extLst>
                    <a:ext uri="{9D8B030D-6E8A-4147-A177-3AD203B41FA5}">
                      <a16:colId xmlns:a16="http://schemas.microsoft.com/office/drawing/2014/main" val="2982585077"/>
                    </a:ext>
                  </a:extLst>
                </a:gridCol>
                <a:gridCol w="549113">
                  <a:extLst>
                    <a:ext uri="{9D8B030D-6E8A-4147-A177-3AD203B41FA5}">
                      <a16:colId xmlns:a16="http://schemas.microsoft.com/office/drawing/2014/main" val="3902653945"/>
                    </a:ext>
                  </a:extLst>
                </a:gridCol>
                <a:gridCol w="549113">
                  <a:extLst>
                    <a:ext uri="{9D8B030D-6E8A-4147-A177-3AD203B41FA5}">
                      <a16:colId xmlns:a16="http://schemas.microsoft.com/office/drawing/2014/main" val="792748189"/>
                    </a:ext>
                  </a:extLst>
                </a:gridCol>
                <a:gridCol w="549113">
                  <a:extLst>
                    <a:ext uri="{9D8B030D-6E8A-4147-A177-3AD203B41FA5}">
                      <a16:colId xmlns:a16="http://schemas.microsoft.com/office/drawing/2014/main" val="374088696"/>
                    </a:ext>
                  </a:extLst>
                </a:gridCol>
                <a:gridCol w="549113">
                  <a:extLst>
                    <a:ext uri="{9D8B030D-6E8A-4147-A177-3AD203B41FA5}">
                      <a16:colId xmlns:a16="http://schemas.microsoft.com/office/drawing/2014/main" val="219189877"/>
                    </a:ext>
                  </a:extLst>
                </a:gridCol>
                <a:gridCol w="549113">
                  <a:extLst>
                    <a:ext uri="{9D8B030D-6E8A-4147-A177-3AD203B41FA5}">
                      <a16:colId xmlns:a16="http://schemas.microsoft.com/office/drawing/2014/main" val="779860152"/>
                    </a:ext>
                  </a:extLst>
                </a:gridCol>
                <a:gridCol w="549113">
                  <a:extLst>
                    <a:ext uri="{9D8B030D-6E8A-4147-A177-3AD203B41FA5}">
                      <a16:colId xmlns:a16="http://schemas.microsoft.com/office/drawing/2014/main" val="1908429110"/>
                    </a:ext>
                  </a:extLst>
                </a:gridCol>
                <a:gridCol w="549113">
                  <a:extLst>
                    <a:ext uri="{9D8B030D-6E8A-4147-A177-3AD203B41FA5}">
                      <a16:colId xmlns:a16="http://schemas.microsoft.com/office/drawing/2014/main" val="54142670"/>
                    </a:ext>
                  </a:extLst>
                </a:gridCol>
                <a:gridCol w="549113">
                  <a:extLst>
                    <a:ext uri="{9D8B030D-6E8A-4147-A177-3AD203B41FA5}">
                      <a16:colId xmlns:a16="http://schemas.microsoft.com/office/drawing/2014/main" val="3182991604"/>
                    </a:ext>
                  </a:extLst>
                </a:gridCol>
                <a:gridCol w="549113">
                  <a:extLst>
                    <a:ext uri="{9D8B030D-6E8A-4147-A177-3AD203B41FA5}">
                      <a16:colId xmlns:a16="http://schemas.microsoft.com/office/drawing/2014/main" val="1985318491"/>
                    </a:ext>
                  </a:extLst>
                </a:gridCol>
              </a:tblGrid>
              <a:tr h="365760">
                <a:tc rowSpan="2">
                  <a:txBody>
                    <a:bodyPr/>
                    <a:lstStyle/>
                    <a:p>
                      <a:pPr marL="0" marR="0" algn="l">
                        <a:spcBef>
                          <a:spcPts val="50"/>
                        </a:spcBef>
                        <a:spcAft>
                          <a:spcPts val="50"/>
                        </a:spcAft>
                      </a:pPr>
                      <a:r>
                        <a:rPr kumimoji="0" lang="en-US" sz="1100" b="1" u="none" strike="noStrike" cap="none" normalizeH="0" baseline="0" dirty="0">
                          <a:ln>
                            <a:noFill/>
                          </a:ln>
                          <a:solidFill>
                            <a:schemeClr val="bg1"/>
                          </a:solidFill>
                          <a:effectLst/>
                        </a:rPr>
                        <a:t>Safety profile overview</a:t>
                      </a:r>
                      <a:endParaRPr lang="en-US" sz="1100" b="1" kern="1200" dirty="0">
                        <a:solidFill>
                          <a:schemeClr val="bg1"/>
                        </a:solidFill>
                        <a:effectLst/>
                        <a:latin typeface="+mn-lt"/>
                        <a:ea typeface="+mn-ea"/>
                        <a:cs typeface="Arial" panose="020B0604020202020204" pitchFamily="34" charset="0"/>
                      </a:endParaRPr>
                    </a:p>
                  </a:txBody>
                  <a:tcPr marL="96897" marR="96897" marT="0" marB="0" anchor="b">
                    <a:solidFill>
                      <a:schemeClr val="accent5"/>
                    </a:solidFill>
                  </a:tcPr>
                </a:tc>
                <a:tc gridSpan="2">
                  <a:txBody>
                    <a:bodyPr/>
                    <a:lstStyle/>
                    <a:p>
                      <a:pPr algn="ctr"/>
                      <a:r>
                        <a:rPr kumimoji="0" lang="en-US" sz="1100" b="1" u="none" strike="noStrike" kern="1200" cap="none" normalizeH="0" baseline="0" dirty="0">
                          <a:ln>
                            <a:noFill/>
                          </a:ln>
                          <a:solidFill>
                            <a:schemeClr val="bg1"/>
                          </a:solidFill>
                          <a:effectLst/>
                        </a:rPr>
                        <a:t>Cohort 1</a:t>
                      </a:r>
                    </a:p>
                    <a:p>
                      <a:pPr algn="ctr"/>
                      <a:r>
                        <a:rPr kumimoji="0" lang="en-US" sz="1100" b="1" u="none" strike="noStrike" kern="1200" cap="none" normalizeH="0" baseline="0" dirty="0">
                          <a:ln>
                            <a:noFill/>
                          </a:ln>
                          <a:solidFill>
                            <a:schemeClr val="bg1"/>
                          </a:solidFill>
                          <a:effectLst/>
                        </a:rPr>
                        <a:t>(N=7)</a:t>
                      </a:r>
                      <a:endParaRPr lang="en-US" sz="1100" dirty="0">
                        <a:latin typeface="+mn-lt"/>
                      </a:endParaRPr>
                    </a:p>
                  </a:txBody>
                  <a:tcPr marL="4601" marR="4601" marT="0" marB="0" anchor="ctr">
                    <a:solidFill>
                      <a:schemeClr val="accent5"/>
                    </a:solidFill>
                  </a:tcPr>
                </a:tc>
                <a:tc hMerge="1">
                  <a:txBody>
                    <a:bodyPr/>
                    <a:lstStyle/>
                    <a:p>
                      <a:endParaRPr lang="en-US"/>
                    </a:p>
                  </a:txBody>
                  <a:tcPr/>
                </a:tc>
                <a:tc gridSpan="2">
                  <a:txBody>
                    <a:bodyPr/>
                    <a:lstStyle/>
                    <a:p>
                      <a:pPr algn="ctr"/>
                      <a:r>
                        <a:rPr lang="en-US" sz="1100" dirty="0"/>
                        <a:t>Cohort 2</a:t>
                      </a:r>
                    </a:p>
                    <a:p>
                      <a:pPr algn="ctr"/>
                      <a:r>
                        <a:rPr lang="en-US" sz="1100" dirty="0"/>
                        <a:t>(N=9)</a:t>
                      </a:r>
                      <a:endParaRPr lang="en-US" sz="1100" dirty="0">
                        <a:latin typeface="+mn-lt"/>
                      </a:endParaRPr>
                    </a:p>
                  </a:txBody>
                  <a:tcPr marL="4601" marR="4601" marT="0" marB="0" anchor="ctr">
                    <a:solidFill>
                      <a:schemeClr val="accent5"/>
                    </a:solidFill>
                  </a:tcPr>
                </a:tc>
                <a:tc hMerge="1">
                  <a:txBody>
                    <a:bodyPr/>
                    <a:lstStyle/>
                    <a:p>
                      <a:endParaRPr lang="en-US"/>
                    </a:p>
                  </a:txBody>
                  <a:tcPr/>
                </a:tc>
                <a:tc gridSpan="2">
                  <a:txBody>
                    <a:bodyPr/>
                    <a:lstStyle/>
                    <a:p>
                      <a:pPr algn="ctr"/>
                      <a:r>
                        <a:rPr lang="en-US" sz="1100" dirty="0"/>
                        <a:t>Cohort 3</a:t>
                      </a:r>
                    </a:p>
                    <a:p>
                      <a:pPr algn="ctr"/>
                      <a:r>
                        <a:rPr lang="en-US" sz="1100" dirty="0"/>
                        <a:t>(N=8)</a:t>
                      </a:r>
                      <a:endParaRPr lang="en-US" sz="1100" dirty="0">
                        <a:latin typeface="+mn-lt"/>
                      </a:endParaRPr>
                    </a:p>
                  </a:txBody>
                  <a:tcPr marL="4601" marR="4601" marT="0" marB="0" anchor="ctr">
                    <a:solidFill>
                      <a:schemeClr val="accent5"/>
                    </a:solidFill>
                  </a:tcPr>
                </a:tc>
                <a:tc hMerge="1">
                  <a:txBody>
                    <a:bodyPr/>
                    <a:lstStyle/>
                    <a:p>
                      <a:pPr algn="ctr"/>
                      <a:endParaRPr lang="en-US" sz="1000" dirty="0"/>
                    </a:p>
                  </a:txBody>
                  <a:tcPr marL="4601" marR="460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gridSpan="2">
                  <a:txBody>
                    <a:bodyPr/>
                    <a:lstStyle/>
                    <a:p>
                      <a:pPr algn="ctr"/>
                      <a:r>
                        <a:rPr lang="en-US" sz="1100" dirty="0"/>
                        <a:t>Cohort 4</a:t>
                      </a:r>
                    </a:p>
                    <a:p>
                      <a:pPr algn="ctr"/>
                      <a:r>
                        <a:rPr lang="en-US" sz="1100" dirty="0"/>
                        <a:t>(N=8)</a:t>
                      </a:r>
                    </a:p>
                  </a:txBody>
                  <a:tcPr marL="4601" marR="4601" marT="0" marB="0" anchor="ctr">
                    <a:solidFill>
                      <a:schemeClr val="accent5"/>
                    </a:solidFill>
                  </a:tcPr>
                </a:tc>
                <a:tc hMerge="1">
                  <a:txBody>
                    <a:bodyPr/>
                    <a:lstStyle/>
                    <a:p>
                      <a:endParaRPr lang="en-US"/>
                    </a:p>
                  </a:txBody>
                  <a:tcPr/>
                </a:tc>
                <a:tc gridSpan="2">
                  <a:txBody>
                    <a:bodyPr/>
                    <a:lstStyle/>
                    <a:p>
                      <a:pPr algn="ctr"/>
                      <a:r>
                        <a:rPr kumimoji="0" lang="en-US" sz="1100" b="1" u="none" strike="noStrike" kern="1200" cap="none" normalizeH="0" baseline="0" dirty="0">
                          <a:ln>
                            <a:noFill/>
                          </a:ln>
                          <a:solidFill>
                            <a:schemeClr val="bg1"/>
                          </a:solidFill>
                          <a:effectLst/>
                        </a:rPr>
                        <a:t>Cohort 5</a:t>
                      </a:r>
                    </a:p>
                    <a:p>
                      <a:pPr algn="ctr"/>
                      <a:r>
                        <a:rPr kumimoji="0" lang="en-US" sz="1100" b="1" u="none" strike="noStrike" kern="1200" cap="none" normalizeH="0" baseline="0" dirty="0">
                          <a:ln>
                            <a:noFill/>
                          </a:ln>
                          <a:solidFill>
                            <a:schemeClr val="bg1"/>
                          </a:solidFill>
                          <a:effectLst/>
                        </a:rPr>
                        <a:t>(N=10)</a:t>
                      </a:r>
                      <a:endParaRPr kumimoji="0" lang="en-US" sz="1100" b="1" i="0" u="none" strike="noStrike" kern="1200" cap="none" normalizeH="0" baseline="0" dirty="0">
                        <a:ln>
                          <a:noFill/>
                        </a:ln>
                        <a:solidFill>
                          <a:schemeClr val="bg1"/>
                        </a:solidFill>
                        <a:effectLst/>
                        <a:latin typeface="+mn-lt"/>
                        <a:ea typeface="+mn-ea"/>
                        <a:cs typeface="+mn-cs"/>
                      </a:endParaRPr>
                    </a:p>
                  </a:txBody>
                  <a:tcPr marL="4601" marR="4601" marT="0" marB="0" anchor="ctr">
                    <a:solidFill>
                      <a:schemeClr val="accent5"/>
                    </a:solidFill>
                  </a:tcPr>
                </a:tc>
                <a:tc hMerge="1">
                  <a:txBody>
                    <a:bodyPr/>
                    <a:lstStyle/>
                    <a:p>
                      <a:endParaRPr lang="en-US"/>
                    </a:p>
                  </a:txBody>
                  <a:tcPr>
                    <a:lnL w="12700" cap="flat" cmpd="sng" algn="ctr">
                      <a:solidFill>
                        <a:schemeClr val="bg1"/>
                      </a:solidFill>
                      <a:prstDash val="solid"/>
                      <a:round/>
                      <a:headEnd type="none" w="med" len="med"/>
                      <a:tailEnd type="none" w="med" len="med"/>
                    </a:lnL>
                  </a:tcPr>
                </a:tc>
                <a:tc gridSpan="2">
                  <a:txBody>
                    <a:bodyPr/>
                    <a:lstStyle/>
                    <a:p>
                      <a:pPr algn="ctr"/>
                      <a:r>
                        <a:rPr kumimoji="0" lang="en-US" sz="1100" b="1" u="none" strike="noStrike" kern="1200" cap="none" normalizeH="0" baseline="0" dirty="0">
                          <a:ln>
                            <a:noFill/>
                          </a:ln>
                          <a:solidFill>
                            <a:schemeClr val="bg1"/>
                          </a:solidFill>
                          <a:effectLst/>
                        </a:rPr>
                        <a:t>Total</a:t>
                      </a:r>
                    </a:p>
                    <a:p>
                      <a:pPr algn="ctr"/>
                      <a:r>
                        <a:rPr kumimoji="0" lang="en-US" sz="1100" b="1" u="none" strike="noStrike" kern="1200" cap="none" normalizeH="0" baseline="0" dirty="0">
                          <a:ln>
                            <a:noFill/>
                          </a:ln>
                          <a:solidFill>
                            <a:schemeClr val="bg1"/>
                          </a:solidFill>
                          <a:effectLst/>
                        </a:rPr>
                        <a:t>(N=42)</a:t>
                      </a:r>
                      <a:endParaRPr kumimoji="0" lang="en-US" sz="1100" b="1" i="0" u="none" strike="noStrike" kern="1200" cap="none" normalizeH="0" baseline="0" dirty="0">
                        <a:ln>
                          <a:noFill/>
                        </a:ln>
                        <a:solidFill>
                          <a:schemeClr val="bg1"/>
                        </a:solidFill>
                        <a:effectLst/>
                        <a:latin typeface="+mn-lt"/>
                        <a:ea typeface="+mn-ea"/>
                        <a:cs typeface="+mn-cs"/>
                      </a:endParaRPr>
                    </a:p>
                  </a:txBody>
                  <a:tcPr marL="4601" marR="4601" marT="0" marB="0" anchor="ctr">
                    <a:solidFill>
                      <a:schemeClr val="accent5"/>
                    </a:solidFill>
                  </a:tcPr>
                </a:tc>
                <a:tc hMerge="1">
                  <a:txBody>
                    <a:bodyPr/>
                    <a:lstStyle/>
                    <a:p>
                      <a:endParaRPr lang="en-US"/>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715005118"/>
                  </a:ext>
                </a:extLst>
              </a:tr>
              <a:tr h="165847">
                <a:tc vMerge="1">
                  <a:txBody>
                    <a:bodyPr/>
                    <a:lstStyle/>
                    <a:p>
                      <a:pPr marL="0" marR="0" algn="l">
                        <a:spcBef>
                          <a:spcPts val="50"/>
                        </a:spcBef>
                        <a:spcAft>
                          <a:spcPts val="50"/>
                        </a:spcAft>
                      </a:pPr>
                      <a:r>
                        <a:rPr kumimoji="0" lang="en-US" sz="1400" b="1" i="0" u="none" strike="noStrike" cap="none" normalizeH="0" baseline="0" dirty="0">
                          <a:ln>
                            <a:noFill/>
                          </a:ln>
                          <a:solidFill>
                            <a:schemeClr val="bg1"/>
                          </a:solidFill>
                          <a:effectLst/>
                          <a:latin typeface="+mn-lt"/>
                        </a:rPr>
                        <a:t>Adverse Reactions, n (%)</a:t>
                      </a:r>
                      <a:endParaRPr lang="en-US" sz="1400" b="1" kern="1200" dirty="0">
                        <a:solidFill>
                          <a:schemeClr val="bg1"/>
                        </a:solidFill>
                        <a:effectLst/>
                        <a:latin typeface="Arial" panose="020B0604020202020204" pitchFamily="34" charset="0"/>
                        <a:ea typeface="+mn-ea"/>
                        <a:cs typeface="Arial" panose="020B0604020202020204" pitchFamily="34" charset="0"/>
                      </a:endParaRPr>
                    </a:p>
                  </a:txBody>
                  <a:tcPr marL="129196" marR="1291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B0"/>
                    </a:solidFill>
                  </a:tcPr>
                </a:tc>
                <a:tc>
                  <a:txBody>
                    <a:bodyPr/>
                    <a:lstStyle/>
                    <a:p>
                      <a:pPr marL="0" marR="0" algn="ctr">
                        <a:spcBef>
                          <a:spcPts val="50"/>
                        </a:spcBef>
                        <a:spcAft>
                          <a:spcPts val="50"/>
                        </a:spcAft>
                      </a:pPr>
                      <a:r>
                        <a:rPr kumimoji="0" lang="en-US" sz="1100" b="1" u="none" strike="noStrike" kern="1200" cap="none" normalizeH="0" baseline="0" dirty="0">
                          <a:ln>
                            <a:noFill/>
                          </a:ln>
                          <a:solidFill>
                            <a:schemeClr val="tx1"/>
                          </a:solidFill>
                          <a:effectLst/>
                        </a:rPr>
                        <a:t>N (%)</a:t>
                      </a:r>
                      <a:endParaRPr kumimoji="0" lang="en-US" sz="1100" b="1" i="0" u="none" strike="noStrike" kern="1200" cap="none" normalizeH="0" baseline="0" dirty="0">
                        <a:ln>
                          <a:noFill/>
                        </a:ln>
                        <a:solidFill>
                          <a:schemeClr val="tx1"/>
                        </a:solidFill>
                        <a:effectLst/>
                        <a:latin typeface="+mn-lt"/>
                        <a:ea typeface="+mn-ea"/>
                        <a:cs typeface="+mn-cs"/>
                      </a:endParaRPr>
                    </a:p>
                  </a:txBody>
                  <a:tcPr marL="4601" marR="4601" marT="0" marB="0" anchor="b"/>
                </a:tc>
                <a:tc>
                  <a:txBody>
                    <a:bodyPr/>
                    <a:lstStyle/>
                    <a:p>
                      <a:pPr algn="ctr"/>
                      <a:r>
                        <a:rPr kumimoji="0" lang="en-US" sz="1100" b="1" u="none" strike="noStrike" kern="1200" cap="none" normalizeH="0" baseline="0" dirty="0">
                          <a:ln>
                            <a:noFill/>
                          </a:ln>
                          <a:solidFill>
                            <a:schemeClr val="tx1"/>
                          </a:solidFill>
                          <a:effectLst/>
                        </a:rPr>
                        <a:t>E</a:t>
                      </a:r>
                      <a:endParaRPr lang="en-US" sz="1100" dirty="0">
                        <a:solidFill>
                          <a:schemeClr val="tx1"/>
                        </a:solidFill>
                        <a:latin typeface="+mn-lt"/>
                      </a:endParaRPr>
                    </a:p>
                  </a:txBody>
                  <a:tcPr marL="4601" marR="4601" marT="0" marB="0" anchor="b"/>
                </a:tc>
                <a:tc>
                  <a:txBody>
                    <a:bodyPr/>
                    <a:lstStyle/>
                    <a:p>
                      <a:pPr marL="0" marR="0" algn="ctr">
                        <a:spcBef>
                          <a:spcPts val="50"/>
                        </a:spcBef>
                        <a:spcAft>
                          <a:spcPts val="50"/>
                        </a:spcAft>
                      </a:pPr>
                      <a:r>
                        <a:rPr kumimoji="0" lang="en-US" sz="1100" b="1" u="none" strike="noStrike" kern="1200" cap="none" normalizeH="0" baseline="0" dirty="0">
                          <a:ln>
                            <a:noFill/>
                          </a:ln>
                          <a:solidFill>
                            <a:schemeClr val="tx1"/>
                          </a:solidFill>
                          <a:effectLst/>
                        </a:rPr>
                        <a:t>N (%)</a:t>
                      </a:r>
                      <a:endParaRPr kumimoji="0" lang="en-US" sz="1100" b="1" i="0" u="none" strike="noStrike" kern="1200" cap="none" normalizeH="0" baseline="0" dirty="0">
                        <a:ln>
                          <a:noFill/>
                        </a:ln>
                        <a:solidFill>
                          <a:schemeClr val="tx1"/>
                        </a:solidFill>
                        <a:effectLst/>
                        <a:latin typeface="+mn-lt"/>
                        <a:ea typeface="+mn-ea"/>
                        <a:cs typeface="+mn-cs"/>
                      </a:endParaRPr>
                    </a:p>
                  </a:txBody>
                  <a:tcPr marL="4601" marR="4601" marT="0" marB="0" anchor="b"/>
                </a:tc>
                <a:tc>
                  <a:txBody>
                    <a:bodyPr/>
                    <a:lstStyle/>
                    <a:p>
                      <a:pPr marL="0" marR="0" algn="ctr">
                        <a:spcBef>
                          <a:spcPts val="50"/>
                        </a:spcBef>
                        <a:spcAft>
                          <a:spcPts val="50"/>
                        </a:spcAft>
                      </a:pPr>
                      <a:r>
                        <a:rPr kumimoji="0" lang="en-US" sz="1100" b="1" u="none" strike="noStrike" kern="1200" cap="none" normalizeH="0" baseline="0" dirty="0">
                          <a:ln>
                            <a:noFill/>
                          </a:ln>
                          <a:solidFill>
                            <a:schemeClr val="tx1"/>
                          </a:solidFill>
                          <a:effectLst/>
                        </a:rPr>
                        <a:t>E</a:t>
                      </a:r>
                      <a:endParaRPr kumimoji="0" lang="en-US" sz="1100" b="1" i="0" u="none" strike="noStrike" kern="1200" cap="none" normalizeH="0" baseline="0" dirty="0">
                        <a:ln>
                          <a:noFill/>
                        </a:ln>
                        <a:solidFill>
                          <a:schemeClr val="tx1"/>
                        </a:solidFill>
                        <a:effectLst/>
                        <a:latin typeface="+mn-lt"/>
                        <a:ea typeface="+mn-ea"/>
                        <a:cs typeface="+mn-cs"/>
                      </a:endParaRPr>
                    </a:p>
                  </a:txBody>
                  <a:tcPr marL="4601" marR="4601" marT="0" marB="0" anchor="b"/>
                </a:tc>
                <a:tc>
                  <a:txBody>
                    <a:bodyPr/>
                    <a:lstStyle/>
                    <a:p>
                      <a:pPr marL="0" marR="0" algn="ctr">
                        <a:spcBef>
                          <a:spcPts val="50"/>
                        </a:spcBef>
                        <a:spcAft>
                          <a:spcPts val="50"/>
                        </a:spcAft>
                      </a:pPr>
                      <a:r>
                        <a:rPr kumimoji="0" lang="en-US" sz="1100" b="1" u="none" strike="noStrike" kern="1200" cap="none" normalizeH="0" baseline="0" dirty="0">
                          <a:ln>
                            <a:noFill/>
                          </a:ln>
                          <a:solidFill>
                            <a:schemeClr val="tx1"/>
                          </a:solidFill>
                          <a:effectLst/>
                        </a:rPr>
                        <a:t>N (%)</a:t>
                      </a:r>
                      <a:endParaRPr kumimoji="0" lang="en-US" sz="1100" b="1" i="0" u="none" strike="noStrike" kern="1200" cap="none" normalizeH="0" baseline="0" dirty="0">
                        <a:ln>
                          <a:noFill/>
                        </a:ln>
                        <a:solidFill>
                          <a:schemeClr val="tx1"/>
                        </a:solidFill>
                        <a:effectLst/>
                        <a:latin typeface="+mn-lt"/>
                        <a:ea typeface="+mn-ea"/>
                        <a:cs typeface="+mn-cs"/>
                      </a:endParaRPr>
                    </a:p>
                  </a:txBody>
                  <a:tcPr marL="4601" marR="4601" marT="0" marB="0" anchor="b"/>
                </a:tc>
                <a:tc>
                  <a:txBody>
                    <a:bodyPr/>
                    <a:lstStyle/>
                    <a:p>
                      <a:pPr marL="0" marR="0" algn="ctr">
                        <a:spcBef>
                          <a:spcPts val="50"/>
                        </a:spcBef>
                        <a:spcAft>
                          <a:spcPts val="50"/>
                        </a:spcAft>
                      </a:pPr>
                      <a:r>
                        <a:rPr kumimoji="0" lang="en-US" sz="1100" b="1" u="none" strike="noStrike" kern="1200" cap="none" normalizeH="0" baseline="0" dirty="0">
                          <a:ln>
                            <a:noFill/>
                          </a:ln>
                          <a:solidFill>
                            <a:schemeClr val="tx1"/>
                          </a:solidFill>
                          <a:effectLst/>
                        </a:rPr>
                        <a:t>E</a:t>
                      </a:r>
                      <a:endParaRPr kumimoji="0" lang="en-US" sz="1100" b="1" i="0" u="none" strike="noStrike" kern="1200" cap="none" normalizeH="0" baseline="0" dirty="0">
                        <a:ln>
                          <a:noFill/>
                        </a:ln>
                        <a:solidFill>
                          <a:schemeClr val="tx1"/>
                        </a:solidFill>
                        <a:effectLst/>
                        <a:latin typeface="+mn-lt"/>
                        <a:ea typeface="+mn-ea"/>
                        <a:cs typeface="+mn-cs"/>
                      </a:endParaRPr>
                    </a:p>
                  </a:txBody>
                  <a:tcPr marL="4601" marR="4601" marT="0" marB="0" anchor="b"/>
                </a:tc>
                <a:tc>
                  <a:txBody>
                    <a:bodyPr/>
                    <a:lstStyle/>
                    <a:p>
                      <a:pPr marL="0" marR="0" algn="ctr">
                        <a:spcBef>
                          <a:spcPts val="50"/>
                        </a:spcBef>
                        <a:spcAft>
                          <a:spcPts val="50"/>
                        </a:spcAft>
                      </a:pPr>
                      <a:r>
                        <a:rPr kumimoji="0" lang="en-US" sz="1100" b="1" u="none" strike="noStrike" kern="1200" cap="none" normalizeH="0" baseline="0" dirty="0">
                          <a:ln>
                            <a:noFill/>
                          </a:ln>
                          <a:solidFill>
                            <a:schemeClr val="tx1"/>
                          </a:solidFill>
                          <a:effectLst/>
                        </a:rPr>
                        <a:t>N (%)</a:t>
                      </a:r>
                      <a:endParaRPr kumimoji="0" lang="en-US" sz="1100" b="1" i="0" u="none" strike="noStrike" kern="1200" cap="none" normalizeH="0" baseline="0" dirty="0">
                        <a:ln>
                          <a:noFill/>
                        </a:ln>
                        <a:solidFill>
                          <a:schemeClr val="tx1"/>
                        </a:solidFill>
                        <a:effectLst/>
                        <a:latin typeface="+mn-lt"/>
                        <a:ea typeface="+mn-ea"/>
                        <a:cs typeface="+mn-cs"/>
                      </a:endParaRPr>
                    </a:p>
                  </a:txBody>
                  <a:tcPr marL="4601" marR="4601" marT="0" marB="0" anchor="b"/>
                </a:tc>
                <a:tc>
                  <a:txBody>
                    <a:bodyPr/>
                    <a:lstStyle/>
                    <a:p>
                      <a:pPr algn="ctr"/>
                      <a:r>
                        <a:rPr kumimoji="0" lang="en-US" sz="1100" b="1" u="none" strike="noStrike" kern="1200" cap="none" normalizeH="0" baseline="0" dirty="0">
                          <a:ln>
                            <a:noFill/>
                          </a:ln>
                          <a:solidFill>
                            <a:schemeClr val="tx1"/>
                          </a:solidFill>
                          <a:effectLst/>
                        </a:rPr>
                        <a:t>E</a:t>
                      </a:r>
                      <a:endParaRPr lang="en-US" sz="1100" dirty="0">
                        <a:solidFill>
                          <a:schemeClr val="tx1"/>
                        </a:solidFill>
                        <a:latin typeface="+mn-lt"/>
                      </a:endParaRPr>
                    </a:p>
                  </a:txBody>
                  <a:tcPr marL="4601" marR="4601" marT="0" marB="0" anchor="b"/>
                </a:tc>
                <a:tc>
                  <a:txBody>
                    <a:bodyPr/>
                    <a:lstStyle/>
                    <a:p>
                      <a:pPr marL="0" marR="0" algn="ctr">
                        <a:spcBef>
                          <a:spcPts val="50"/>
                        </a:spcBef>
                        <a:spcAft>
                          <a:spcPts val="50"/>
                        </a:spcAft>
                      </a:pPr>
                      <a:r>
                        <a:rPr lang="en-US" sz="1100" b="1" kern="1200" dirty="0">
                          <a:solidFill>
                            <a:schemeClr val="tx1"/>
                          </a:solidFill>
                          <a:effectLst/>
                        </a:rPr>
                        <a:t>N (%)</a:t>
                      </a:r>
                      <a:endParaRPr lang="en-US" sz="1100" b="1" kern="1200" dirty="0">
                        <a:solidFill>
                          <a:schemeClr val="tx1"/>
                        </a:solidFill>
                        <a:effectLst/>
                        <a:latin typeface="Arial" panose="020B0604020202020204" pitchFamily="34" charset="0"/>
                        <a:ea typeface="+mn-ea"/>
                        <a:cs typeface="Arial" panose="020B0604020202020204" pitchFamily="34" charset="0"/>
                      </a:endParaRPr>
                    </a:p>
                  </a:txBody>
                  <a:tcPr marL="4601" marR="4601" marT="0" marB="0" anchor="b"/>
                </a:tc>
                <a:tc>
                  <a:txBody>
                    <a:bodyPr/>
                    <a:lstStyle/>
                    <a:p>
                      <a:pPr marL="0" marR="0" algn="ctr">
                        <a:spcBef>
                          <a:spcPts val="50"/>
                        </a:spcBef>
                        <a:spcAft>
                          <a:spcPts val="50"/>
                        </a:spcAft>
                      </a:pPr>
                      <a:r>
                        <a:rPr lang="en-US" sz="1100" b="1" dirty="0">
                          <a:solidFill>
                            <a:schemeClr val="tx1"/>
                          </a:solidFill>
                        </a:rPr>
                        <a:t>E</a:t>
                      </a:r>
                      <a:endParaRPr lang="en-US" sz="1100" b="1" kern="1200" dirty="0">
                        <a:solidFill>
                          <a:schemeClr val="tx1"/>
                        </a:solidFill>
                        <a:effectLst/>
                        <a:latin typeface="Arial" panose="020B0604020202020204" pitchFamily="34" charset="0"/>
                        <a:ea typeface="+mn-ea"/>
                        <a:cs typeface="Arial" panose="020B0604020202020204" pitchFamily="34" charset="0"/>
                      </a:endParaRPr>
                    </a:p>
                  </a:txBody>
                  <a:tcPr marL="4601" marR="4601" marT="0" marB="0" anchor="b"/>
                </a:tc>
                <a:tc>
                  <a:txBody>
                    <a:bodyPr/>
                    <a:lstStyle/>
                    <a:p>
                      <a:pPr marL="0" marR="0" algn="ctr">
                        <a:spcBef>
                          <a:spcPts val="50"/>
                        </a:spcBef>
                        <a:spcAft>
                          <a:spcPts val="50"/>
                        </a:spcAft>
                      </a:pPr>
                      <a:r>
                        <a:rPr kumimoji="0" lang="en-US" sz="1100" b="1" u="none" strike="noStrike" kern="1200" cap="none" normalizeH="0" baseline="0" dirty="0">
                          <a:ln>
                            <a:noFill/>
                          </a:ln>
                          <a:solidFill>
                            <a:schemeClr val="tx1"/>
                          </a:solidFill>
                          <a:effectLst/>
                        </a:rPr>
                        <a:t>N(%) </a:t>
                      </a:r>
                      <a:endParaRPr lang="en-US" sz="1100" b="1" kern="1200" dirty="0">
                        <a:solidFill>
                          <a:schemeClr val="tx1"/>
                        </a:solidFill>
                        <a:effectLst/>
                        <a:latin typeface="Arial" panose="020B0604020202020204" pitchFamily="34" charset="0"/>
                        <a:ea typeface="+mn-ea"/>
                        <a:cs typeface="Arial" panose="020B0604020202020204" pitchFamily="34" charset="0"/>
                      </a:endParaRPr>
                    </a:p>
                  </a:txBody>
                  <a:tcPr marL="4601" marR="4601" marT="0" marB="0" anchor="b"/>
                </a:tc>
                <a:tc>
                  <a:txBody>
                    <a:bodyPr/>
                    <a:lstStyle/>
                    <a:p>
                      <a:pPr algn="ctr"/>
                      <a:r>
                        <a:rPr kumimoji="0" lang="en-US" sz="1100" b="1" u="none" strike="noStrike" kern="1200" cap="none" normalizeH="0" baseline="0" dirty="0">
                          <a:ln>
                            <a:noFill/>
                          </a:ln>
                          <a:solidFill>
                            <a:schemeClr val="tx1"/>
                          </a:solidFill>
                          <a:effectLst/>
                        </a:rPr>
                        <a:t>E</a:t>
                      </a:r>
                      <a:endParaRPr lang="en-US" sz="1100" b="1" dirty="0">
                        <a:solidFill>
                          <a:schemeClr val="tx1"/>
                        </a:solidFill>
                        <a:latin typeface="+mn-lt"/>
                      </a:endParaRPr>
                    </a:p>
                  </a:txBody>
                  <a:tcPr marL="4601" marR="4601" marT="0" marB="0" anchor="b"/>
                </a:tc>
                <a:extLst>
                  <a:ext uri="{0D108BD9-81ED-4DB2-BD59-A6C34878D82A}">
                    <a16:rowId xmlns:a16="http://schemas.microsoft.com/office/drawing/2014/main" val="2060162873"/>
                  </a:ext>
                </a:extLst>
              </a:tr>
              <a:tr h="182562">
                <a:tc>
                  <a:txBody>
                    <a:bodyPr/>
                    <a:lstStyle/>
                    <a:p>
                      <a:pPr marL="0" marR="0" algn="l">
                        <a:lnSpc>
                          <a:spcPct val="115000"/>
                        </a:lnSpc>
                        <a:spcBef>
                          <a:spcPts val="50"/>
                        </a:spcBef>
                        <a:spcAft>
                          <a:spcPts val="50"/>
                        </a:spcAft>
                      </a:pPr>
                      <a:r>
                        <a:rPr lang="en-US" sz="1100" kern="1200" dirty="0">
                          <a:effectLst/>
                        </a:rPr>
                        <a:t>Exposure time (years)</a:t>
                      </a:r>
                      <a:endParaRPr lang="en-US" sz="1100" b="0" i="0" kern="1200" dirty="0">
                        <a:solidFill>
                          <a:schemeClr val="bg1"/>
                        </a:solidFill>
                        <a:effectLst/>
                        <a:latin typeface="+mn-lt"/>
                        <a:ea typeface="Calibri"/>
                        <a:cs typeface="Arial" panose="020B0604020202020204" pitchFamily="34" charset="0"/>
                      </a:endParaRPr>
                    </a:p>
                  </a:txBody>
                  <a:tcPr marL="68580" marR="4601" marT="20574" marB="20574" anchor="ctr"/>
                </a:tc>
                <a:tc>
                  <a:txBody>
                    <a:bodyPr/>
                    <a:lstStyle/>
                    <a:p>
                      <a:pPr marL="0" marR="0" algn="ctr">
                        <a:spcBef>
                          <a:spcPts val="50"/>
                        </a:spcBef>
                        <a:spcAft>
                          <a:spcPts val="50"/>
                        </a:spcAft>
                      </a:pPr>
                      <a:r>
                        <a:rPr lang="en-US" sz="1100" dirty="0">
                          <a:effectLst/>
                        </a:rPr>
                        <a:t> 1.48</a:t>
                      </a:r>
                      <a:endParaRPr lang="en-US" sz="1100" dirty="0">
                        <a:solidFill>
                          <a:schemeClr val="tx1"/>
                        </a:solidFill>
                        <a:effectLst/>
                        <a:latin typeface="+mn-lt"/>
                        <a:ea typeface="Arial"/>
                        <a:cs typeface="Arial" panose="020B0604020202020204" pitchFamily="34" charset="0"/>
                      </a:endParaRPr>
                    </a:p>
                  </a:txBody>
                  <a:tcPr marL="4601" marR="4601" marT="20574" marB="20574" anchor="ctr"/>
                </a:tc>
                <a:tc>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2.02</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algn="ctr"/>
                      <a:endParaRPr lang="en-US" sz="1100" dirty="0">
                        <a:latin typeface="+mn-lt"/>
                      </a:endParaRP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1.84</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1.79</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algn="ctr"/>
                      <a:endParaRPr lang="en-US" sz="1100" dirty="0">
                        <a:latin typeface="+mn-lt"/>
                      </a:endParaRPr>
                    </a:p>
                  </a:txBody>
                  <a:tcPr marL="4763" marR="4763" marT="20574" marB="20574" anchor="ctr"/>
                </a:tc>
                <a:tc gridSpan="2">
                  <a:txBody>
                    <a:bodyPr/>
                    <a:lstStyle/>
                    <a:p>
                      <a:pPr marL="0" marR="0" algn="ctr">
                        <a:spcBef>
                          <a:spcPts val="50"/>
                        </a:spcBef>
                        <a:spcAft>
                          <a:spcPts val="50"/>
                        </a:spcAft>
                      </a:pPr>
                      <a:r>
                        <a:rPr lang="en-US" sz="1100" dirty="0">
                          <a:solidFill>
                            <a:schemeClr val="tx1"/>
                          </a:solidFill>
                          <a:effectLst/>
                        </a:rPr>
                        <a:t>2.31</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h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pPr marL="0" marR="0" algn="ctr">
                        <a:spcBef>
                          <a:spcPts val="50"/>
                        </a:spcBef>
                        <a:spcAft>
                          <a:spcPts val="50"/>
                        </a:spcAft>
                      </a:pPr>
                      <a:r>
                        <a:rPr lang="en-US" sz="1100" dirty="0"/>
                        <a:t>9.45</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algn="ctr"/>
                      <a:endParaRPr lang="en-US" sz="1100" dirty="0"/>
                    </a:p>
                  </a:txBody>
                  <a:tcPr marL="4763" marR="4763" marT="20574" marB="20574" anchor="ctr"/>
                </a:tc>
                <a:extLst>
                  <a:ext uri="{0D108BD9-81ED-4DB2-BD59-A6C34878D82A}">
                    <a16:rowId xmlns:a16="http://schemas.microsoft.com/office/drawing/2014/main" val="1776139802"/>
                  </a:ext>
                </a:extLst>
              </a:tr>
              <a:tr h="199103">
                <a:tc>
                  <a:txBody>
                    <a:bodyPr/>
                    <a:lstStyle/>
                    <a:p>
                      <a:pPr marL="0" marR="0" algn="l">
                        <a:lnSpc>
                          <a:spcPct val="115000"/>
                        </a:lnSpc>
                        <a:spcBef>
                          <a:spcPts val="50"/>
                        </a:spcBef>
                        <a:spcAft>
                          <a:spcPts val="50"/>
                        </a:spcAft>
                      </a:pPr>
                      <a:r>
                        <a:rPr lang="en-US" sz="1100" dirty="0">
                          <a:effectLst/>
                        </a:rPr>
                        <a:t>AE</a:t>
                      </a:r>
                      <a:endParaRPr lang="en-US" sz="1100" b="0" i="0" dirty="0">
                        <a:solidFill>
                          <a:schemeClr val="bg1"/>
                        </a:solidFill>
                        <a:effectLst/>
                        <a:latin typeface="+mn-lt"/>
                        <a:ea typeface="Times New Roman"/>
                        <a:cs typeface="Arial" panose="020B0604020202020204" pitchFamily="34" charset="0"/>
                      </a:endParaRPr>
                    </a:p>
                  </a:txBody>
                  <a:tcPr marL="68580" marR="4774" marT="20574" marB="20574" anchor="ctr"/>
                </a:tc>
                <a:tc>
                  <a:txBody>
                    <a:bodyPr/>
                    <a:lstStyle/>
                    <a:p>
                      <a:pPr marL="0" marR="0" algn="ctr">
                        <a:lnSpc>
                          <a:spcPct val="115000"/>
                        </a:lnSpc>
                        <a:spcBef>
                          <a:spcPts val="50"/>
                        </a:spcBef>
                        <a:spcAft>
                          <a:spcPts val="50"/>
                        </a:spcAft>
                      </a:pPr>
                      <a:r>
                        <a:rPr lang="en-US" sz="1100" dirty="0">
                          <a:effectLst/>
                        </a:rPr>
                        <a:t> 1 (14.3)</a:t>
                      </a:r>
                      <a:endParaRPr lang="en-US" sz="1100" b="0" i="0" dirty="0">
                        <a:solidFill>
                          <a:schemeClr val="tx1"/>
                        </a:solidFill>
                        <a:effectLst/>
                        <a:latin typeface="+mn-lt"/>
                        <a:ea typeface="Times New Roman"/>
                        <a:cs typeface="Arial" panose="020B0604020202020204" pitchFamily="34" charset="0"/>
                      </a:endParaRPr>
                    </a:p>
                  </a:txBody>
                  <a:tcPr marL="4774" marR="4774" marT="20574" marB="20574" anchor="ctr"/>
                </a:tc>
                <a:tc>
                  <a:txBody>
                    <a:bodyPr/>
                    <a:lstStyle/>
                    <a:p>
                      <a:pPr marL="0" marR="0" algn="ctr">
                        <a:lnSpc>
                          <a:spcPct val="115000"/>
                        </a:lnSpc>
                        <a:spcBef>
                          <a:spcPts val="50"/>
                        </a:spcBef>
                        <a:spcAft>
                          <a:spcPts val="50"/>
                        </a:spcAft>
                      </a:pPr>
                      <a:r>
                        <a:rPr lang="en-US" sz="1100" dirty="0">
                          <a:effectLst/>
                        </a:rPr>
                        <a:t>1</a:t>
                      </a:r>
                      <a:endParaRPr lang="en-US" sz="1100" b="0" i="0" dirty="0">
                        <a:solidFill>
                          <a:schemeClr val="tx1"/>
                        </a:solidFill>
                        <a:effectLst/>
                        <a:latin typeface="+mn-lt"/>
                        <a:ea typeface="Times New Roman"/>
                        <a:cs typeface="Arial" panose="020B0604020202020204" pitchFamily="34" charset="0"/>
                      </a:endParaRPr>
                    </a:p>
                  </a:txBody>
                  <a:tcPr marL="4763" marR="4763" marT="20574" marB="20574" anchor="ctr"/>
                </a:tc>
                <a:tc>
                  <a:txBody>
                    <a:bodyPr/>
                    <a:lstStyle/>
                    <a:p>
                      <a:pPr marL="0" marR="0" algn="ctr">
                        <a:lnSpc>
                          <a:spcPct val="115000"/>
                        </a:lnSpc>
                        <a:spcBef>
                          <a:spcPts val="50"/>
                        </a:spcBef>
                        <a:spcAft>
                          <a:spcPts val="50"/>
                        </a:spcAft>
                      </a:pPr>
                      <a:r>
                        <a:rPr lang="en-US" sz="1100" b="0" dirty="0">
                          <a:solidFill>
                            <a:schemeClr val="tx1"/>
                          </a:solidFill>
                          <a:effectLst/>
                        </a:rPr>
                        <a:t>7 (77.8)</a:t>
                      </a:r>
                      <a:endParaRPr lang="en-US" sz="1100" b="0" i="0" dirty="0">
                        <a:solidFill>
                          <a:schemeClr val="tx1"/>
                        </a:solidFill>
                        <a:effectLst/>
                        <a:latin typeface="+mn-lt"/>
                        <a:ea typeface="Times New Roman"/>
                        <a:cs typeface="Arial" panose="020B0604020202020204" pitchFamily="34" charset="0"/>
                      </a:endParaRPr>
                    </a:p>
                  </a:txBody>
                  <a:tcPr marL="4763" marR="4763" marT="20574" marB="20574" anchor="ctr"/>
                </a:tc>
                <a:tc>
                  <a:txBody>
                    <a:bodyPr/>
                    <a:lstStyle/>
                    <a:p>
                      <a:pPr algn="ctr"/>
                      <a:r>
                        <a:rPr lang="en-US" sz="1100" dirty="0"/>
                        <a:t>12</a:t>
                      </a:r>
                      <a:endParaRPr lang="en-US" sz="1100" dirty="0">
                        <a:latin typeface="+mn-lt"/>
                      </a:endParaRPr>
                    </a:p>
                  </a:txBody>
                  <a:tcPr marL="4763" marR="4763" marT="20574" marB="20574" anchor="ctr"/>
                </a:tc>
                <a:tc>
                  <a:txBody>
                    <a:bodyPr/>
                    <a:lstStyle/>
                    <a:p>
                      <a:pPr marL="0" marR="0" algn="ctr">
                        <a:lnSpc>
                          <a:spcPct val="115000"/>
                        </a:lnSpc>
                        <a:spcBef>
                          <a:spcPts val="50"/>
                        </a:spcBef>
                        <a:spcAft>
                          <a:spcPts val="50"/>
                        </a:spcAft>
                      </a:pPr>
                      <a:r>
                        <a:rPr lang="en-US" sz="1100" b="0" dirty="0">
                          <a:solidFill>
                            <a:schemeClr val="tx1"/>
                          </a:solidFill>
                          <a:effectLst/>
                        </a:rPr>
                        <a:t>5 (62.5)</a:t>
                      </a:r>
                      <a:endParaRPr lang="en-US" sz="1100" b="0" i="0" dirty="0">
                        <a:solidFill>
                          <a:schemeClr val="tx1"/>
                        </a:solidFill>
                        <a:effectLst/>
                        <a:latin typeface="+mn-lt"/>
                        <a:ea typeface="Times New Roman"/>
                        <a:cs typeface="Arial" panose="020B0604020202020204" pitchFamily="34" charset="0"/>
                      </a:endParaRPr>
                    </a:p>
                  </a:txBody>
                  <a:tcPr marL="4763" marR="4763" marT="20574" marB="20574" anchor="ctr"/>
                </a:tc>
                <a:tc>
                  <a:txBody>
                    <a:bodyPr/>
                    <a:lstStyle/>
                    <a:p>
                      <a:pPr marL="0" marR="0" algn="ctr">
                        <a:lnSpc>
                          <a:spcPct val="115000"/>
                        </a:lnSpc>
                        <a:spcBef>
                          <a:spcPts val="50"/>
                        </a:spcBef>
                        <a:spcAft>
                          <a:spcPts val="50"/>
                        </a:spcAft>
                      </a:pPr>
                      <a:r>
                        <a:rPr lang="en-US" sz="1100" b="0" dirty="0">
                          <a:solidFill>
                            <a:schemeClr val="tx1"/>
                          </a:solidFill>
                          <a:effectLst/>
                        </a:rPr>
                        <a:t>10</a:t>
                      </a:r>
                      <a:endParaRPr lang="en-US" sz="1100" b="0" i="0" dirty="0">
                        <a:solidFill>
                          <a:schemeClr val="tx1"/>
                        </a:solidFill>
                        <a:effectLst/>
                        <a:latin typeface="+mn-lt"/>
                        <a:ea typeface="Times New Roman"/>
                        <a:cs typeface="Arial" panose="020B0604020202020204" pitchFamily="34" charset="0"/>
                      </a:endParaRPr>
                    </a:p>
                  </a:txBody>
                  <a:tcPr marL="4763" marR="4763" marT="20574" marB="20574" anchor="ctr"/>
                </a:tc>
                <a:tc>
                  <a:txBody>
                    <a:bodyPr/>
                    <a:lstStyle/>
                    <a:p>
                      <a:pPr marL="0" marR="0" algn="ctr">
                        <a:lnSpc>
                          <a:spcPct val="115000"/>
                        </a:lnSpc>
                        <a:spcBef>
                          <a:spcPts val="50"/>
                        </a:spcBef>
                        <a:spcAft>
                          <a:spcPts val="50"/>
                        </a:spcAft>
                      </a:pPr>
                      <a:r>
                        <a:rPr lang="en-US" sz="1100" b="0" dirty="0">
                          <a:solidFill>
                            <a:schemeClr val="tx1"/>
                          </a:solidFill>
                          <a:effectLst/>
                        </a:rPr>
                        <a:t>5 (62.5)</a:t>
                      </a:r>
                      <a:endParaRPr lang="en-US" sz="1100" b="0" i="0" dirty="0">
                        <a:solidFill>
                          <a:schemeClr val="tx1"/>
                        </a:solidFill>
                        <a:effectLst/>
                        <a:latin typeface="+mn-lt"/>
                        <a:ea typeface="Times New Roman"/>
                        <a:cs typeface="Arial" panose="020B0604020202020204" pitchFamily="34" charset="0"/>
                      </a:endParaRPr>
                    </a:p>
                  </a:txBody>
                  <a:tcPr marL="4763" marR="4763" marT="20574" marB="20574" anchor="ctr"/>
                </a:tc>
                <a:tc>
                  <a:txBody>
                    <a:bodyPr/>
                    <a:lstStyle/>
                    <a:p>
                      <a:pPr marL="0" marR="0" algn="ctr">
                        <a:lnSpc>
                          <a:spcPct val="115000"/>
                        </a:lnSpc>
                        <a:spcBef>
                          <a:spcPts val="50"/>
                        </a:spcBef>
                        <a:spcAft>
                          <a:spcPts val="50"/>
                        </a:spcAft>
                      </a:pPr>
                      <a:r>
                        <a:rPr lang="en-US" sz="1100" b="0" dirty="0">
                          <a:solidFill>
                            <a:schemeClr val="tx1"/>
                          </a:solidFill>
                          <a:effectLst/>
                        </a:rPr>
                        <a:t>8</a:t>
                      </a:r>
                      <a:endParaRPr lang="en-US" sz="1100" b="0" i="0" dirty="0">
                        <a:solidFill>
                          <a:schemeClr val="tx1"/>
                        </a:solidFill>
                        <a:effectLst/>
                        <a:latin typeface="+mn-lt"/>
                        <a:ea typeface="Times New Roman"/>
                        <a:cs typeface="Arial" panose="020B0604020202020204" pitchFamily="34" charset="0"/>
                      </a:endParaRPr>
                    </a:p>
                  </a:txBody>
                  <a:tcPr marL="4763" marR="4763" marT="20574" marB="20574" anchor="ctr"/>
                </a:tc>
                <a:tc>
                  <a:txBody>
                    <a:bodyPr/>
                    <a:lstStyle/>
                    <a:p>
                      <a:pPr marL="0" marR="0" algn="ctr">
                        <a:lnSpc>
                          <a:spcPct val="115000"/>
                        </a:lnSpc>
                        <a:spcBef>
                          <a:spcPts val="50"/>
                        </a:spcBef>
                        <a:spcAft>
                          <a:spcPts val="50"/>
                        </a:spcAft>
                      </a:pPr>
                      <a:r>
                        <a:rPr lang="en-US" sz="1100" b="0" dirty="0">
                          <a:solidFill>
                            <a:schemeClr val="tx1"/>
                          </a:solidFill>
                          <a:effectLst/>
                        </a:rPr>
                        <a:t>5 (50)</a:t>
                      </a:r>
                      <a:endParaRPr lang="en-US" sz="1100" b="0" i="0" dirty="0">
                        <a:solidFill>
                          <a:schemeClr val="tx1"/>
                        </a:solidFill>
                        <a:effectLst/>
                        <a:latin typeface="+mn-lt"/>
                        <a:ea typeface="Times New Roman"/>
                        <a:cs typeface="Arial" panose="020B0604020202020204" pitchFamily="34" charset="0"/>
                      </a:endParaRPr>
                    </a:p>
                  </a:txBody>
                  <a:tcPr marL="4763" marR="4763" marT="20574" marB="20574" anchor="ctr"/>
                </a:tc>
                <a:tc>
                  <a:txBody>
                    <a:bodyPr/>
                    <a:lstStyle/>
                    <a:p>
                      <a:pPr marL="0" marR="0" algn="ctr">
                        <a:lnSpc>
                          <a:spcPct val="115000"/>
                        </a:lnSpc>
                        <a:spcBef>
                          <a:spcPts val="50"/>
                        </a:spcBef>
                        <a:spcAft>
                          <a:spcPts val="50"/>
                        </a:spcAft>
                      </a:pPr>
                      <a:r>
                        <a:rPr lang="en-US" sz="1100" b="0" dirty="0">
                          <a:solidFill>
                            <a:schemeClr val="tx1"/>
                          </a:solidFill>
                          <a:effectLst/>
                        </a:rPr>
                        <a:t>10</a:t>
                      </a:r>
                      <a:endParaRPr lang="en-US" sz="1100" b="0" i="0" dirty="0">
                        <a:solidFill>
                          <a:schemeClr val="tx1"/>
                        </a:solidFill>
                        <a:effectLst/>
                        <a:latin typeface="+mn-lt"/>
                        <a:ea typeface="Times New Roman"/>
                        <a:cs typeface="Arial" panose="020B0604020202020204" pitchFamily="34" charset="0"/>
                      </a:endParaRPr>
                    </a:p>
                  </a:txBody>
                  <a:tcPr marL="4763" marR="4763" marT="20574" marB="20574" anchor="ctr"/>
                </a:tc>
                <a:tc>
                  <a:txBody>
                    <a:bodyPr/>
                    <a:lstStyle/>
                    <a:p>
                      <a:pPr marL="0" marR="0" algn="ctr">
                        <a:lnSpc>
                          <a:spcPct val="115000"/>
                        </a:lnSpc>
                        <a:spcBef>
                          <a:spcPts val="50"/>
                        </a:spcBef>
                        <a:spcAft>
                          <a:spcPts val="50"/>
                        </a:spcAft>
                      </a:pPr>
                      <a:r>
                        <a:rPr lang="en-US" sz="1100" b="1" dirty="0">
                          <a:solidFill>
                            <a:schemeClr val="bg1"/>
                          </a:solidFill>
                        </a:rPr>
                        <a:t>23 (54.8)</a:t>
                      </a:r>
                      <a:endParaRPr lang="en-US" sz="1100" b="1" i="0" dirty="0">
                        <a:solidFill>
                          <a:schemeClr val="bg1"/>
                        </a:solidFill>
                        <a:effectLst/>
                        <a:latin typeface="+mn-lt"/>
                        <a:ea typeface="Times New Roman"/>
                        <a:cs typeface="Arial" panose="020B0604020202020204" pitchFamily="34" charset="0"/>
                      </a:endParaRPr>
                    </a:p>
                  </a:txBody>
                  <a:tcPr marL="4763" marR="4763" marT="20574" marB="20574" anchor="ctr">
                    <a:solidFill>
                      <a:schemeClr val="accent5"/>
                    </a:solidFill>
                  </a:tcPr>
                </a:tc>
                <a:tc>
                  <a:txBody>
                    <a:bodyPr/>
                    <a:lstStyle/>
                    <a:p>
                      <a:pPr algn="ctr"/>
                      <a:r>
                        <a:rPr lang="en-US" sz="1100" b="1" dirty="0">
                          <a:solidFill>
                            <a:schemeClr val="bg1"/>
                          </a:solidFill>
                          <a:effectLst/>
                        </a:rPr>
                        <a:t>41</a:t>
                      </a:r>
                      <a:endParaRPr lang="en-US" sz="1100" b="1" dirty="0">
                        <a:solidFill>
                          <a:schemeClr val="bg1"/>
                        </a:solidFill>
                      </a:endParaRPr>
                    </a:p>
                  </a:txBody>
                  <a:tcPr marL="4763" marR="4763" marT="20574" marB="20574" anchor="ctr">
                    <a:solidFill>
                      <a:schemeClr val="accent5"/>
                    </a:solidFill>
                  </a:tcPr>
                </a:tc>
                <a:extLst>
                  <a:ext uri="{0D108BD9-81ED-4DB2-BD59-A6C34878D82A}">
                    <a16:rowId xmlns:a16="http://schemas.microsoft.com/office/drawing/2014/main" val="2947829908"/>
                  </a:ext>
                </a:extLst>
              </a:tr>
              <a:tr h="142881">
                <a:tc>
                  <a:txBody>
                    <a:bodyPr/>
                    <a:lstStyle/>
                    <a:p>
                      <a:pPr marL="0" marR="0" algn="l">
                        <a:lnSpc>
                          <a:spcPct val="115000"/>
                        </a:lnSpc>
                        <a:spcBef>
                          <a:spcPts val="50"/>
                        </a:spcBef>
                        <a:spcAft>
                          <a:spcPts val="50"/>
                        </a:spcAft>
                      </a:pPr>
                      <a:r>
                        <a:rPr lang="en-US" sz="1100" kern="1200" dirty="0">
                          <a:effectLst/>
                        </a:rPr>
                        <a:t>Serious AE</a:t>
                      </a:r>
                      <a:endParaRPr lang="en-US" sz="1100" b="0" i="0" kern="1200" dirty="0">
                        <a:solidFill>
                          <a:schemeClr val="bg1"/>
                        </a:solidFill>
                        <a:effectLst/>
                        <a:latin typeface="+mn-lt"/>
                        <a:ea typeface="Calibri"/>
                        <a:cs typeface="Arial" panose="020B0604020202020204" pitchFamily="34" charset="0"/>
                      </a:endParaRPr>
                    </a:p>
                  </a:txBody>
                  <a:tcPr marL="68580" marR="4601" marT="20574" marB="20574" anchor="ctr"/>
                </a:tc>
                <a:tc>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601" marR="4601" marT="20574" marB="20574" anchor="ctr"/>
                </a:tc>
                <a:tc>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763" marR="4763" marT="20574" marB="20574" anchor="ctr"/>
                </a:tc>
                <a:tc gridSpan="2">
                  <a:txBody>
                    <a:bodyPr/>
                    <a:lstStyle/>
                    <a:p>
                      <a:endParaRPr lang="en-US" sz="1100" dirty="0"/>
                    </a:p>
                  </a:txBody>
                  <a:tcPr marL="4763" marR="4763" marT="20574" marB="20574" anchor="ctr"/>
                </a:tc>
                <a:tc hMerge="1">
                  <a:txBody>
                    <a:bodyPr/>
                    <a:lstStyle/>
                    <a:p>
                      <a:endParaRPr lang="en-US"/>
                    </a:p>
                  </a:txBody>
                  <a:tcPr/>
                </a:tc>
                <a:tc>
                  <a:txBody>
                    <a:bodyPr/>
                    <a:lstStyle/>
                    <a:p>
                      <a:pPr marL="0" marR="0" algn="ctr">
                        <a:spcBef>
                          <a:spcPts val="50"/>
                        </a:spcBef>
                        <a:spcAft>
                          <a:spcPts val="50"/>
                        </a:spcAft>
                      </a:pPr>
                      <a:r>
                        <a:rPr lang="en-US" sz="1100" dirty="0">
                          <a:solidFill>
                            <a:schemeClr val="tx1"/>
                          </a:solidFill>
                          <a:effectLst/>
                        </a:rPr>
                        <a:t>1 (12.5)</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1</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763" marR="4763" marT="20574" marB="20574" anchor="ctr"/>
                </a:tc>
                <a:tc gridSpan="2">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763" marR="4763" marT="20574" marB="20574" anchor="ctr"/>
                </a:tc>
                <a:tc hMerge="1">
                  <a:txBody>
                    <a:bodyPr/>
                    <a:lstStyle/>
                    <a:p>
                      <a:endParaRPr lang="en-US"/>
                    </a:p>
                  </a:txBody>
                  <a:tcPr/>
                </a:tc>
                <a:tc>
                  <a:txBody>
                    <a:bodyPr/>
                    <a:lstStyle/>
                    <a:p>
                      <a:pPr marL="0" marR="0" algn="ctr">
                        <a:spcBef>
                          <a:spcPts val="50"/>
                        </a:spcBef>
                        <a:spcAft>
                          <a:spcPts val="50"/>
                        </a:spcAft>
                      </a:pPr>
                      <a:r>
                        <a:rPr lang="en-US" sz="1100" dirty="0">
                          <a:solidFill>
                            <a:schemeClr val="tx1"/>
                          </a:solidFill>
                          <a:effectLst/>
                        </a:rPr>
                        <a:t>1 (2.4)</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algn="ctr"/>
                      <a:r>
                        <a:rPr lang="en-US" sz="1100" dirty="0">
                          <a:solidFill>
                            <a:schemeClr val="tx1"/>
                          </a:solidFill>
                          <a:effectLst/>
                        </a:rPr>
                        <a:t>1</a:t>
                      </a:r>
                      <a:endParaRPr lang="en-US" sz="1100" dirty="0"/>
                    </a:p>
                  </a:txBody>
                  <a:tcPr marL="4763" marR="4763" marT="20574" marB="20574" anchor="ctr"/>
                </a:tc>
                <a:extLst>
                  <a:ext uri="{0D108BD9-81ED-4DB2-BD59-A6C34878D82A}">
                    <a16:rowId xmlns:a16="http://schemas.microsoft.com/office/drawing/2014/main" val="2174544305"/>
                  </a:ext>
                </a:extLst>
              </a:tr>
              <a:tr h="0">
                <a:tc gridSpan="13">
                  <a:txBody>
                    <a:bodyPr/>
                    <a:lstStyle/>
                    <a:p>
                      <a:pPr marL="0" marR="0" algn="l">
                        <a:lnSpc>
                          <a:spcPct val="115000"/>
                        </a:lnSpc>
                        <a:spcBef>
                          <a:spcPts val="50"/>
                        </a:spcBef>
                        <a:spcAft>
                          <a:spcPts val="50"/>
                        </a:spcAft>
                      </a:pPr>
                      <a:r>
                        <a:rPr lang="en-US" sz="1100" kern="1200" dirty="0">
                          <a:effectLst/>
                        </a:rPr>
                        <a:t>AE related to IMP</a:t>
                      </a:r>
                      <a:endParaRPr lang="en-US" sz="1100" b="0" i="0" kern="1200" dirty="0">
                        <a:solidFill>
                          <a:schemeClr val="bg1"/>
                        </a:solidFill>
                        <a:effectLst/>
                        <a:latin typeface="+mn-lt"/>
                        <a:ea typeface="Calibri"/>
                        <a:cs typeface="Arial" panose="020B0604020202020204" pitchFamily="34" charset="0"/>
                      </a:endParaRPr>
                    </a:p>
                  </a:txBody>
                  <a:tcPr marL="68580" marR="4601" marT="20574" marB="20574" anchor="ctr"/>
                </a:tc>
                <a:tc hMerge="1">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601" marR="4601" marT="20574" marB="20574" anchor="ctr">
                    <a:solidFill>
                      <a:srgbClr val="7FCCD7"/>
                    </a:solidFill>
                  </a:tcPr>
                </a:tc>
                <a:tc hMerge="1">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763" marR="4763" marT="20574" marB="20574" anchor="ctr">
                    <a:solidFill>
                      <a:srgbClr val="BFBFBF"/>
                    </a:solidFill>
                  </a:tcPr>
                </a:tc>
                <a:tc hMerge="1">
                  <a:txBody>
                    <a:bodyPr/>
                    <a:lstStyle/>
                    <a:p>
                      <a:endParaRPr lang="en-US" sz="1100"/>
                    </a:p>
                  </a:txBody>
                  <a:tcPr marL="4763" marR="4763" marT="20574" marB="20574" anchor="ctr">
                    <a:solidFill>
                      <a:srgbClr val="BFBFBF"/>
                    </a:solidFill>
                  </a:tcPr>
                </a:tc>
                <a:tc hMerge="1">
                  <a:txBody>
                    <a:bodyPr/>
                    <a:lstStyle/>
                    <a:p>
                      <a:endParaRPr lang="en-US"/>
                    </a:p>
                  </a:txBody>
                  <a:tcPr/>
                </a:tc>
                <a:tc hMerge="1">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763" marR="4763" marT="20574" marB="20574" anchor="ctr">
                    <a:solidFill>
                      <a:srgbClr val="BFBFBF"/>
                    </a:solidFill>
                  </a:tcPr>
                </a:tc>
                <a:tc hMerge="1">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763" marR="4763" marT="20574" marB="20574" anchor="ctr">
                    <a:solidFill>
                      <a:srgbClr val="BFBFBF"/>
                    </a:solidFill>
                  </a:tcPr>
                </a:tc>
                <a:tc hMerge="1">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763" marR="4763" marT="20574" marB="20574" anchor="ctr">
                    <a:solidFill>
                      <a:srgbClr val="BFBFBF"/>
                    </a:solidFill>
                  </a:tcPr>
                </a:tc>
                <a:tc hMerge="1">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763" marR="4763" marT="20574" marB="20574" anchor="ctr">
                    <a:solidFill>
                      <a:srgbClr val="BFBFBF"/>
                    </a:solidFill>
                  </a:tcPr>
                </a:tc>
                <a:tc hMerge="1">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763" marR="4763" marT="20574" marB="20574" anchor="c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marL="4763" marR="4763" marT="20574" marB="20574" anchor="ctr">
                    <a:solidFill>
                      <a:srgbClr val="7FCCD7"/>
                    </a:solidFill>
                  </a:tcPr>
                </a:tc>
                <a:extLst>
                  <a:ext uri="{0D108BD9-81ED-4DB2-BD59-A6C34878D82A}">
                    <a16:rowId xmlns:a16="http://schemas.microsoft.com/office/drawing/2014/main" val="1381815060"/>
                  </a:ext>
                </a:extLst>
              </a:tr>
              <a:tr h="125322">
                <a:tc>
                  <a:txBody>
                    <a:bodyPr/>
                    <a:lstStyle/>
                    <a:p>
                      <a:pPr marL="0" marR="0" algn="l">
                        <a:lnSpc>
                          <a:spcPct val="115000"/>
                        </a:lnSpc>
                        <a:spcBef>
                          <a:spcPts val="50"/>
                        </a:spcBef>
                        <a:spcAft>
                          <a:spcPts val="50"/>
                        </a:spcAft>
                      </a:pPr>
                      <a:r>
                        <a:rPr lang="en-US" sz="1100" dirty="0">
                          <a:effectLst/>
                        </a:rPr>
                        <a:t>    Probable/possible</a:t>
                      </a:r>
                      <a:endParaRPr lang="en-US" sz="1100" b="0" i="0" dirty="0">
                        <a:solidFill>
                          <a:schemeClr val="bg1"/>
                        </a:solidFill>
                        <a:effectLst/>
                        <a:latin typeface="+mn-lt"/>
                        <a:ea typeface="Times New Roman"/>
                        <a:cs typeface="Arial" panose="020B0604020202020204" pitchFamily="34" charset="0"/>
                      </a:endParaRPr>
                    </a:p>
                  </a:txBody>
                  <a:tcPr marL="68580" marR="4774" marT="20574" marB="20574" anchor="ctr"/>
                </a:tc>
                <a:tc>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601" marR="4601" marT="20574" marB="20574" anchor="ctr"/>
                </a:tc>
                <a:tc>
                  <a:txBody>
                    <a:bodyPr/>
                    <a:lstStyle/>
                    <a:p>
                      <a:pPr marL="0" marR="0" algn="ctr">
                        <a:spcBef>
                          <a:spcPts val="50"/>
                        </a:spcBef>
                        <a:spcAft>
                          <a:spcPts val="50"/>
                        </a:spcAft>
                      </a:pP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algn="ctr"/>
                      <a:r>
                        <a:rPr lang="en-US" sz="1100" dirty="0"/>
                        <a:t>4 (44.4)</a:t>
                      </a:r>
                    </a:p>
                  </a:txBody>
                  <a:tcPr marL="4763" marR="4763" marT="20574" marB="20574" anchor="ctr"/>
                </a:tc>
                <a:tc>
                  <a:txBody>
                    <a:bodyPr/>
                    <a:lstStyle/>
                    <a:p>
                      <a:pPr algn="ctr"/>
                      <a:r>
                        <a:rPr lang="en-US" sz="1100" dirty="0"/>
                        <a:t>6</a:t>
                      </a: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1 (12.5)</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1</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1 (12.5)</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1</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3 (30)</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algn="ctr"/>
                      <a:r>
                        <a:rPr lang="en-US" sz="1100" dirty="0">
                          <a:solidFill>
                            <a:schemeClr val="tx1"/>
                          </a:solidFill>
                          <a:effectLst/>
                        </a:rPr>
                        <a:t>4</a:t>
                      </a:r>
                      <a:endParaRPr lang="en-US" dirty="0"/>
                    </a:p>
                  </a:txBody>
                  <a:tcPr marL="4763" marR="4763" marT="20574" marB="20574" anchor="ctr"/>
                </a:tc>
                <a:tc>
                  <a:txBody>
                    <a:bodyPr/>
                    <a:lstStyle/>
                    <a:p>
                      <a:pPr algn="ctr"/>
                      <a:r>
                        <a:rPr lang="en-US" sz="1100" b="1" dirty="0">
                          <a:solidFill>
                            <a:schemeClr val="bg1"/>
                          </a:solidFill>
                        </a:rPr>
                        <a:t>9 (21.4)</a:t>
                      </a:r>
                      <a:endParaRPr lang="en-US" b="1" dirty="0">
                        <a:solidFill>
                          <a:schemeClr val="bg1"/>
                        </a:solidFill>
                      </a:endParaRPr>
                    </a:p>
                  </a:txBody>
                  <a:tcPr marL="4763" marR="4763" marT="20574" marB="20574" anchor="ctr">
                    <a:solidFill>
                      <a:schemeClr val="accent5"/>
                    </a:solidFill>
                  </a:tcPr>
                </a:tc>
                <a:tc>
                  <a:txBody>
                    <a:bodyPr/>
                    <a:lstStyle/>
                    <a:p>
                      <a:pPr algn="ctr"/>
                      <a:r>
                        <a:rPr lang="en-US" sz="1100" b="1" dirty="0">
                          <a:solidFill>
                            <a:schemeClr val="bg1"/>
                          </a:solidFill>
                        </a:rPr>
                        <a:t>12    </a:t>
                      </a:r>
                    </a:p>
                  </a:txBody>
                  <a:tcPr marL="4763" marR="4763" marT="20574" marB="20574" anchor="ctr">
                    <a:solidFill>
                      <a:schemeClr val="accent5"/>
                    </a:solidFill>
                  </a:tcPr>
                </a:tc>
                <a:extLst>
                  <a:ext uri="{0D108BD9-81ED-4DB2-BD59-A6C34878D82A}">
                    <a16:rowId xmlns:a16="http://schemas.microsoft.com/office/drawing/2014/main" val="441381832"/>
                  </a:ext>
                </a:extLst>
              </a:tr>
              <a:tr h="301430">
                <a:tc>
                  <a:txBody>
                    <a:bodyPr/>
                    <a:lstStyle/>
                    <a:p>
                      <a:pPr marL="0" marR="0" lvl="0" indent="0" algn="l" defTabSz="685800" rtl="0" eaLnBrk="1" fontAlgn="auto" latinLnBrk="0" hangingPunct="1">
                        <a:lnSpc>
                          <a:spcPct val="115000"/>
                        </a:lnSpc>
                        <a:spcBef>
                          <a:spcPts val="50"/>
                        </a:spcBef>
                        <a:spcAft>
                          <a:spcPts val="50"/>
                        </a:spcAft>
                        <a:buClrTx/>
                        <a:buSzTx/>
                        <a:buFontTx/>
                        <a:buNone/>
                        <a:tabLst/>
                        <a:defRPr/>
                      </a:pPr>
                      <a:r>
                        <a:rPr lang="en-US" sz="1100" dirty="0">
                          <a:effectLst/>
                        </a:rPr>
                        <a:t>     Unlikely</a:t>
                      </a:r>
                      <a:endParaRPr lang="en-US" sz="1100" b="0" i="0" dirty="0">
                        <a:solidFill>
                          <a:schemeClr val="bg1"/>
                        </a:solidFill>
                        <a:effectLst/>
                        <a:latin typeface="+mn-lt"/>
                        <a:ea typeface="Times New Roman"/>
                        <a:cs typeface="Arial" panose="020B0604020202020204" pitchFamily="34" charset="0"/>
                      </a:endParaRPr>
                    </a:p>
                  </a:txBody>
                  <a:tcPr marL="68580" marR="4774" marT="20574" marB="20574" anchor="ctr"/>
                </a:tc>
                <a:tc>
                  <a:txBody>
                    <a:bodyPr/>
                    <a:lstStyle/>
                    <a:p>
                      <a:pPr marL="0" marR="0" algn="ctr">
                        <a:spcBef>
                          <a:spcPts val="50"/>
                        </a:spcBef>
                        <a:spcAft>
                          <a:spcPts val="50"/>
                        </a:spcAft>
                      </a:pPr>
                      <a:r>
                        <a:rPr lang="en-US" sz="1100" dirty="0">
                          <a:solidFill>
                            <a:schemeClr val="tx1"/>
                          </a:solidFill>
                          <a:effectLst/>
                        </a:rPr>
                        <a:t>1 (14.3)</a:t>
                      </a:r>
                      <a:endParaRPr lang="en-US" sz="1100" dirty="0">
                        <a:solidFill>
                          <a:schemeClr val="tx1"/>
                        </a:solidFill>
                        <a:effectLst/>
                        <a:latin typeface="+mn-lt"/>
                        <a:ea typeface="Arial"/>
                        <a:cs typeface="Arial" panose="020B0604020202020204" pitchFamily="34" charset="0"/>
                      </a:endParaRPr>
                    </a:p>
                  </a:txBody>
                  <a:tcPr marL="4601" marR="4601" marT="20574" marB="20574" anchor="ctr"/>
                </a:tc>
                <a:tc>
                  <a:txBody>
                    <a:bodyPr/>
                    <a:lstStyle/>
                    <a:p>
                      <a:pPr marL="0" marR="0" algn="ctr">
                        <a:spcBef>
                          <a:spcPts val="50"/>
                        </a:spcBef>
                        <a:spcAft>
                          <a:spcPts val="50"/>
                        </a:spcAft>
                      </a:pPr>
                      <a:r>
                        <a:rPr lang="en-US" sz="1100" dirty="0">
                          <a:solidFill>
                            <a:schemeClr val="tx1"/>
                          </a:solidFill>
                          <a:effectLst/>
                        </a:rPr>
                        <a:t>1</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algn="ctr"/>
                      <a:r>
                        <a:rPr lang="en-US" sz="1100" dirty="0"/>
                        <a:t>6 (66.7)</a:t>
                      </a:r>
                    </a:p>
                  </a:txBody>
                  <a:tcPr marL="4763" marR="4763" marT="20574" marB="20574" anchor="ctr"/>
                </a:tc>
                <a:tc>
                  <a:txBody>
                    <a:bodyPr/>
                    <a:lstStyle/>
                    <a:p>
                      <a:pPr algn="ctr"/>
                      <a:r>
                        <a:rPr lang="en-US" sz="1100" dirty="0"/>
                        <a:t>6</a:t>
                      </a: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4 (50)</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9</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4 (50)</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7</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marL="0" marR="0" algn="ctr">
                        <a:spcBef>
                          <a:spcPts val="50"/>
                        </a:spcBef>
                        <a:spcAft>
                          <a:spcPts val="50"/>
                        </a:spcAft>
                      </a:pPr>
                      <a:r>
                        <a:rPr lang="en-US" sz="1100" dirty="0">
                          <a:solidFill>
                            <a:schemeClr val="tx1"/>
                          </a:solidFill>
                          <a:effectLst/>
                        </a:rPr>
                        <a:t>4 (40)</a:t>
                      </a:r>
                      <a:endParaRPr lang="en-US" sz="1100" dirty="0">
                        <a:solidFill>
                          <a:schemeClr val="tx1"/>
                        </a:solidFill>
                        <a:effectLst/>
                        <a:latin typeface="+mn-lt"/>
                        <a:ea typeface="Arial"/>
                        <a:cs typeface="Arial" panose="020B0604020202020204" pitchFamily="34" charset="0"/>
                      </a:endParaRPr>
                    </a:p>
                  </a:txBody>
                  <a:tcPr marL="4763" marR="4763" marT="20574" marB="20574" anchor="ctr"/>
                </a:tc>
                <a:tc>
                  <a:txBody>
                    <a:bodyPr/>
                    <a:lstStyle/>
                    <a:p>
                      <a:pPr algn="ctr"/>
                      <a:r>
                        <a:rPr lang="en-US" sz="1100" dirty="0"/>
                        <a:t>6</a:t>
                      </a:r>
                      <a:endParaRPr lang="en-US" dirty="0"/>
                    </a:p>
                  </a:txBody>
                  <a:tcPr marL="4763" marR="4763" marT="20574" marB="20574" anchor="ctr"/>
                </a:tc>
                <a:tc>
                  <a:txBody>
                    <a:bodyPr/>
                    <a:lstStyle/>
                    <a:p>
                      <a:pPr algn="ctr"/>
                      <a:r>
                        <a:rPr lang="en-US" sz="1100" dirty="0"/>
                        <a:t>19 (45.2)</a:t>
                      </a:r>
                      <a:endParaRPr lang="en-US" dirty="0"/>
                    </a:p>
                  </a:txBody>
                  <a:tcPr marL="4763" marR="4763" marT="20574" marB="20574" anchor="ctr"/>
                </a:tc>
                <a:tc>
                  <a:txBody>
                    <a:bodyPr/>
                    <a:lstStyle/>
                    <a:p>
                      <a:pPr algn="ctr"/>
                      <a:r>
                        <a:rPr lang="en-US" sz="1100" dirty="0"/>
                        <a:t>29</a:t>
                      </a:r>
                    </a:p>
                  </a:txBody>
                  <a:tcPr marL="4763" marR="4763" marT="20574" marB="20574" anchor="ctr"/>
                </a:tc>
                <a:extLst>
                  <a:ext uri="{0D108BD9-81ED-4DB2-BD59-A6C34878D82A}">
                    <a16:rowId xmlns:a16="http://schemas.microsoft.com/office/drawing/2014/main" val="368826690"/>
                  </a:ext>
                </a:extLst>
              </a:tr>
            </a:tbl>
          </a:graphicData>
        </a:graphic>
      </p:graphicFrame>
      <p:sp>
        <p:nvSpPr>
          <p:cNvPr id="29" name="Rectangle: Rounded Corners 28">
            <a:extLst>
              <a:ext uri="{FF2B5EF4-FFF2-40B4-BE49-F238E27FC236}">
                <a16:creationId xmlns:a16="http://schemas.microsoft.com/office/drawing/2014/main" id="{2D4A3C6B-FDE4-E0DD-408E-3989F9FB9EAA}"/>
              </a:ext>
            </a:extLst>
          </p:cNvPr>
          <p:cNvSpPr/>
          <p:nvPr/>
        </p:nvSpPr>
        <p:spPr>
          <a:xfrm>
            <a:off x="2418291" y="3020449"/>
            <a:ext cx="1900804" cy="60511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Overall TEAE: </a:t>
            </a:r>
          </a:p>
          <a:p>
            <a:pPr algn="ctr"/>
            <a:r>
              <a:rPr lang="en-US" sz="1400" b="1" dirty="0"/>
              <a:t>54.8%</a:t>
            </a:r>
          </a:p>
        </p:txBody>
      </p:sp>
      <p:sp>
        <p:nvSpPr>
          <p:cNvPr id="31" name="Rectangle: Rounded Corners 30">
            <a:extLst>
              <a:ext uri="{FF2B5EF4-FFF2-40B4-BE49-F238E27FC236}">
                <a16:creationId xmlns:a16="http://schemas.microsoft.com/office/drawing/2014/main" id="{C7510AE8-572E-9B3C-AEF0-736592781443}"/>
              </a:ext>
            </a:extLst>
          </p:cNvPr>
          <p:cNvSpPr/>
          <p:nvPr/>
        </p:nvSpPr>
        <p:spPr>
          <a:xfrm>
            <a:off x="4380918" y="3018710"/>
            <a:ext cx="1900804" cy="60350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Probably/Possibly Related to Mim8: </a:t>
            </a:r>
          </a:p>
          <a:p>
            <a:pPr algn="ctr"/>
            <a:r>
              <a:rPr lang="en-US" sz="1400" b="1" dirty="0"/>
              <a:t>21.4%</a:t>
            </a:r>
          </a:p>
        </p:txBody>
      </p:sp>
      <p:sp>
        <p:nvSpPr>
          <p:cNvPr id="36" name="Rectangle: Rounded Corners 35">
            <a:extLst>
              <a:ext uri="{FF2B5EF4-FFF2-40B4-BE49-F238E27FC236}">
                <a16:creationId xmlns:a16="http://schemas.microsoft.com/office/drawing/2014/main" id="{9C3B764B-1633-5DCC-0D3A-BC8B282ED67B}"/>
              </a:ext>
            </a:extLst>
          </p:cNvPr>
          <p:cNvSpPr/>
          <p:nvPr/>
        </p:nvSpPr>
        <p:spPr>
          <a:xfrm>
            <a:off x="2418291" y="3678637"/>
            <a:ext cx="1900804" cy="605119"/>
          </a:xfrm>
          <a:prstGeom prst="round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No thrombotic events</a:t>
            </a:r>
          </a:p>
        </p:txBody>
      </p:sp>
      <p:sp>
        <p:nvSpPr>
          <p:cNvPr id="41" name="Rectangle: Rounded Corners 40">
            <a:extLst>
              <a:ext uri="{FF2B5EF4-FFF2-40B4-BE49-F238E27FC236}">
                <a16:creationId xmlns:a16="http://schemas.microsoft.com/office/drawing/2014/main" id="{B79A1171-2F82-F32E-CA64-AEE5EC67AD03}"/>
              </a:ext>
            </a:extLst>
          </p:cNvPr>
          <p:cNvSpPr/>
          <p:nvPr/>
        </p:nvSpPr>
        <p:spPr>
          <a:xfrm>
            <a:off x="4380918" y="3692629"/>
            <a:ext cx="1900804" cy="603504"/>
          </a:xfrm>
          <a:prstGeom prst="roundRect">
            <a:avLst/>
          </a:prstGeom>
          <a:solidFill>
            <a:srgbClr val="FF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No severe AE attributed to Mim8</a:t>
            </a:r>
          </a:p>
        </p:txBody>
      </p:sp>
    </p:spTree>
    <p:extLst>
      <p:ext uri="{BB962C8B-B14F-4D97-AF65-F5344CB8AC3E}">
        <p14:creationId xmlns:p14="http://schemas.microsoft.com/office/powerpoint/2010/main" val="521739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E4F8-6842-97E0-2052-D076F81BF78D}"/>
              </a:ext>
            </a:extLst>
          </p:cNvPr>
          <p:cNvSpPr>
            <a:spLocks noGrp="1"/>
          </p:cNvSpPr>
          <p:nvPr>
            <p:ph type="title"/>
          </p:nvPr>
        </p:nvSpPr>
        <p:spPr>
          <a:xfrm>
            <a:off x="628650" y="273844"/>
            <a:ext cx="7886700" cy="599167"/>
          </a:xfrm>
        </p:spPr>
        <p:txBody>
          <a:bodyPr>
            <a:normAutofit fontScale="90000"/>
          </a:bodyPr>
          <a:lstStyle/>
          <a:p>
            <a:r>
              <a:rPr lang="en-US" sz="3600" dirty="0"/>
              <a:t>Mim8: FRONTIER1 Trial: Exploratory Efficacy</a:t>
            </a:r>
            <a:endParaRPr lang="en-US" dirty="0"/>
          </a:p>
        </p:txBody>
      </p:sp>
      <p:graphicFrame>
        <p:nvGraphicFramePr>
          <p:cNvPr id="7" name="Content Placeholder 6">
            <a:extLst>
              <a:ext uri="{FF2B5EF4-FFF2-40B4-BE49-F238E27FC236}">
                <a16:creationId xmlns:a16="http://schemas.microsoft.com/office/drawing/2014/main" id="{FD894AC0-EFC4-5847-1CC8-A75BDDAD307F}"/>
              </a:ext>
            </a:extLst>
          </p:cNvPr>
          <p:cNvGraphicFramePr>
            <a:graphicFrameLocks noGrp="1"/>
          </p:cNvGraphicFramePr>
          <p:nvPr>
            <p:ph idx="1"/>
            <p:extLst>
              <p:ext uri="{D42A27DB-BD31-4B8C-83A1-F6EECF244321}">
                <p14:modId xmlns:p14="http://schemas.microsoft.com/office/powerpoint/2010/main" val="2448770893"/>
              </p:ext>
            </p:extLst>
          </p:nvPr>
        </p:nvGraphicFramePr>
        <p:xfrm>
          <a:off x="628650" y="791029"/>
          <a:ext cx="7886700" cy="281315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A00CC30-BAD8-4F5C-9B6D-7864CCC6ED3C}"/>
              </a:ext>
            </a:extLst>
          </p:cNvPr>
          <p:cNvSpPr txBox="1"/>
          <p:nvPr/>
        </p:nvSpPr>
        <p:spPr>
          <a:xfrm>
            <a:off x="3094278" y="4499089"/>
            <a:ext cx="5592521" cy="369332"/>
          </a:xfrm>
          <a:prstGeom prst="rect">
            <a:avLst/>
          </a:prstGeom>
          <a:noFill/>
        </p:spPr>
        <p:txBody>
          <a:bodyPr wrap="square">
            <a:spAutoFit/>
          </a:bodyPr>
          <a:lstStyle/>
          <a:p>
            <a:r>
              <a:rPr lang="nl-NL" altLang="en-US" sz="900" spc="-10" dirty="0">
                <a:solidFill>
                  <a:schemeClr val="bg1"/>
                </a:solidFill>
                <a:latin typeface="Calibri" panose="020F0502020204030204" pitchFamily="34" charset="0"/>
              </a:rPr>
              <a:t>Reproduced with modification from </a:t>
            </a:r>
            <a:r>
              <a:rPr lang="nl-NL" altLang="en-US" sz="900" spc="-10" dirty="0">
                <a:solidFill>
                  <a:schemeClr val="bg1"/>
                </a:solidFill>
                <a:latin typeface="Calibri" panose="020F0502020204030204" pitchFamily="34" charset="0"/>
                <a:hlinkClick r:id="rId3"/>
              </a:rPr>
              <a:t>Lentz SR</a:t>
            </a:r>
            <a:r>
              <a:rPr kumimoji="0" lang="nl-NL" altLang="en-US" sz="900" b="0" i="0" u="none" strike="noStrike" kern="1200" cap="none" spc="-10" normalizeH="0" baseline="0" noProof="0" dirty="0">
                <a:ln>
                  <a:noFill/>
                </a:ln>
                <a:solidFill>
                  <a:schemeClr val="bg1"/>
                </a:solidFill>
                <a:effectLst/>
                <a:uLnTx/>
                <a:uFillTx/>
                <a:latin typeface="Calibri" panose="020F0502020204030204" pitchFamily="34" charset="0"/>
                <a:hlinkClick r:id="rId3"/>
              </a:rPr>
              <a:t>, et al. </a:t>
            </a:r>
            <a:r>
              <a:rPr kumimoji="0" lang="nl-NL" altLang="en-US" sz="900" b="0" i="1" u="none" strike="noStrike" kern="1200" cap="none" spc="-10" normalizeH="0" baseline="0" noProof="0" dirty="0">
                <a:ln>
                  <a:noFill/>
                </a:ln>
                <a:solidFill>
                  <a:schemeClr val="bg1"/>
                </a:solidFill>
                <a:effectLst/>
                <a:uLnTx/>
                <a:uFillTx/>
                <a:latin typeface="Calibri" panose="020F0502020204030204" pitchFamily="34" charset="0"/>
                <a:hlinkClick r:id="rId3"/>
              </a:rPr>
              <a:t>J </a:t>
            </a:r>
            <a:r>
              <a:rPr lang="nl-NL" altLang="en-US" sz="900" i="1" spc="-10" dirty="0">
                <a:solidFill>
                  <a:schemeClr val="bg1"/>
                </a:solidFill>
                <a:latin typeface="Calibri" panose="020F0502020204030204" pitchFamily="34" charset="0"/>
                <a:hlinkClick r:id="rId3"/>
              </a:rPr>
              <a:t>Thromb Haemost</a:t>
            </a:r>
            <a:r>
              <a:rPr kumimoji="0" lang="nl-NL" altLang="en-US" sz="900" b="0" i="0" u="none" strike="noStrike" kern="1200" cap="none" spc="-10" normalizeH="0" baseline="0" noProof="0" dirty="0">
                <a:ln>
                  <a:noFill/>
                </a:ln>
                <a:solidFill>
                  <a:schemeClr val="bg1"/>
                </a:solidFill>
                <a:effectLst/>
                <a:uLnTx/>
                <a:uFillTx/>
                <a:latin typeface="Calibri" panose="020F0502020204030204" pitchFamily="34" charset="0"/>
                <a:hlinkClick r:id="rId3"/>
              </a:rPr>
              <a:t>. 2024;22(4):990–1000 </a:t>
            </a:r>
            <a:r>
              <a:rPr kumimoji="0" lang="nl-NL" altLang="en-US" sz="9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under the terms of </a:t>
            </a:r>
            <a:r>
              <a:rPr kumimoji="0" lang="nl-NL" altLang="en-US" sz="9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hlinkClick r:id="rId4"/>
              </a:rPr>
              <a:t>Creative Commons license BY 4.0</a:t>
            </a:r>
            <a:r>
              <a:rPr kumimoji="0" lang="nl-NL" altLang="en-US" sz="9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 2024 The Authors. </a:t>
            </a:r>
          </a:p>
        </p:txBody>
      </p:sp>
      <p:graphicFrame>
        <p:nvGraphicFramePr>
          <p:cNvPr id="8" name="Table 7">
            <a:extLst>
              <a:ext uri="{FF2B5EF4-FFF2-40B4-BE49-F238E27FC236}">
                <a16:creationId xmlns:a16="http://schemas.microsoft.com/office/drawing/2014/main" id="{D5B5A912-796F-4305-7007-BCAEAE77C91A}"/>
              </a:ext>
            </a:extLst>
          </p:cNvPr>
          <p:cNvGraphicFramePr>
            <a:graphicFrameLocks noGrp="1"/>
          </p:cNvGraphicFramePr>
          <p:nvPr>
            <p:extLst>
              <p:ext uri="{D42A27DB-BD31-4B8C-83A1-F6EECF244321}">
                <p14:modId xmlns:p14="http://schemas.microsoft.com/office/powerpoint/2010/main" val="1999844585"/>
              </p:ext>
            </p:extLst>
          </p:nvPr>
        </p:nvGraphicFramePr>
        <p:xfrm>
          <a:off x="58058" y="3472929"/>
          <a:ext cx="8323941" cy="797560"/>
        </p:xfrm>
        <a:graphic>
          <a:graphicData uri="http://schemas.openxmlformats.org/drawingml/2006/table">
            <a:tbl>
              <a:tblPr firstRow="1" bandRow="1">
                <a:tableStyleId>{5C22544A-7EE6-4342-B048-85BDC9FD1C3A}</a:tableStyleId>
              </a:tblPr>
              <a:tblGrid>
                <a:gridCol w="1248228">
                  <a:extLst>
                    <a:ext uri="{9D8B030D-6E8A-4147-A177-3AD203B41FA5}">
                      <a16:colId xmlns:a16="http://schemas.microsoft.com/office/drawing/2014/main" val="3658455748"/>
                    </a:ext>
                  </a:extLst>
                </a:gridCol>
                <a:gridCol w="1175657">
                  <a:extLst>
                    <a:ext uri="{9D8B030D-6E8A-4147-A177-3AD203B41FA5}">
                      <a16:colId xmlns:a16="http://schemas.microsoft.com/office/drawing/2014/main" val="4197136860"/>
                    </a:ext>
                  </a:extLst>
                </a:gridCol>
                <a:gridCol w="1507496">
                  <a:extLst>
                    <a:ext uri="{9D8B030D-6E8A-4147-A177-3AD203B41FA5}">
                      <a16:colId xmlns:a16="http://schemas.microsoft.com/office/drawing/2014/main" val="1170507509"/>
                    </a:ext>
                  </a:extLst>
                </a:gridCol>
                <a:gridCol w="1356851">
                  <a:extLst>
                    <a:ext uri="{9D8B030D-6E8A-4147-A177-3AD203B41FA5}">
                      <a16:colId xmlns:a16="http://schemas.microsoft.com/office/drawing/2014/main" val="2787690311"/>
                    </a:ext>
                  </a:extLst>
                </a:gridCol>
                <a:gridCol w="1342104">
                  <a:extLst>
                    <a:ext uri="{9D8B030D-6E8A-4147-A177-3AD203B41FA5}">
                      <a16:colId xmlns:a16="http://schemas.microsoft.com/office/drawing/2014/main" val="4179577766"/>
                    </a:ext>
                  </a:extLst>
                </a:gridCol>
                <a:gridCol w="1693605">
                  <a:extLst>
                    <a:ext uri="{9D8B030D-6E8A-4147-A177-3AD203B41FA5}">
                      <a16:colId xmlns:a16="http://schemas.microsoft.com/office/drawing/2014/main" val="55868996"/>
                    </a:ext>
                  </a:extLst>
                </a:gridCol>
              </a:tblGrid>
              <a:tr h="370840">
                <a:tc>
                  <a:txBody>
                    <a:bodyPr/>
                    <a:lstStyle/>
                    <a:p>
                      <a:r>
                        <a:rPr lang="en-US" sz="1100" dirty="0"/>
                        <a:t>Participants with 0 treated bleeds</a:t>
                      </a:r>
                    </a:p>
                  </a:txBody>
                  <a:tcPr/>
                </a:tc>
                <a:tc>
                  <a:txBody>
                    <a:bodyPr/>
                    <a:lstStyle/>
                    <a:p>
                      <a:pPr algn="ctr"/>
                      <a:r>
                        <a:rPr lang="en-US" sz="1200" dirty="0"/>
                        <a:t>14.3%</a:t>
                      </a:r>
                    </a:p>
                  </a:txBody>
                  <a:tcPr/>
                </a:tc>
                <a:tc>
                  <a:txBody>
                    <a:bodyPr/>
                    <a:lstStyle/>
                    <a:p>
                      <a:pPr algn="ctr"/>
                      <a:r>
                        <a:rPr lang="en-US" sz="1200" dirty="0"/>
                        <a:t>88.9%</a:t>
                      </a:r>
                    </a:p>
                  </a:txBody>
                  <a:tcPr/>
                </a:tc>
                <a:tc>
                  <a:txBody>
                    <a:bodyPr/>
                    <a:lstStyle/>
                    <a:p>
                      <a:pPr algn="ctr"/>
                      <a:r>
                        <a:rPr lang="en-US" sz="1200" dirty="0"/>
                        <a:t>87.5%</a:t>
                      </a:r>
                    </a:p>
                  </a:txBody>
                  <a:tcPr/>
                </a:tc>
                <a:tc>
                  <a:txBody>
                    <a:bodyPr/>
                    <a:lstStyle/>
                    <a:p>
                      <a:pPr algn="ctr"/>
                      <a:r>
                        <a:rPr lang="en-US" sz="1200" dirty="0"/>
                        <a:t>100.0%</a:t>
                      </a:r>
                    </a:p>
                  </a:txBody>
                  <a:tcPr/>
                </a:tc>
                <a:tc>
                  <a:txBody>
                    <a:bodyPr/>
                    <a:lstStyle/>
                    <a:p>
                      <a:pPr algn="ctr"/>
                      <a:r>
                        <a:rPr lang="en-US" sz="1200" dirty="0"/>
                        <a:t>70.0%</a:t>
                      </a:r>
                    </a:p>
                  </a:txBody>
                  <a:tcPr/>
                </a:tc>
                <a:extLst>
                  <a:ext uri="{0D108BD9-81ED-4DB2-BD59-A6C34878D82A}">
                    <a16:rowId xmlns:a16="http://schemas.microsoft.com/office/drawing/2014/main" val="265012672"/>
                  </a:ext>
                </a:extLst>
              </a:tr>
              <a:tr h="370840">
                <a:tc>
                  <a:txBody>
                    <a:bodyPr/>
                    <a:lstStyle/>
                    <a:p>
                      <a:endParaRPr lang="en-US" dirty="0"/>
                    </a:p>
                  </a:txBody>
                  <a:tcPr/>
                </a:tc>
                <a:tc>
                  <a:txBody>
                    <a:bodyPr/>
                    <a:lstStyle/>
                    <a:p>
                      <a:pPr algn="ctr"/>
                      <a:r>
                        <a:rPr lang="en-US" sz="1200" dirty="0"/>
                        <a:t>Cohort 1</a:t>
                      </a:r>
                    </a:p>
                  </a:txBody>
                  <a:tcPr/>
                </a:tc>
                <a:tc>
                  <a:txBody>
                    <a:bodyPr/>
                    <a:lstStyle/>
                    <a:p>
                      <a:pPr algn="ctr"/>
                      <a:r>
                        <a:rPr lang="en-US" sz="1200" dirty="0"/>
                        <a:t>Cohort 2</a:t>
                      </a:r>
                    </a:p>
                  </a:txBody>
                  <a:tcPr/>
                </a:tc>
                <a:tc>
                  <a:txBody>
                    <a:bodyPr/>
                    <a:lstStyle/>
                    <a:p>
                      <a:pPr algn="ctr"/>
                      <a:r>
                        <a:rPr lang="en-US" sz="1200" dirty="0"/>
                        <a:t>Cohort 3</a:t>
                      </a:r>
                    </a:p>
                  </a:txBody>
                  <a:tcPr/>
                </a:tc>
                <a:tc>
                  <a:txBody>
                    <a:bodyPr/>
                    <a:lstStyle/>
                    <a:p>
                      <a:pPr algn="ctr"/>
                      <a:r>
                        <a:rPr lang="en-US" sz="1200" dirty="0"/>
                        <a:t>Cohort 4</a:t>
                      </a:r>
                    </a:p>
                  </a:txBody>
                  <a:tcPr/>
                </a:tc>
                <a:tc>
                  <a:txBody>
                    <a:bodyPr/>
                    <a:lstStyle/>
                    <a:p>
                      <a:pPr algn="ctr"/>
                      <a:r>
                        <a:rPr lang="en-US" sz="1200" dirty="0"/>
                        <a:t>Cohort 5</a:t>
                      </a:r>
                    </a:p>
                  </a:txBody>
                  <a:tcPr/>
                </a:tc>
                <a:extLst>
                  <a:ext uri="{0D108BD9-81ED-4DB2-BD59-A6C34878D82A}">
                    <a16:rowId xmlns:a16="http://schemas.microsoft.com/office/drawing/2014/main" val="2121291793"/>
                  </a:ext>
                </a:extLst>
              </a:tr>
            </a:tbl>
          </a:graphicData>
        </a:graphic>
      </p:graphicFrame>
      <p:cxnSp>
        <p:nvCxnSpPr>
          <p:cNvPr id="10" name="Straight Connector 9">
            <a:extLst>
              <a:ext uri="{FF2B5EF4-FFF2-40B4-BE49-F238E27FC236}">
                <a16:creationId xmlns:a16="http://schemas.microsoft.com/office/drawing/2014/main" id="{6660C045-FD6F-5C3D-B458-D75B651B3C66}"/>
              </a:ext>
            </a:extLst>
          </p:cNvPr>
          <p:cNvCxnSpPr>
            <a:cxnSpLocks/>
          </p:cNvCxnSpPr>
          <p:nvPr/>
        </p:nvCxnSpPr>
        <p:spPr>
          <a:xfrm flipV="1">
            <a:off x="2474686" y="1320800"/>
            <a:ext cx="0" cy="215212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FB8242-2C4F-451C-FD7F-12E8E29142BD}"/>
              </a:ext>
            </a:extLst>
          </p:cNvPr>
          <p:cNvCxnSpPr>
            <a:cxnSpLocks/>
          </p:cNvCxnSpPr>
          <p:nvPr/>
        </p:nvCxnSpPr>
        <p:spPr>
          <a:xfrm flipV="1">
            <a:off x="3998686" y="1320797"/>
            <a:ext cx="0" cy="215212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0DEB27-B239-BCA3-93A0-2929BA525130}"/>
              </a:ext>
            </a:extLst>
          </p:cNvPr>
          <p:cNvCxnSpPr>
            <a:cxnSpLocks/>
          </p:cNvCxnSpPr>
          <p:nvPr/>
        </p:nvCxnSpPr>
        <p:spPr>
          <a:xfrm flipV="1">
            <a:off x="5338330" y="1320798"/>
            <a:ext cx="0" cy="215212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04F4AFF-22BD-6C28-8A72-6969E37E0D0B}"/>
              </a:ext>
            </a:extLst>
          </p:cNvPr>
          <p:cNvCxnSpPr>
            <a:cxnSpLocks/>
          </p:cNvCxnSpPr>
          <p:nvPr/>
        </p:nvCxnSpPr>
        <p:spPr>
          <a:xfrm flipV="1">
            <a:off x="6685349" y="1320797"/>
            <a:ext cx="0" cy="215212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59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561B5C0B-BA15-2DB1-5422-22FCB513766C}"/>
              </a:ext>
            </a:extLst>
          </p:cNvPr>
          <p:cNvGraphicFramePr>
            <a:graphicFrameLocks/>
          </p:cNvGraphicFramePr>
          <p:nvPr>
            <p:extLst>
              <p:ext uri="{D42A27DB-BD31-4B8C-83A1-F6EECF244321}">
                <p14:modId xmlns:p14="http://schemas.microsoft.com/office/powerpoint/2010/main" val="129775718"/>
              </p:ext>
            </p:extLst>
          </p:nvPr>
        </p:nvGraphicFramePr>
        <p:xfrm>
          <a:off x="1036548" y="42325"/>
          <a:ext cx="6986575" cy="2417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1036549" y="-71706"/>
            <a:ext cx="7642994" cy="994172"/>
          </a:xfrm>
        </p:spPr>
        <p:txBody>
          <a:bodyPr>
            <a:normAutofit/>
          </a:bodyPr>
          <a:lstStyle/>
          <a:p>
            <a:r>
              <a:rPr lang="en-US" sz="2800" dirty="0"/>
              <a:t>Mim8: FRONTIER1 Trial: Additional Conclusions</a:t>
            </a:r>
          </a:p>
        </p:txBody>
      </p:sp>
      <p:sp>
        <p:nvSpPr>
          <p:cNvPr id="11" name="TextBox 10">
            <a:extLst>
              <a:ext uri="{FF2B5EF4-FFF2-40B4-BE49-F238E27FC236}">
                <a16:creationId xmlns:a16="http://schemas.microsoft.com/office/drawing/2014/main" id="{2563BDBD-71CC-F214-48B1-9AF6FC354799}"/>
              </a:ext>
            </a:extLst>
          </p:cNvPr>
          <p:cNvSpPr txBox="1"/>
          <p:nvPr/>
        </p:nvSpPr>
        <p:spPr>
          <a:xfrm>
            <a:off x="3035285" y="4454844"/>
            <a:ext cx="5813747" cy="584775"/>
          </a:xfrm>
          <a:prstGeom prst="rect">
            <a:avLst/>
          </a:prstGeom>
          <a:noFill/>
        </p:spPr>
        <p:txBody>
          <a:bodyPr wrap="square">
            <a:spAutoFit/>
          </a:bodyPr>
          <a:lstStyle/>
          <a:p>
            <a:r>
              <a:rPr lang="nl-NL" altLang="en-US" sz="800" spc="-10" dirty="0">
                <a:solidFill>
                  <a:schemeClr val="bg1"/>
                </a:solidFill>
                <a:latin typeface="Calibri" panose="020F0502020204030204" pitchFamily="34" charset="0"/>
              </a:rPr>
              <a:t>Lentz SR</a:t>
            </a:r>
            <a:r>
              <a:rPr kumimoji="0" lang="nl-NL" altLang="en-US" sz="8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et al. </a:t>
            </a:r>
            <a:r>
              <a:rPr kumimoji="0" lang="nl-NL" altLang="en-US" sz="8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J </a:t>
            </a:r>
            <a:r>
              <a:rPr lang="nl-NL" altLang="en-US" sz="800" i="1" spc="-10" dirty="0">
                <a:solidFill>
                  <a:schemeClr val="bg1"/>
                </a:solidFill>
                <a:latin typeface="Calibri" panose="020F0502020204030204" pitchFamily="34" charset="0"/>
              </a:rPr>
              <a:t>Thromb Haemost</a:t>
            </a:r>
            <a:r>
              <a:rPr kumimoji="0" lang="nl-NL" altLang="en-US" sz="8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2024;22(4):990–1000.</a:t>
            </a:r>
          </a:p>
          <a:p>
            <a:r>
              <a:rPr lang="nl-NL" altLang="en-US" sz="800" spc="-10" dirty="0">
                <a:solidFill>
                  <a:schemeClr val="bg1"/>
                </a:solidFill>
                <a:latin typeface="Calibri" panose="020F0502020204030204" pitchFamily="34" charset="0"/>
              </a:rPr>
              <a:t>Persson P, et al. </a:t>
            </a:r>
            <a:r>
              <a:rPr lang="en-US" altLang="en-US" sz="800" i="1" spc="-10" dirty="0">
                <a:solidFill>
                  <a:schemeClr val="bg1"/>
                </a:solidFill>
                <a:latin typeface="Calibri" panose="020F0502020204030204" pitchFamily="34" charset="0"/>
              </a:rPr>
              <a:t>Res Pract Thromb Haemost</a:t>
            </a:r>
            <a:r>
              <a:rPr lang="en-US" altLang="en-US" sz="800" spc="-10" dirty="0">
                <a:solidFill>
                  <a:schemeClr val="bg1"/>
                </a:solidFill>
                <a:latin typeface="Calibri" panose="020F0502020204030204" pitchFamily="34" charset="0"/>
              </a:rPr>
              <a:t>. 2023;7(6):102181.</a:t>
            </a:r>
            <a:endParaRPr kumimoji="0" lang="nl-NL" altLang="en-US" sz="8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endParaRPr>
          </a:p>
          <a:p>
            <a:r>
              <a:rPr lang="nl-NL" altLang="en-US" sz="800" spc="-10" dirty="0">
                <a:solidFill>
                  <a:schemeClr val="bg1"/>
                </a:solidFill>
                <a:latin typeface="Calibri" panose="020F0502020204030204" pitchFamily="34" charset="0"/>
              </a:rPr>
              <a:t>Chowdary P, et al. </a:t>
            </a:r>
            <a:r>
              <a:rPr kumimoji="0" lang="en-US" altLang="en-US" sz="8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https://abstracts.isth.org/abstract/frontier1-a-phase-1-2-dose-escalation-study-of-a-novel-factor-viiia-mimetic-bispecific-antibody-mim8-for-evaluation-of-safety-pharmacokinetics-and-efficacy/.</a:t>
            </a:r>
            <a:endParaRPr lang="en-US" sz="800" dirty="0">
              <a:solidFill>
                <a:schemeClr val="bg1"/>
              </a:solidFill>
            </a:endParaRPr>
          </a:p>
        </p:txBody>
      </p:sp>
      <p:graphicFrame>
        <p:nvGraphicFramePr>
          <p:cNvPr id="9" name="Content Placeholder 3">
            <a:extLst>
              <a:ext uri="{FF2B5EF4-FFF2-40B4-BE49-F238E27FC236}">
                <a16:creationId xmlns:a16="http://schemas.microsoft.com/office/drawing/2014/main" id="{3FA1D24E-8A0B-57EE-8010-1E4CED15FF76}"/>
              </a:ext>
            </a:extLst>
          </p:cNvPr>
          <p:cNvGraphicFramePr>
            <a:graphicFrameLocks/>
          </p:cNvGraphicFramePr>
          <p:nvPr>
            <p:extLst>
              <p:ext uri="{D42A27DB-BD31-4B8C-83A1-F6EECF244321}">
                <p14:modId xmlns:p14="http://schemas.microsoft.com/office/powerpoint/2010/main" val="407351255"/>
              </p:ext>
            </p:extLst>
          </p:nvPr>
        </p:nvGraphicFramePr>
        <p:xfrm>
          <a:off x="1036546" y="3305402"/>
          <a:ext cx="6986574" cy="14014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8DB74D86-4B86-2EDA-6CE0-24409EA85B39}"/>
              </a:ext>
            </a:extLst>
          </p:cNvPr>
          <p:cNvSpPr txBox="1"/>
          <p:nvPr/>
        </p:nvSpPr>
        <p:spPr>
          <a:xfrm>
            <a:off x="1036547" y="1589000"/>
            <a:ext cx="6986576"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t>Mim8 terminal half-life after 1 dose was ~1 month and maximum plasma concentration reached after ~10 days</a:t>
            </a:r>
          </a:p>
          <a:p>
            <a:endParaRPr lang="en-US" sz="1600" b="1" dirty="0"/>
          </a:p>
          <a:p>
            <a:pPr marL="285750" indent="-285750">
              <a:buFont typeface="Arial" panose="020B0604020202020204" pitchFamily="34" charset="0"/>
              <a:buChar char="•"/>
            </a:pPr>
            <a:r>
              <a:rPr lang="en-US" b="1" dirty="0"/>
              <a:t>Dose-dependent increase in thrombin generation observed</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b="1" dirty="0"/>
              <a:t>15-fold lower concentration of Mim8 required to reach same thrombin peak height vs emicizumab in exploratory cohort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03724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277879" y="161934"/>
            <a:ext cx="8298308" cy="994172"/>
          </a:xfrm>
        </p:spPr>
        <p:txBody>
          <a:bodyPr>
            <a:normAutofit/>
          </a:bodyPr>
          <a:lstStyle/>
          <a:p>
            <a:r>
              <a:rPr lang="en-US" sz="3200" dirty="0"/>
              <a:t>Mim8: FRONTIER2 Trial</a:t>
            </a:r>
          </a:p>
        </p:txBody>
      </p:sp>
      <p:sp>
        <p:nvSpPr>
          <p:cNvPr id="4" name="Content Placeholder 2">
            <a:extLst>
              <a:ext uri="{FF2B5EF4-FFF2-40B4-BE49-F238E27FC236}">
                <a16:creationId xmlns:a16="http://schemas.microsoft.com/office/drawing/2014/main" id="{DC0AC30E-BDB5-E5BC-896A-BAF39BCC3DB2}"/>
              </a:ext>
            </a:extLst>
          </p:cNvPr>
          <p:cNvSpPr>
            <a:spLocks noGrp="1"/>
          </p:cNvSpPr>
          <p:nvPr>
            <p:ph idx="1"/>
          </p:nvPr>
        </p:nvSpPr>
        <p:spPr>
          <a:xfrm>
            <a:off x="277879" y="1163543"/>
            <a:ext cx="8037871" cy="577531"/>
          </a:xfrm>
        </p:spPr>
        <p:txBody>
          <a:bodyPr>
            <a:noAutofit/>
          </a:bodyPr>
          <a:lstStyle/>
          <a:p>
            <a:r>
              <a:rPr lang="en-US" sz="2200" dirty="0">
                <a:sym typeface="Wingdings" panose="05000000000000000000" pitchFamily="2" charset="2"/>
              </a:rPr>
              <a:t>International, open-label, randomized phase 3 trial</a:t>
            </a:r>
          </a:p>
          <a:p>
            <a:r>
              <a:rPr lang="en-US" sz="2200" dirty="0">
                <a:sym typeface="Wingdings" panose="05000000000000000000" pitchFamily="2" charset="2"/>
              </a:rPr>
              <a:t>Males and females age ≥12 y with hemophilia A with or without inhibitors (N=254)</a:t>
            </a:r>
            <a:endParaRPr lang="en-US" sz="2200" dirty="0"/>
          </a:p>
        </p:txBody>
      </p:sp>
      <p:sp>
        <p:nvSpPr>
          <p:cNvPr id="13" name="Rectangle: Rounded Corners 12">
            <a:extLst>
              <a:ext uri="{FF2B5EF4-FFF2-40B4-BE49-F238E27FC236}">
                <a16:creationId xmlns:a16="http://schemas.microsoft.com/office/drawing/2014/main" id="{36C5FF80-9969-581B-7940-361D7F60D6E8}"/>
              </a:ext>
            </a:extLst>
          </p:cNvPr>
          <p:cNvSpPr/>
          <p:nvPr/>
        </p:nvSpPr>
        <p:spPr>
          <a:xfrm>
            <a:off x="1074245" y="2446664"/>
            <a:ext cx="6845639" cy="13314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Once-weekly and once-monthly subcutaneous Mim8 x 26 wks vs</a:t>
            </a:r>
          </a:p>
          <a:p>
            <a:r>
              <a:rPr lang="en-US" sz="2000" b="1" dirty="0">
                <a:solidFill>
                  <a:schemeClr val="bg1"/>
                </a:solidFill>
                <a:sym typeface="Symbol" panose="05050102010706020507" pitchFamily="18" charset="2"/>
              </a:rPr>
              <a:t> N</a:t>
            </a:r>
            <a:r>
              <a:rPr lang="en-US" sz="2000" b="1" dirty="0">
                <a:solidFill>
                  <a:schemeClr val="bg1"/>
                </a:solidFill>
              </a:rPr>
              <a:t>o prophylaxis/On demand</a:t>
            </a:r>
          </a:p>
          <a:p>
            <a:r>
              <a:rPr lang="en-US" sz="2000" b="1" dirty="0">
                <a:solidFill>
                  <a:schemeClr val="bg1"/>
                </a:solidFill>
                <a:sym typeface="Symbol" panose="05050102010706020507" pitchFamily="18" charset="2"/>
              </a:rPr>
              <a:t> P</a:t>
            </a:r>
            <a:r>
              <a:rPr lang="en-US" sz="2000" b="1" dirty="0">
                <a:solidFill>
                  <a:schemeClr val="bg1"/>
                </a:solidFill>
              </a:rPr>
              <a:t>rior coagulation factor prophylaxis</a:t>
            </a:r>
          </a:p>
        </p:txBody>
      </p:sp>
      <p:sp>
        <p:nvSpPr>
          <p:cNvPr id="5" name="TextBox 4">
            <a:extLst>
              <a:ext uri="{FF2B5EF4-FFF2-40B4-BE49-F238E27FC236}">
                <a16:creationId xmlns:a16="http://schemas.microsoft.com/office/drawing/2014/main" id="{8F55A05A-8672-E987-7DC8-21DE825171E2}"/>
              </a:ext>
            </a:extLst>
          </p:cNvPr>
          <p:cNvSpPr txBox="1"/>
          <p:nvPr/>
        </p:nvSpPr>
        <p:spPr>
          <a:xfrm>
            <a:off x="3091543" y="4550229"/>
            <a:ext cx="5796780" cy="246221"/>
          </a:xfrm>
          <a:prstGeom prst="rect">
            <a:avLst/>
          </a:prstGeom>
          <a:noFill/>
        </p:spPr>
        <p:txBody>
          <a:bodyPr wrap="none" rtlCol="0">
            <a:spAutoFit/>
          </a:bodyPr>
          <a:lstStyle/>
          <a:p>
            <a:r>
              <a:rPr lang="en-US" sz="1000" dirty="0">
                <a:solidFill>
                  <a:schemeClr val="bg1"/>
                </a:solidFill>
              </a:rPr>
              <a:t>Mancuso ME, et al. International Society on Thrombosis and Haemostasis; Bangkok, Thailand; June 23, 2024.</a:t>
            </a:r>
          </a:p>
        </p:txBody>
      </p:sp>
    </p:spTree>
    <p:extLst>
      <p:ext uri="{BB962C8B-B14F-4D97-AF65-F5344CB8AC3E}">
        <p14:creationId xmlns:p14="http://schemas.microsoft.com/office/powerpoint/2010/main" val="3264399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628650" y="148483"/>
            <a:ext cx="7886700" cy="994172"/>
          </a:xfrm>
        </p:spPr>
        <p:txBody>
          <a:bodyPr>
            <a:normAutofit/>
          </a:bodyPr>
          <a:lstStyle/>
          <a:p>
            <a:r>
              <a:rPr lang="en-US" sz="3200" dirty="0"/>
              <a:t>Mim8: FRONTIER2 Trial</a:t>
            </a:r>
          </a:p>
        </p:txBody>
      </p:sp>
      <p:sp>
        <p:nvSpPr>
          <p:cNvPr id="3" name="Content Placeholder 2">
            <a:extLst>
              <a:ext uri="{FF2B5EF4-FFF2-40B4-BE49-F238E27FC236}">
                <a16:creationId xmlns:a16="http://schemas.microsoft.com/office/drawing/2014/main" id="{EE8F00AD-672E-1D14-B73B-05EF6784B752}"/>
              </a:ext>
            </a:extLst>
          </p:cNvPr>
          <p:cNvSpPr>
            <a:spLocks noGrp="1"/>
          </p:cNvSpPr>
          <p:nvPr>
            <p:ph sz="half" idx="1"/>
          </p:nvPr>
        </p:nvSpPr>
        <p:spPr>
          <a:xfrm>
            <a:off x="628650" y="1142655"/>
            <a:ext cx="3886200" cy="2736171"/>
          </a:xfrm>
          <a:solidFill>
            <a:schemeClr val="accent1">
              <a:lumMod val="20000"/>
              <a:lumOff val="80000"/>
            </a:schemeClr>
          </a:solidFill>
        </p:spPr>
        <p:txBody>
          <a:bodyPr>
            <a:normAutofit/>
          </a:bodyPr>
          <a:lstStyle/>
          <a:p>
            <a:pPr marL="117475" lvl="1" indent="0">
              <a:buNone/>
            </a:pPr>
            <a:r>
              <a:rPr lang="en-US" sz="2000" b="1" i="1" dirty="0"/>
              <a:t>No prior prophylaxis:</a:t>
            </a:r>
          </a:p>
          <a:p>
            <a:pPr marL="228600" lvl="2" indent="-117475">
              <a:buFont typeface="Arial" panose="020B0604020202020204" pitchFamily="34" charset="0"/>
              <a:buChar char="•"/>
            </a:pPr>
            <a:r>
              <a:rPr lang="en-US" sz="1900" dirty="0"/>
              <a:t>% Reduction in treated bleeds vs no prophylaxis</a:t>
            </a:r>
          </a:p>
          <a:p>
            <a:pPr marL="571500" lvl="3" indent="-117475"/>
            <a:r>
              <a:rPr lang="en-US" sz="1750" dirty="0"/>
              <a:t>Mim8 once-weekly: 97%</a:t>
            </a:r>
          </a:p>
          <a:p>
            <a:pPr marL="571500" lvl="3" indent="-117475"/>
            <a:r>
              <a:rPr lang="en-US" sz="1750" dirty="0"/>
              <a:t>MIM8 once-monthly: 99%</a:t>
            </a:r>
          </a:p>
          <a:p>
            <a:pPr marL="228600" lvl="2" indent="-117475">
              <a:buFont typeface="Arial" panose="020B0604020202020204" pitchFamily="34" charset="0"/>
              <a:buChar char="•"/>
            </a:pPr>
            <a:r>
              <a:rPr lang="en-US" sz="1900" dirty="0"/>
              <a:t>% with zero treated bleeds:</a:t>
            </a:r>
          </a:p>
          <a:p>
            <a:pPr marL="571500" lvl="3" indent="-117475"/>
            <a:r>
              <a:rPr lang="en-US" sz="1750" dirty="0"/>
              <a:t>Mim8 once-weekly: 86%</a:t>
            </a:r>
          </a:p>
          <a:p>
            <a:pPr marL="571500" lvl="3" indent="-117475"/>
            <a:r>
              <a:rPr lang="en-US" sz="1750" dirty="0"/>
              <a:t>Mim8 once-monthly: 95%</a:t>
            </a:r>
          </a:p>
          <a:p>
            <a:pPr marL="571500" lvl="3" indent="-117475"/>
            <a:r>
              <a:rPr lang="en-US" sz="1750" dirty="0"/>
              <a:t>No prophylaxis: 0%</a:t>
            </a:r>
            <a:endParaRPr lang="en-US" dirty="0"/>
          </a:p>
        </p:txBody>
      </p:sp>
      <p:sp>
        <p:nvSpPr>
          <p:cNvPr id="4" name="Content Placeholder 3">
            <a:extLst>
              <a:ext uri="{FF2B5EF4-FFF2-40B4-BE49-F238E27FC236}">
                <a16:creationId xmlns:a16="http://schemas.microsoft.com/office/drawing/2014/main" id="{7BF46A7A-957F-FD3E-896F-5CEB1EACFF50}"/>
              </a:ext>
            </a:extLst>
          </p:cNvPr>
          <p:cNvSpPr>
            <a:spLocks noGrp="1"/>
          </p:cNvSpPr>
          <p:nvPr>
            <p:ph sz="half" idx="2"/>
          </p:nvPr>
        </p:nvSpPr>
        <p:spPr>
          <a:xfrm>
            <a:off x="4629150" y="1142655"/>
            <a:ext cx="3886200" cy="2736171"/>
          </a:xfrm>
          <a:solidFill>
            <a:schemeClr val="accent6">
              <a:lumMod val="20000"/>
              <a:lumOff val="80000"/>
            </a:schemeClr>
          </a:solidFill>
        </p:spPr>
        <p:txBody>
          <a:bodyPr>
            <a:normAutofit/>
          </a:bodyPr>
          <a:lstStyle/>
          <a:p>
            <a:pPr marL="117475" lvl="1" indent="0">
              <a:buNone/>
            </a:pPr>
            <a:r>
              <a:rPr lang="en-US" sz="2000" b="1" i="1" dirty="0"/>
              <a:t>Prior CFC prophylaxis:</a:t>
            </a:r>
          </a:p>
          <a:p>
            <a:pPr marL="228600" lvl="2" indent="-117475">
              <a:buFont typeface="Arial" panose="020B0604020202020204" pitchFamily="34" charset="0"/>
              <a:buChar char="•"/>
            </a:pPr>
            <a:r>
              <a:rPr lang="en-US" sz="1900" dirty="0"/>
              <a:t>% Reduction in treated bleeds vs prior prophylaxis</a:t>
            </a:r>
          </a:p>
          <a:p>
            <a:pPr marL="571500" lvl="3" indent="-117475"/>
            <a:r>
              <a:rPr lang="en-US" sz="1750" dirty="0"/>
              <a:t>Mim8 once-weekly: 48%</a:t>
            </a:r>
          </a:p>
          <a:p>
            <a:pPr marL="571500" lvl="3" indent="-117475"/>
            <a:r>
              <a:rPr lang="en-US" sz="1750" dirty="0"/>
              <a:t>Mim8 once-monthly: 43%</a:t>
            </a:r>
            <a:endParaRPr lang="en-US" sz="1800" b="1" dirty="0"/>
          </a:p>
          <a:p>
            <a:pPr marL="228600" lvl="2" indent="-117475">
              <a:buFont typeface="Arial" panose="020B0604020202020204" pitchFamily="34" charset="0"/>
              <a:buChar char="•"/>
            </a:pPr>
            <a:r>
              <a:rPr lang="en-US" sz="1900" dirty="0"/>
              <a:t>% with zero treated bleeds:</a:t>
            </a:r>
          </a:p>
          <a:p>
            <a:pPr marL="571500" lvl="3" indent="-117475"/>
            <a:r>
              <a:rPr lang="en-US" sz="1750" dirty="0"/>
              <a:t>Mim8 once-weekly: 66%</a:t>
            </a:r>
          </a:p>
          <a:p>
            <a:pPr marL="571500" lvl="3" indent="-117475"/>
            <a:r>
              <a:rPr lang="en-US" sz="1750" dirty="0"/>
              <a:t>Mim8 once-monthly: 65%</a:t>
            </a:r>
          </a:p>
          <a:p>
            <a:pPr marL="571500" lvl="3" indent="-117475"/>
            <a:r>
              <a:rPr lang="en-US" sz="1750" dirty="0"/>
              <a:t>No prophylaxis: 0%</a:t>
            </a:r>
            <a:endParaRPr lang="en-US" sz="1800" b="1" dirty="0"/>
          </a:p>
        </p:txBody>
      </p:sp>
      <p:sp>
        <p:nvSpPr>
          <p:cNvPr id="7" name="TextBox 6">
            <a:extLst>
              <a:ext uri="{FF2B5EF4-FFF2-40B4-BE49-F238E27FC236}">
                <a16:creationId xmlns:a16="http://schemas.microsoft.com/office/drawing/2014/main" id="{56F37A50-EC41-4ACC-BCCC-EEAADFA9AEB3}"/>
              </a:ext>
            </a:extLst>
          </p:cNvPr>
          <p:cNvSpPr txBox="1"/>
          <p:nvPr/>
        </p:nvSpPr>
        <p:spPr>
          <a:xfrm>
            <a:off x="1248229" y="3934344"/>
            <a:ext cx="6262914" cy="400110"/>
          </a:xfrm>
          <a:prstGeom prst="rect">
            <a:avLst/>
          </a:prstGeom>
          <a:noFill/>
        </p:spPr>
        <p:txBody>
          <a:bodyPr wrap="square">
            <a:spAutoFit/>
          </a:bodyPr>
          <a:lstStyle/>
          <a:p>
            <a:pPr lvl="1"/>
            <a:r>
              <a:rPr lang="en-US" sz="2000" b="1" dirty="0">
                <a:solidFill>
                  <a:schemeClr val="accent6"/>
                </a:solidFill>
              </a:rPr>
              <a:t>No deaths or thromboembolic events were reported.</a:t>
            </a:r>
          </a:p>
        </p:txBody>
      </p:sp>
      <p:sp>
        <p:nvSpPr>
          <p:cNvPr id="5" name="TextBox 4">
            <a:extLst>
              <a:ext uri="{FF2B5EF4-FFF2-40B4-BE49-F238E27FC236}">
                <a16:creationId xmlns:a16="http://schemas.microsoft.com/office/drawing/2014/main" id="{BB1EDC57-3F2A-440A-8DA5-9A5CE2CBB46D}"/>
              </a:ext>
            </a:extLst>
          </p:cNvPr>
          <p:cNvSpPr txBox="1"/>
          <p:nvPr/>
        </p:nvSpPr>
        <p:spPr>
          <a:xfrm>
            <a:off x="3091543" y="4550229"/>
            <a:ext cx="5796780" cy="246221"/>
          </a:xfrm>
          <a:prstGeom prst="rect">
            <a:avLst/>
          </a:prstGeom>
          <a:noFill/>
        </p:spPr>
        <p:txBody>
          <a:bodyPr wrap="none" rtlCol="0">
            <a:spAutoFit/>
          </a:bodyPr>
          <a:lstStyle/>
          <a:p>
            <a:r>
              <a:rPr lang="en-US" sz="1000" dirty="0">
                <a:solidFill>
                  <a:schemeClr val="bg1"/>
                </a:solidFill>
              </a:rPr>
              <a:t>Mancuso ME, et al. International Society on Thrombosis and Haemostasis; Bangkok, Thailand; June 23, 2024.</a:t>
            </a:r>
          </a:p>
        </p:txBody>
      </p:sp>
    </p:spTree>
    <p:extLst>
      <p:ext uri="{BB962C8B-B14F-4D97-AF65-F5344CB8AC3E}">
        <p14:creationId xmlns:p14="http://schemas.microsoft.com/office/powerpoint/2010/main" val="87052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412511" y="0"/>
            <a:ext cx="7817089" cy="653440"/>
          </a:xfrm>
        </p:spPr>
        <p:txBody>
          <a:bodyPr>
            <a:normAutofit/>
          </a:bodyPr>
          <a:lstStyle/>
          <a:p>
            <a:r>
              <a:rPr lang="en-US" sz="2800" dirty="0"/>
              <a:t>Concizumab*: Explorer7 Trial</a:t>
            </a:r>
          </a:p>
        </p:txBody>
      </p:sp>
      <p:sp>
        <p:nvSpPr>
          <p:cNvPr id="5" name="Content Placeholder 2">
            <a:extLst>
              <a:ext uri="{FF2B5EF4-FFF2-40B4-BE49-F238E27FC236}">
                <a16:creationId xmlns:a16="http://schemas.microsoft.com/office/drawing/2014/main" id="{77949513-9AC2-638C-8B9E-B8D422B39C7F}"/>
              </a:ext>
            </a:extLst>
          </p:cNvPr>
          <p:cNvSpPr>
            <a:spLocks noGrp="1"/>
          </p:cNvSpPr>
          <p:nvPr>
            <p:ph idx="1"/>
          </p:nvPr>
        </p:nvSpPr>
        <p:spPr>
          <a:xfrm>
            <a:off x="121695" y="546283"/>
            <a:ext cx="4827675" cy="272351"/>
          </a:xfrm>
        </p:spPr>
        <p:txBody>
          <a:bodyPr>
            <a:noAutofit/>
          </a:bodyPr>
          <a:lstStyle/>
          <a:p>
            <a:r>
              <a:rPr lang="en-US" sz="1400" dirty="0"/>
              <a:t>Concizumab</a:t>
            </a:r>
            <a:r>
              <a:rPr lang="en-US" sz="1400" b="1" dirty="0"/>
              <a:t> </a:t>
            </a:r>
            <a:r>
              <a:rPr lang="en-US" sz="1400" dirty="0">
                <a:sym typeface="Wingdings" panose="05000000000000000000" pitchFamily="2" charset="2"/>
              </a:rPr>
              <a:t> monoclonal antibody to TFPI</a:t>
            </a:r>
            <a:endParaRPr lang="en-US" sz="1400" b="1" dirty="0">
              <a:sym typeface="Wingdings" panose="05000000000000000000" pitchFamily="2" charset="2"/>
            </a:endParaRPr>
          </a:p>
        </p:txBody>
      </p:sp>
      <p:sp>
        <p:nvSpPr>
          <p:cNvPr id="7" name="Rectangle: Rounded Corners 6">
            <a:extLst>
              <a:ext uri="{FF2B5EF4-FFF2-40B4-BE49-F238E27FC236}">
                <a16:creationId xmlns:a16="http://schemas.microsoft.com/office/drawing/2014/main" id="{093BC967-FB56-7FDE-AFDD-80EA639E0EBA}"/>
              </a:ext>
            </a:extLst>
          </p:cNvPr>
          <p:cNvSpPr/>
          <p:nvPr/>
        </p:nvSpPr>
        <p:spPr>
          <a:xfrm>
            <a:off x="124765" y="1775550"/>
            <a:ext cx="2371747" cy="125703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Patient population:</a:t>
            </a:r>
          </a:p>
          <a:p>
            <a:pPr marL="285750" indent="-285750">
              <a:buFont typeface="Arial" panose="020B0604020202020204" pitchFamily="34" charset="0"/>
              <a:buChar char="•"/>
            </a:pPr>
            <a:r>
              <a:rPr lang="en-US" sz="1200" dirty="0">
                <a:solidFill>
                  <a:schemeClr val="tx1"/>
                </a:solidFill>
              </a:rPr>
              <a:t>Age ≥12 y with HAwI or HBwI</a:t>
            </a:r>
          </a:p>
          <a:p>
            <a:pPr marL="285750" indent="-285750">
              <a:buFont typeface="Arial" panose="020B0604020202020204" pitchFamily="34" charset="0"/>
              <a:buChar char="•"/>
            </a:pPr>
            <a:r>
              <a:rPr lang="en-US" sz="1200" dirty="0">
                <a:solidFill>
                  <a:schemeClr val="tx1"/>
                </a:solidFill>
              </a:rPr>
              <a:t>Bypassing agent prescription or use within 24 weeks before screening</a:t>
            </a:r>
          </a:p>
        </p:txBody>
      </p:sp>
      <p:sp>
        <p:nvSpPr>
          <p:cNvPr id="8" name="Rectangle 49">
            <a:extLst>
              <a:ext uri="{FF2B5EF4-FFF2-40B4-BE49-F238E27FC236}">
                <a16:creationId xmlns:a16="http://schemas.microsoft.com/office/drawing/2014/main" id="{A37D1614-C8B0-9BD6-C496-482C4703C4DF}"/>
              </a:ext>
            </a:extLst>
          </p:cNvPr>
          <p:cNvSpPr>
            <a:spLocks noChangeArrowheads="1"/>
          </p:cNvSpPr>
          <p:nvPr/>
        </p:nvSpPr>
        <p:spPr bwMode="auto">
          <a:xfrm>
            <a:off x="3704983" y="884638"/>
            <a:ext cx="3037980" cy="537084"/>
          </a:xfrm>
          <a:prstGeom prst="rect">
            <a:avLst/>
          </a:prstGeom>
          <a:solidFill>
            <a:schemeClr val="accent5"/>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Group 1: On-Demand Treatment</a:t>
            </a:r>
            <a:r>
              <a:rPr kumimoji="0" lang="en-US" altLang="en-US" sz="140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(n=19)</a:t>
            </a:r>
            <a:endParaRPr kumimoji="0" lang="en-US" alt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400" dirty="0">
                <a:solidFill>
                  <a:srgbClr val="FFFFFF"/>
                </a:solidFill>
                <a:latin typeface="Calibri" panose="020F0502020204030204" pitchFamily="34" charset="0"/>
                <a:ea typeface="MS PGothic" panose="020B0600070205080204" pitchFamily="34" charset="-128"/>
              </a:rPr>
              <a:t>Continue bypassing agent for </a:t>
            </a:r>
            <a:r>
              <a:rPr kumimoji="0" lang="en-US" alt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lang="en-US" altLang="en-US" sz="1400" dirty="0">
                <a:solidFill>
                  <a:srgbClr val="FFFFFF"/>
                </a:solidFill>
                <a:latin typeface="Calibri" panose="020F0502020204030204" pitchFamily="34" charset="0"/>
                <a:ea typeface="MS PGothic" panose="020B0600070205080204" pitchFamily="34" charset="-128"/>
              </a:rPr>
              <a:t>24 weeks</a:t>
            </a:r>
            <a:endParaRPr kumimoji="0" lang="en-US" altLang="en-US" sz="14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9" name="Rectangle 50">
            <a:extLst>
              <a:ext uri="{FF2B5EF4-FFF2-40B4-BE49-F238E27FC236}">
                <a16:creationId xmlns:a16="http://schemas.microsoft.com/office/drawing/2014/main" id="{26C26AA4-529D-43A7-7703-35FDB55F7080}"/>
              </a:ext>
            </a:extLst>
          </p:cNvPr>
          <p:cNvSpPr>
            <a:spLocks noChangeArrowheads="1"/>
          </p:cNvSpPr>
          <p:nvPr/>
        </p:nvSpPr>
        <p:spPr bwMode="auto">
          <a:xfrm>
            <a:off x="3704983" y="1475296"/>
            <a:ext cx="3037980" cy="726700"/>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Group 2: Prophylaxis Treatment</a:t>
            </a:r>
            <a:r>
              <a:rPr kumimoji="0" lang="en-US" altLang="en-US" sz="140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(n=33)</a:t>
            </a:r>
            <a:endParaRPr kumimoji="0" lang="en-US" alt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Concizumab subcutaneous daily for</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≥32 weeks</a:t>
            </a:r>
            <a:endParaRPr kumimoji="0" lang="en-US" altLang="en-US" sz="14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11" name="TextBox 10">
            <a:extLst>
              <a:ext uri="{FF2B5EF4-FFF2-40B4-BE49-F238E27FC236}">
                <a16:creationId xmlns:a16="http://schemas.microsoft.com/office/drawing/2014/main" id="{2563BDBD-71CC-F214-48B1-9AF6FC354799}"/>
              </a:ext>
            </a:extLst>
          </p:cNvPr>
          <p:cNvSpPr txBox="1"/>
          <p:nvPr/>
        </p:nvSpPr>
        <p:spPr>
          <a:xfrm>
            <a:off x="3138524" y="4497138"/>
            <a:ext cx="4572000" cy="246221"/>
          </a:xfrm>
          <a:prstGeom prst="rect">
            <a:avLst/>
          </a:prstGeom>
          <a:noFill/>
        </p:spPr>
        <p:txBody>
          <a:bodyPr wrap="square">
            <a:spAutoFit/>
          </a:bodyPr>
          <a:lstStyle/>
          <a:p>
            <a:r>
              <a:rPr lang="en-US" sz="1000" dirty="0">
                <a:solidFill>
                  <a:schemeClr val="bg1"/>
                </a:solidFill>
              </a:rPr>
              <a:t>Matsushita T, et al. </a:t>
            </a:r>
            <a:r>
              <a:rPr lang="en-US" sz="1000" i="1" dirty="0">
                <a:solidFill>
                  <a:schemeClr val="bg1"/>
                </a:solidFill>
              </a:rPr>
              <a:t>N Engl J Med. </a:t>
            </a:r>
            <a:r>
              <a:rPr lang="en-US" sz="1000" dirty="0">
                <a:solidFill>
                  <a:schemeClr val="bg1"/>
                </a:solidFill>
              </a:rPr>
              <a:t>2023;389:783-794.</a:t>
            </a:r>
          </a:p>
        </p:txBody>
      </p:sp>
      <p:sp>
        <p:nvSpPr>
          <p:cNvPr id="15" name="Rectangle: Rounded Corners 14">
            <a:extLst>
              <a:ext uri="{FF2B5EF4-FFF2-40B4-BE49-F238E27FC236}">
                <a16:creationId xmlns:a16="http://schemas.microsoft.com/office/drawing/2014/main" id="{BF3923E1-D8FE-8DE5-B78F-FE0C444D2723}"/>
              </a:ext>
            </a:extLst>
          </p:cNvPr>
          <p:cNvSpPr/>
          <p:nvPr/>
        </p:nvSpPr>
        <p:spPr>
          <a:xfrm>
            <a:off x="6990735" y="907999"/>
            <a:ext cx="1681317" cy="113459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Primary Endpoint:</a:t>
            </a:r>
          </a:p>
          <a:p>
            <a:r>
              <a:rPr lang="en-US" sz="1200" dirty="0">
                <a:solidFill>
                  <a:schemeClr val="bg1"/>
                </a:solidFill>
              </a:rPr>
              <a:t>Treated spontaneous and traumatic bleeding episodes in group 1 and group 2</a:t>
            </a:r>
          </a:p>
        </p:txBody>
      </p:sp>
      <p:sp>
        <p:nvSpPr>
          <p:cNvPr id="16" name="TextBox 15">
            <a:extLst>
              <a:ext uri="{FF2B5EF4-FFF2-40B4-BE49-F238E27FC236}">
                <a16:creationId xmlns:a16="http://schemas.microsoft.com/office/drawing/2014/main" id="{45E4C55B-DB37-C762-2920-ACE3417412E0}"/>
              </a:ext>
            </a:extLst>
          </p:cNvPr>
          <p:cNvSpPr txBox="1"/>
          <p:nvPr/>
        </p:nvSpPr>
        <p:spPr>
          <a:xfrm>
            <a:off x="6931742" y="3912363"/>
            <a:ext cx="2187198" cy="584775"/>
          </a:xfrm>
          <a:prstGeom prst="rect">
            <a:avLst/>
          </a:prstGeom>
          <a:noFill/>
        </p:spPr>
        <p:txBody>
          <a:bodyPr wrap="square" rtlCol="0">
            <a:spAutoFit/>
          </a:bodyPr>
          <a:lstStyle/>
          <a:p>
            <a:r>
              <a:rPr lang="en-US" sz="800" dirty="0"/>
              <a:t>FXa, activated factor X; HAwI, hemophilia A with factor VIII inhibitors; HBwI, hemophilia B with factor IX inhibitors; TFPI, tissue factor pathway inhibitor</a:t>
            </a:r>
          </a:p>
        </p:txBody>
      </p:sp>
      <p:sp>
        <p:nvSpPr>
          <p:cNvPr id="3" name="TextBox 2">
            <a:extLst>
              <a:ext uri="{FF2B5EF4-FFF2-40B4-BE49-F238E27FC236}">
                <a16:creationId xmlns:a16="http://schemas.microsoft.com/office/drawing/2014/main" id="{428B2395-D726-134A-5955-1860D74A72A3}"/>
              </a:ext>
            </a:extLst>
          </p:cNvPr>
          <p:cNvSpPr txBox="1"/>
          <p:nvPr/>
        </p:nvSpPr>
        <p:spPr>
          <a:xfrm>
            <a:off x="194014" y="3064123"/>
            <a:ext cx="2050622" cy="1277273"/>
          </a:xfrm>
          <a:prstGeom prst="rect">
            <a:avLst/>
          </a:prstGeom>
          <a:noFill/>
        </p:spPr>
        <p:txBody>
          <a:bodyPr wrap="square" rtlCol="0">
            <a:spAutoFit/>
          </a:bodyPr>
          <a:lstStyle/>
          <a:p>
            <a:pPr algn="ctr"/>
            <a:r>
              <a:rPr lang="en-US" sz="1100" dirty="0"/>
              <a:t>Following 3 nonfatal thromboembolic events, concizumab dosing was revised to: 1 mg/kg loading followed by 0.2 mg/kg daily with possible adjustments based on plasma concentration </a:t>
            </a:r>
          </a:p>
        </p:txBody>
      </p:sp>
      <p:sp>
        <p:nvSpPr>
          <p:cNvPr id="4" name="Rectangle 50">
            <a:extLst>
              <a:ext uri="{FF2B5EF4-FFF2-40B4-BE49-F238E27FC236}">
                <a16:creationId xmlns:a16="http://schemas.microsoft.com/office/drawing/2014/main" id="{E05FA56D-0580-3964-6F68-01FBC0CA9B79}"/>
              </a:ext>
            </a:extLst>
          </p:cNvPr>
          <p:cNvSpPr>
            <a:spLocks noChangeArrowheads="1"/>
          </p:cNvSpPr>
          <p:nvPr/>
        </p:nvSpPr>
        <p:spPr bwMode="auto">
          <a:xfrm>
            <a:off x="3704984" y="2470664"/>
            <a:ext cx="3037980" cy="872812"/>
          </a:xfrm>
          <a:prstGeom prst="rect">
            <a:avLst/>
          </a:prstGeom>
          <a:solidFill>
            <a:schemeClr val="accent6"/>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Group 3: Prophylaxis Treatment</a:t>
            </a:r>
          </a:p>
          <a:p>
            <a:pPr algn="ctr" defTabSz="914377">
              <a:lnSpc>
                <a:spcPct val="100000"/>
              </a:lnSpc>
              <a:spcBef>
                <a:spcPct val="0"/>
              </a:spcBef>
              <a:spcAft>
                <a:spcPct val="0"/>
              </a:spcAft>
              <a:buClrTx/>
              <a:buNone/>
              <a:defRPr/>
            </a:pPr>
            <a:r>
              <a:rPr kumimoji="0" lang="en-US" alt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(previously on concizumab via explorer4)</a:t>
            </a:r>
            <a:endParaRPr kumimoji="0" lang="en-US" altLang="en-US" sz="12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Concizumab subcutaneous daily for</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≥24 weeks</a:t>
            </a:r>
            <a:endParaRPr kumimoji="0" lang="en-US" alt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Rectangle 50">
            <a:extLst>
              <a:ext uri="{FF2B5EF4-FFF2-40B4-BE49-F238E27FC236}">
                <a16:creationId xmlns:a16="http://schemas.microsoft.com/office/drawing/2014/main" id="{532534FC-B4A4-F5C1-1C20-C9D265BB0C42}"/>
              </a:ext>
            </a:extLst>
          </p:cNvPr>
          <p:cNvSpPr>
            <a:spLocks noChangeArrowheads="1"/>
          </p:cNvSpPr>
          <p:nvPr/>
        </p:nvSpPr>
        <p:spPr bwMode="auto">
          <a:xfrm>
            <a:off x="3704984" y="3383952"/>
            <a:ext cx="3037980" cy="938779"/>
          </a:xfrm>
          <a:prstGeom prst="rect">
            <a:avLst/>
          </a:prstGeom>
          <a:solidFill>
            <a:schemeClr val="accent6">
              <a:lumMod val="75000"/>
            </a:schemeClr>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Group </a:t>
            </a:r>
            <a:r>
              <a:rPr lang="en-US" altLang="en-US" sz="1400" b="1" kern="0" dirty="0">
                <a:solidFill>
                  <a:prstClr val="white"/>
                </a:solidFill>
                <a:latin typeface="Calibri" panose="020F0502020204030204" pitchFamily="34" charset="0"/>
                <a:cs typeface="Calibri" panose="020F0502020204030204" pitchFamily="34" charset="0"/>
              </a:rPr>
              <a:t>4</a:t>
            </a:r>
            <a:r>
              <a:rPr kumimoji="0" lang="en-US" alt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Prophylaxis Treatment</a:t>
            </a:r>
          </a:p>
          <a:p>
            <a:pPr algn="ctr" defTabSz="914377">
              <a:lnSpc>
                <a:spcPct val="100000"/>
              </a:lnSpc>
              <a:spcBef>
                <a:spcPct val="0"/>
              </a:spcBef>
              <a:spcAft>
                <a:spcPct val="0"/>
              </a:spcAft>
              <a:buClrTx/>
              <a:buNone/>
              <a:defRPr/>
            </a:pPr>
            <a:r>
              <a:rPr kumimoji="0" lang="en-US" alt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(previously on prophylaxis with bypassing agent </a:t>
            </a:r>
          </a:p>
          <a:p>
            <a:pPr algn="ctr" defTabSz="914377">
              <a:lnSpc>
                <a:spcPct val="100000"/>
              </a:lnSpc>
              <a:spcBef>
                <a:spcPct val="0"/>
              </a:spcBef>
              <a:spcAft>
                <a:spcPct val="0"/>
              </a:spcAft>
              <a:buClrTx/>
              <a:buNone/>
              <a:defRPr/>
            </a:pPr>
            <a:r>
              <a:rPr kumimoji="0" lang="en-US" alt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and/or on on-demand treatment)</a:t>
            </a:r>
            <a:endParaRPr kumimoji="0" lang="en-US" altLang="en-US" sz="12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Concizumab subcutaneous daily for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≥24 weeks</a:t>
            </a:r>
            <a:endParaRPr kumimoji="0" lang="en-US" alt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 name="TextBox 12">
            <a:extLst>
              <a:ext uri="{FF2B5EF4-FFF2-40B4-BE49-F238E27FC236}">
                <a16:creationId xmlns:a16="http://schemas.microsoft.com/office/drawing/2014/main" id="{52D586A5-2E42-5154-7585-A662ECACB67C}"/>
              </a:ext>
            </a:extLst>
          </p:cNvPr>
          <p:cNvSpPr txBox="1"/>
          <p:nvPr/>
        </p:nvSpPr>
        <p:spPr>
          <a:xfrm>
            <a:off x="2627447" y="1336322"/>
            <a:ext cx="1046462" cy="261610"/>
          </a:xfrm>
          <a:prstGeom prst="rect">
            <a:avLst/>
          </a:prstGeom>
          <a:noFill/>
          <a:ln w="6350">
            <a:solidFill>
              <a:schemeClr val="tx1"/>
            </a:solidFill>
          </a:ln>
        </p:spPr>
        <p:txBody>
          <a:bodyPr wrap="square" rtlCol="0">
            <a:spAutoFit/>
          </a:bodyPr>
          <a:lstStyle/>
          <a:p>
            <a:r>
              <a:rPr lang="en-US" sz="1100" b="1" dirty="0"/>
              <a:t>RANDOMIZED</a:t>
            </a:r>
          </a:p>
        </p:txBody>
      </p:sp>
      <p:sp>
        <p:nvSpPr>
          <p:cNvPr id="17" name="TextBox 16">
            <a:extLst>
              <a:ext uri="{FF2B5EF4-FFF2-40B4-BE49-F238E27FC236}">
                <a16:creationId xmlns:a16="http://schemas.microsoft.com/office/drawing/2014/main" id="{13BA8CA5-F51F-253C-9FA6-04D52E48FC12}"/>
              </a:ext>
            </a:extLst>
          </p:cNvPr>
          <p:cNvSpPr txBox="1"/>
          <p:nvPr/>
        </p:nvSpPr>
        <p:spPr>
          <a:xfrm>
            <a:off x="2632492" y="3167060"/>
            <a:ext cx="1041418" cy="430887"/>
          </a:xfrm>
          <a:prstGeom prst="rect">
            <a:avLst/>
          </a:prstGeom>
          <a:noFill/>
          <a:ln w="9525">
            <a:solidFill>
              <a:schemeClr val="tx1"/>
            </a:solidFill>
          </a:ln>
        </p:spPr>
        <p:txBody>
          <a:bodyPr wrap="square" rtlCol="0">
            <a:spAutoFit/>
          </a:bodyPr>
          <a:lstStyle/>
          <a:p>
            <a:pPr algn="ctr"/>
            <a:r>
              <a:rPr lang="en-US" sz="1100" b="1" dirty="0"/>
              <a:t>NON-</a:t>
            </a:r>
          </a:p>
          <a:p>
            <a:pPr algn="ctr"/>
            <a:r>
              <a:rPr lang="en-US" sz="1100" b="1" dirty="0"/>
              <a:t>RANDOMIZED</a:t>
            </a:r>
          </a:p>
        </p:txBody>
      </p:sp>
      <p:sp>
        <p:nvSpPr>
          <p:cNvPr id="6" name="TextBox 5">
            <a:extLst>
              <a:ext uri="{FF2B5EF4-FFF2-40B4-BE49-F238E27FC236}">
                <a16:creationId xmlns:a16="http://schemas.microsoft.com/office/drawing/2014/main" id="{FF4DB1CF-C5C3-6AD0-5381-93AB84036CCB}"/>
              </a:ext>
            </a:extLst>
          </p:cNvPr>
          <p:cNvSpPr txBox="1"/>
          <p:nvPr/>
        </p:nvSpPr>
        <p:spPr>
          <a:xfrm>
            <a:off x="121695" y="798261"/>
            <a:ext cx="2413837" cy="738664"/>
          </a:xfrm>
          <a:prstGeom prst="rect">
            <a:avLst/>
          </a:prstGeom>
          <a:noFill/>
        </p:spPr>
        <p:txBody>
          <a:bodyPr wrap="square" rtlCol="0">
            <a:spAutoFit/>
          </a:bodyPr>
          <a:lstStyle/>
          <a:p>
            <a:pPr marL="174625" indent="-174625"/>
            <a:r>
              <a:rPr lang="en-US" sz="900" dirty="0">
                <a:sym typeface="Symbol" panose="05050102010706020507" pitchFamily="18" charset="2"/>
              </a:rPr>
              <a:t>	</a:t>
            </a:r>
            <a:r>
              <a:rPr lang="en-US" sz="1400" dirty="0">
                <a:sym typeface="Wingdings" panose="05000000000000000000" pitchFamily="2" charset="2"/>
              </a:rPr>
              <a:t>International, open-label, prospective, partially randomized phase 3 trial</a:t>
            </a:r>
          </a:p>
        </p:txBody>
      </p:sp>
      <p:sp>
        <p:nvSpPr>
          <p:cNvPr id="12" name="TextBox 11">
            <a:extLst>
              <a:ext uri="{FF2B5EF4-FFF2-40B4-BE49-F238E27FC236}">
                <a16:creationId xmlns:a16="http://schemas.microsoft.com/office/drawing/2014/main" id="{43B5B1E4-76E6-3584-25E3-CB63BF630376}"/>
              </a:ext>
            </a:extLst>
          </p:cNvPr>
          <p:cNvSpPr txBox="1"/>
          <p:nvPr/>
        </p:nvSpPr>
        <p:spPr>
          <a:xfrm>
            <a:off x="244707" y="4256046"/>
            <a:ext cx="5408275" cy="307777"/>
          </a:xfrm>
          <a:prstGeom prst="rect">
            <a:avLst/>
          </a:prstGeom>
          <a:noFill/>
        </p:spPr>
        <p:txBody>
          <a:bodyPr wrap="non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for hemophilia by the US Food and Drug Administration</a:t>
            </a:r>
            <a:endParaRPr lang="en-US" sz="1400" dirty="0"/>
          </a:p>
        </p:txBody>
      </p:sp>
    </p:spTree>
    <p:extLst>
      <p:ext uri="{BB962C8B-B14F-4D97-AF65-F5344CB8AC3E}">
        <p14:creationId xmlns:p14="http://schemas.microsoft.com/office/powerpoint/2010/main" val="1340814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563B19-B507-6A13-087E-73AC08AB30EC}"/>
              </a:ext>
            </a:extLst>
          </p:cNvPr>
          <p:cNvSpPr txBox="1">
            <a:spLocks/>
          </p:cNvSpPr>
          <p:nvPr/>
        </p:nvSpPr>
        <p:spPr>
          <a:xfrm>
            <a:off x="771704" y="100807"/>
            <a:ext cx="7886700" cy="69740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t>Concizumab: Explorer7 Trial: Efficacy</a:t>
            </a:r>
            <a:endParaRPr lang="en-US" dirty="0"/>
          </a:p>
        </p:txBody>
      </p:sp>
      <p:graphicFrame>
        <p:nvGraphicFramePr>
          <p:cNvPr id="5" name="Content Placeholder 8">
            <a:extLst>
              <a:ext uri="{FF2B5EF4-FFF2-40B4-BE49-F238E27FC236}">
                <a16:creationId xmlns:a16="http://schemas.microsoft.com/office/drawing/2014/main" id="{EF391A65-BD4B-C1F7-8873-EC225D202538}"/>
              </a:ext>
            </a:extLst>
          </p:cNvPr>
          <p:cNvGraphicFramePr>
            <a:graphicFrameLocks/>
          </p:cNvGraphicFramePr>
          <p:nvPr>
            <p:extLst>
              <p:ext uri="{D42A27DB-BD31-4B8C-83A1-F6EECF244321}">
                <p14:modId xmlns:p14="http://schemas.microsoft.com/office/powerpoint/2010/main" val="436133575"/>
              </p:ext>
            </p:extLst>
          </p:nvPr>
        </p:nvGraphicFramePr>
        <p:xfrm>
          <a:off x="638969" y="666201"/>
          <a:ext cx="2148476" cy="3262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2">
            <a:extLst>
              <a:ext uri="{FF2B5EF4-FFF2-40B4-BE49-F238E27FC236}">
                <a16:creationId xmlns:a16="http://schemas.microsoft.com/office/drawing/2014/main" id="{1AFD270A-C114-26A0-9E79-A305510F91BD}"/>
              </a:ext>
            </a:extLst>
          </p:cNvPr>
          <p:cNvGraphicFramePr>
            <a:graphicFrameLocks/>
          </p:cNvGraphicFramePr>
          <p:nvPr>
            <p:extLst>
              <p:ext uri="{D42A27DB-BD31-4B8C-83A1-F6EECF244321}">
                <p14:modId xmlns:p14="http://schemas.microsoft.com/office/powerpoint/2010/main" val="3063204151"/>
              </p:ext>
            </p:extLst>
          </p:nvPr>
        </p:nvGraphicFramePr>
        <p:xfrm>
          <a:off x="3218657" y="977550"/>
          <a:ext cx="5307012" cy="32623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A6577B0-06C1-55DB-939E-19A73E69ADEB}"/>
              </a:ext>
            </a:extLst>
          </p:cNvPr>
          <p:cNvSpPr txBox="1"/>
          <p:nvPr/>
        </p:nvSpPr>
        <p:spPr>
          <a:xfrm>
            <a:off x="3138524" y="4497138"/>
            <a:ext cx="4572000" cy="246221"/>
          </a:xfrm>
          <a:prstGeom prst="rect">
            <a:avLst/>
          </a:prstGeom>
          <a:noFill/>
        </p:spPr>
        <p:txBody>
          <a:bodyPr wrap="square">
            <a:spAutoFit/>
          </a:bodyPr>
          <a:lstStyle/>
          <a:p>
            <a:r>
              <a:rPr lang="en-US" sz="1000" dirty="0">
                <a:solidFill>
                  <a:schemeClr val="bg1"/>
                </a:solidFill>
              </a:rPr>
              <a:t>Matsushita T, et al. </a:t>
            </a:r>
            <a:r>
              <a:rPr lang="en-US" sz="1000" i="1" dirty="0">
                <a:solidFill>
                  <a:schemeClr val="bg1"/>
                </a:solidFill>
              </a:rPr>
              <a:t>N Engl J Med. </a:t>
            </a:r>
            <a:r>
              <a:rPr lang="en-US" sz="1000" dirty="0">
                <a:solidFill>
                  <a:schemeClr val="bg1"/>
                </a:solidFill>
              </a:rPr>
              <a:t>2023;389:783-794.</a:t>
            </a:r>
          </a:p>
        </p:txBody>
      </p:sp>
      <p:sp>
        <p:nvSpPr>
          <p:cNvPr id="8" name="TextBox 7">
            <a:extLst>
              <a:ext uri="{FF2B5EF4-FFF2-40B4-BE49-F238E27FC236}">
                <a16:creationId xmlns:a16="http://schemas.microsoft.com/office/drawing/2014/main" id="{FE354855-4F06-FF15-307E-6098D86AAA2E}"/>
              </a:ext>
            </a:extLst>
          </p:cNvPr>
          <p:cNvSpPr txBox="1"/>
          <p:nvPr/>
        </p:nvSpPr>
        <p:spPr>
          <a:xfrm>
            <a:off x="1191878" y="1214987"/>
            <a:ext cx="1439725" cy="492443"/>
          </a:xfrm>
          <a:prstGeom prst="rect">
            <a:avLst/>
          </a:prstGeom>
          <a:noFill/>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000" dirty="0">
                <a:solidFill>
                  <a:srgbClr val="000000"/>
                </a:solidFill>
                <a:latin typeface="Calibri" panose="020F0502020204030204" pitchFamily="34" charset="0"/>
              </a:rPr>
              <a:t>ABR ratio, 0.14</a:t>
            </a:r>
          </a:p>
          <a:p>
            <a:pPr marL="0" marR="0" lvl="0" indent="0" algn="ctr" defTabSz="914377" rtl="0" eaLnBrk="1" fontAlgn="auto" latinLnBrk="0" hangingPunct="1">
              <a:lnSpc>
                <a:spcPct val="100000"/>
              </a:lnSpc>
              <a:spcAft>
                <a:spcPts val="0"/>
              </a:spcAft>
              <a:buClrTx/>
              <a:buSzTx/>
              <a:buFontTx/>
              <a:buNone/>
              <a:tabLst/>
              <a:defRPr/>
            </a:pPr>
            <a:r>
              <a:rPr lang="en-US" sz="800" dirty="0">
                <a:solidFill>
                  <a:srgbClr val="000000"/>
                </a:solidFill>
                <a:latin typeface="Calibri" panose="020F0502020204030204" pitchFamily="34" charset="0"/>
              </a:rPr>
              <a:t>(95% CI, 0.07-0.29); </a:t>
            </a:r>
          </a:p>
          <a:p>
            <a:pPr marL="0" marR="0" lvl="0" indent="0" algn="ctr" defTabSz="914377" rtl="0" eaLnBrk="1" fontAlgn="auto" latinLnBrk="0" hangingPunct="1">
              <a:lnSpc>
                <a:spcPct val="100000"/>
              </a:lnSpc>
              <a:spcAft>
                <a:spcPts val="0"/>
              </a:spcAft>
              <a:buClrTx/>
              <a:buSzTx/>
              <a:buFontTx/>
              <a:buNone/>
              <a:tabLst/>
              <a:defRPr/>
            </a:pPr>
            <a:r>
              <a:rPr lang="en-US" sz="800" i="1" dirty="0">
                <a:solidFill>
                  <a:srgbClr val="000000"/>
                </a:solidFill>
                <a:latin typeface="Calibri" panose="020F0502020204030204" pitchFamily="34" charset="0"/>
              </a:rPr>
              <a:t>P</a:t>
            </a:r>
            <a:r>
              <a:rPr lang="en-US" sz="800" dirty="0">
                <a:solidFill>
                  <a:srgbClr val="000000"/>
                </a:solidFill>
                <a:latin typeface="Calibri" panose="020F0502020204030204" pitchFamily="34" charset="0"/>
              </a:rPr>
              <a:t>&lt;0.001</a:t>
            </a:r>
            <a:endParaRPr lang="en-US" sz="800" dirty="0"/>
          </a:p>
        </p:txBody>
      </p:sp>
      <p:sp>
        <p:nvSpPr>
          <p:cNvPr id="9" name="TextBox 8">
            <a:extLst>
              <a:ext uri="{FF2B5EF4-FFF2-40B4-BE49-F238E27FC236}">
                <a16:creationId xmlns:a16="http://schemas.microsoft.com/office/drawing/2014/main" id="{3C08AA1B-80F7-1315-980C-B2B73EC38224}"/>
              </a:ext>
            </a:extLst>
          </p:cNvPr>
          <p:cNvSpPr txBox="1"/>
          <p:nvPr/>
        </p:nvSpPr>
        <p:spPr>
          <a:xfrm>
            <a:off x="3940978" y="1178324"/>
            <a:ext cx="999731" cy="369332"/>
          </a:xfrm>
          <a:prstGeom prst="rect">
            <a:avLst/>
          </a:prstGeom>
          <a:noFill/>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000" dirty="0">
                <a:solidFill>
                  <a:srgbClr val="000000"/>
                </a:solidFill>
                <a:latin typeface="Calibri" panose="020F0502020204030204" pitchFamily="34" charset="0"/>
              </a:rPr>
              <a:t>ABR ratio, 0.33</a:t>
            </a:r>
          </a:p>
          <a:p>
            <a:pPr marL="0" marR="0" lvl="0" indent="0" algn="ctr" defTabSz="914377" rtl="0" eaLnBrk="1" fontAlgn="auto" latinLnBrk="0" hangingPunct="1">
              <a:lnSpc>
                <a:spcPct val="100000"/>
              </a:lnSpc>
              <a:spcAft>
                <a:spcPts val="0"/>
              </a:spcAft>
              <a:buClrTx/>
              <a:buSzTx/>
              <a:buFontTx/>
              <a:buNone/>
              <a:tabLst/>
              <a:defRPr/>
            </a:pPr>
            <a:r>
              <a:rPr lang="en-US" sz="800" dirty="0">
                <a:solidFill>
                  <a:srgbClr val="000000"/>
                </a:solidFill>
                <a:latin typeface="Calibri" panose="020F0502020204030204" pitchFamily="34" charset="0"/>
              </a:rPr>
              <a:t>(95% CI, 0.17-0.64) </a:t>
            </a:r>
          </a:p>
        </p:txBody>
      </p:sp>
      <p:sp>
        <p:nvSpPr>
          <p:cNvPr id="10" name="Rectangle: Rounded Corners 9">
            <a:extLst>
              <a:ext uri="{FF2B5EF4-FFF2-40B4-BE49-F238E27FC236}">
                <a16:creationId xmlns:a16="http://schemas.microsoft.com/office/drawing/2014/main" id="{554E0C3F-BE2E-80F3-9EF9-F43FF5F879FB}"/>
              </a:ext>
            </a:extLst>
          </p:cNvPr>
          <p:cNvSpPr/>
          <p:nvPr/>
        </p:nvSpPr>
        <p:spPr>
          <a:xfrm>
            <a:off x="6460541" y="3919757"/>
            <a:ext cx="2146989" cy="89748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t>Antibodies to concizumab detected in 26% of patients</a:t>
            </a:r>
            <a:r>
              <a:rPr lang="en-US" sz="1200" b="1" dirty="0">
                <a:sym typeface="Symbol" panose="05050102010706020507" pitchFamily="18" charset="2"/>
              </a:rPr>
              <a:t></a:t>
            </a:r>
            <a:r>
              <a:rPr lang="en-US" sz="1200" b="1" dirty="0"/>
              <a:t> no effect observed with respect to bleeding patterns</a:t>
            </a:r>
          </a:p>
        </p:txBody>
      </p:sp>
      <p:sp>
        <p:nvSpPr>
          <p:cNvPr id="11" name="TextBox 10">
            <a:extLst>
              <a:ext uri="{FF2B5EF4-FFF2-40B4-BE49-F238E27FC236}">
                <a16:creationId xmlns:a16="http://schemas.microsoft.com/office/drawing/2014/main" id="{E4A93830-E1BC-0682-F605-7958BE5846BC}"/>
              </a:ext>
            </a:extLst>
          </p:cNvPr>
          <p:cNvSpPr txBox="1"/>
          <p:nvPr/>
        </p:nvSpPr>
        <p:spPr>
          <a:xfrm>
            <a:off x="5020842" y="1178324"/>
            <a:ext cx="999731" cy="369332"/>
          </a:xfrm>
          <a:prstGeom prst="rect">
            <a:avLst/>
          </a:prstGeom>
          <a:noFill/>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000" dirty="0">
                <a:solidFill>
                  <a:srgbClr val="000000"/>
                </a:solidFill>
                <a:latin typeface="Calibri" panose="020F0502020204030204" pitchFamily="34" charset="0"/>
              </a:rPr>
              <a:t>ABR ratio, 0.12</a:t>
            </a:r>
          </a:p>
          <a:p>
            <a:pPr marL="0" marR="0" lvl="0" indent="0" algn="ctr" defTabSz="914377" rtl="0" eaLnBrk="1" fontAlgn="auto" latinLnBrk="0" hangingPunct="1">
              <a:lnSpc>
                <a:spcPct val="100000"/>
              </a:lnSpc>
              <a:spcAft>
                <a:spcPts val="0"/>
              </a:spcAft>
              <a:buClrTx/>
              <a:buSzTx/>
              <a:buFontTx/>
              <a:buNone/>
              <a:tabLst/>
              <a:defRPr/>
            </a:pPr>
            <a:r>
              <a:rPr lang="en-US" sz="800" dirty="0">
                <a:solidFill>
                  <a:srgbClr val="000000"/>
                </a:solidFill>
                <a:latin typeface="Calibri" panose="020F0502020204030204" pitchFamily="34" charset="0"/>
              </a:rPr>
              <a:t>(95% CI, 0.02-0.84) </a:t>
            </a:r>
          </a:p>
        </p:txBody>
      </p:sp>
      <p:sp>
        <p:nvSpPr>
          <p:cNvPr id="12" name="TextBox 11">
            <a:extLst>
              <a:ext uri="{FF2B5EF4-FFF2-40B4-BE49-F238E27FC236}">
                <a16:creationId xmlns:a16="http://schemas.microsoft.com/office/drawing/2014/main" id="{30A6C68D-9BAD-4943-1C0B-85F3A8A01F88}"/>
              </a:ext>
            </a:extLst>
          </p:cNvPr>
          <p:cNvSpPr txBox="1"/>
          <p:nvPr/>
        </p:nvSpPr>
        <p:spPr>
          <a:xfrm>
            <a:off x="6073514" y="1178324"/>
            <a:ext cx="999731" cy="369332"/>
          </a:xfrm>
          <a:prstGeom prst="rect">
            <a:avLst/>
          </a:prstGeom>
          <a:noFill/>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000" dirty="0">
                <a:solidFill>
                  <a:srgbClr val="000000"/>
                </a:solidFill>
                <a:latin typeface="Calibri" panose="020F0502020204030204" pitchFamily="34" charset="0"/>
              </a:rPr>
              <a:t>ABR ratio, 0.15</a:t>
            </a:r>
          </a:p>
          <a:p>
            <a:pPr marL="0" marR="0" lvl="0" indent="0" algn="ctr" defTabSz="914377" rtl="0" eaLnBrk="1" fontAlgn="auto" latinLnBrk="0" hangingPunct="1">
              <a:lnSpc>
                <a:spcPct val="100000"/>
              </a:lnSpc>
              <a:spcAft>
                <a:spcPts val="0"/>
              </a:spcAft>
              <a:buClrTx/>
              <a:buSzTx/>
              <a:buFontTx/>
              <a:buNone/>
              <a:tabLst/>
              <a:defRPr/>
            </a:pPr>
            <a:r>
              <a:rPr lang="en-US" sz="800" dirty="0">
                <a:solidFill>
                  <a:srgbClr val="000000"/>
                </a:solidFill>
                <a:latin typeface="Calibri" panose="020F0502020204030204" pitchFamily="34" charset="0"/>
              </a:rPr>
              <a:t>(95% CI, 0.07-0.32) </a:t>
            </a:r>
          </a:p>
        </p:txBody>
      </p:sp>
      <p:sp>
        <p:nvSpPr>
          <p:cNvPr id="13" name="TextBox 12">
            <a:extLst>
              <a:ext uri="{FF2B5EF4-FFF2-40B4-BE49-F238E27FC236}">
                <a16:creationId xmlns:a16="http://schemas.microsoft.com/office/drawing/2014/main" id="{01366999-D054-036C-B0A0-2FC7F6CDA42B}"/>
              </a:ext>
            </a:extLst>
          </p:cNvPr>
          <p:cNvSpPr txBox="1"/>
          <p:nvPr/>
        </p:nvSpPr>
        <p:spPr>
          <a:xfrm>
            <a:off x="7210658" y="1178324"/>
            <a:ext cx="999731" cy="369332"/>
          </a:xfrm>
          <a:prstGeom prst="rect">
            <a:avLst/>
          </a:prstGeom>
          <a:noFill/>
        </p:spPr>
        <p:txBody>
          <a:bodyPr wrap="square" rtlCol="0">
            <a:spAutoFit/>
          </a:bodyPr>
          <a:lstStyle/>
          <a:p>
            <a:pPr marL="0" marR="0" lvl="0" indent="0" algn="ctr" defTabSz="914377" rtl="0" eaLnBrk="1" fontAlgn="auto" latinLnBrk="0" hangingPunct="1">
              <a:lnSpc>
                <a:spcPct val="100000"/>
              </a:lnSpc>
              <a:spcAft>
                <a:spcPts val="0"/>
              </a:spcAft>
              <a:buClrTx/>
              <a:buSzTx/>
              <a:buFontTx/>
              <a:buNone/>
              <a:tabLst/>
              <a:defRPr/>
            </a:pPr>
            <a:r>
              <a:rPr lang="en-US" sz="1000" dirty="0">
                <a:solidFill>
                  <a:srgbClr val="000000"/>
                </a:solidFill>
                <a:latin typeface="Calibri" panose="020F0502020204030204" pitchFamily="34" charset="0"/>
              </a:rPr>
              <a:t>ABR ratio, 0.14</a:t>
            </a:r>
          </a:p>
          <a:p>
            <a:pPr marL="0" marR="0" lvl="0" indent="0" algn="ctr" defTabSz="914377" rtl="0" eaLnBrk="1" fontAlgn="auto" latinLnBrk="0" hangingPunct="1">
              <a:lnSpc>
                <a:spcPct val="100000"/>
              </a:lnSpc>
              <a:spcAft>
                <a:spcPts val="0"/>
              </a:spcAft>
              <a:buClrTx/>
              <a:buSzTx/>
              <a:buFontTx/>
              <a:buNone/>
              <a:tabLst/>
              <a:defRPr/>
            </a:pPr>
            <a:r>
              <a:rPr lang="en-US" sz="800" dirty="0">
                <a:solidFill>
                  <a:srgbClr val="000000"/>
                </a:solidFill>
                <a:latin typeface="Calibri" panose="020F0502020204030204" pitchFamily="34" charset="0"/>
              </a:rPr>
              <a:t>(95% CI, 0.06-0.30) </a:t>
            </a:r>
          </a:p>
        </p:txBody>
      </p:sp>
      <p:sp>
        <p:nvSpPr>
          <p:cNvPr id="14" name="TextBox 13">
            <a:extLst>
              <a:ext uri="{FF2B5EF4-FFF2-40B4-BE49-F238E27FC236}">
                <a16:creationId xmlns:a16="http://schemas.microsoft.com/office/drawing/2014/main" id="{AA446B8F-9722-B2C0-DFD8-412370133647}"/>
              </a:ext>
            </a:extLst>
          </p:cNvPr>
          <p:cNvSpPr txBox="1"/>
          <p:nvPr/>
        </p:nvSpPr>
        <p:spPr>
          <a:xfrm>
            <a:off x="536470" y="4239862"/>
            <a:ext cx="2044086" cy="276999"/>
          </a:xfrm>
          <a:prstGeom prst="rect">
            <a:avLst/>
          </a:prstGeom>
          <a:noFill/>
        </p:spPr>
        <p:txBody>
          <a:bodyPr wrap="none" rtlCol="0">
            <a:spAutoFit/>
          </a:bodyPr>
          <a:lstStyle/>
          <a:p>
            <a:r>
              <a:rPr lang="en-US" sz="1200" dirty="0"/>
              <a:t>ABR, annualized bleeding rate</a:t>
            </a:r>
          </a:p>
        </p:txBody>
      </p:sp>
    </p:spTree>
    <p:extLst>
      <p:ext uri="{BB962C8B-B14F-4D97-AF65-F5344CB8AC3E}">
        <p14:creationId xmlns:p14="http://schemas.microsoft.com/office/powerpoint/2010/main" val="1088438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E838-6559-A7C3-52E2-6F1186FAB317}"/>
              </a:ext>
            </a:extLst>
          </p:cNvPr>
          <p:cNvSpPr>
            <a:spLocks noGrp="1"/>
          </p:cNvSpPr>
          <p:nvPr>
            <p:ph type="title"/>
          </p:nvPr>
        </p:nvSpPr>
        <p:spPr>
          <a:xfrm>
            <a:off x="628650" y="46135"/>
            <a:ext cx="7886700" cy="994172"/>
          </a:xfrm>
        </p:spPr>
        <p:txBody>
          <a:bodyPr/>
          <a:lstStyle/>
          <a:p>
            <a:r>
              <a:rPr lang="en-US" sz="3600" dirty="0"/>
              <a:t>Concizumab: Explorer7 Trial: Safety</a:t>
            </a:r>
            <a:endParaRPr lang="en-US" dirty="0"/>
          </a:p>
        </p:txBody>
      </p:sp>
      <p:graphicFrame>
        <p:nvGraphicFramePr>
          <p:cNvPr id="8" name="Content Placeholder 7">
            <a:extLst>
              <a:ext uri="{FF2B5EF4-FFF2-40B4-BE49-F238E27FC236}">
                <a16:creationId xmlns:a16="http://schemas.microsoft.com/office/drawing/2014/main" id="{D6E92563-8A08-4674-7CC5-283C6277AA4F}"/>
              </a:ext>
            </a:extLst>
          </p:cNvPr>
          <p:cNvGraphicFramePr>
            <a:graphicFrameLocks noGrp="1"/>
          </p:cNvGraphicFramePr>
          <p:nvPr>
            <p:ph idx="1"/>
            <p:extLst>
              <p:ext uri="{D42A27DB-BD31-4B8C-83A1-F6EECF244321}">
                <p14:modId xmlns:p14="http://schemas.microsoft.com/office/powerpoint/2010/main" val="1976219752"/>
              </p:ext>
            </p:extLst>
          </p:nvPr>
        </p:nvGraphicFramePr>
        <p:xfrm>
          <a:off x="628650" y="1370013"/>
          <a:ext cx="6745544" cy="32623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412CAD8-E40F-09CD-6666-E4020CA0F061}"/>
              </a:ext>
            </a:extLst>
          </p:cNvPr>
          <p:cNvSpPr txBox="1"/>
          <p:nvPr/>
        </p:nvSpPr>
        <p:spPr>
          <a:xfrm>
            <a:off x="3138524" y="4497138"/>
            <a:ext cx="4572000" cy="246221"/>
          </a:xfrm>
          <a:prstGeom prst="rect">
            <a:avLst/>
          </a:prstGeom>
          <a:noFill/>
        </p:spPr>
        <p:txBody>
          <a:bodyPr wrap="square">
            <a:spAutoFit/>
          </a:bodyPr>
          <a:lstStyle/>
          <a:p>
            <a:r>
              <a:rPr lang="en-US" sz="1000" dirty="0">
                <a:solidFill>
                  <a:schemeClr val="bg1"/>
                </a:solidFill>
              </a:rPr>
              <a:t>Matsushita T, et al. </a:t>
            </a:r>
            <a:r>
              <a:rPr lang="en-US" sz="1000" i="1" dirty="0">
                <a:solidFill>
                  <a:schemeClr val="bg1"/>
                </a:solidFill>
              </a:rPr>
              <a:t>N Engl J Med. </a:t>
            </a:r>
            <a:r>
              <a:rPr lang="en-US" sz="1000" dirty="0">
                <a:solidFill>
                  <a:schemeClr val="bg1"/>
                </a:solidFill>
              </a:rPr>
              <a:t>2023;389:783-794</a:t>
            </a:r>
          </a:p>
        </p:txBody>
      </p:sp>
      <p:sp>
        <p:nvSpPr>
          <p:cNvPr id="5" name="Rectangle: Rounded Corners 4">
            <a:extLst>
              <a:ext uri="{FF2B5EF4-FFF2-40B4-BE49-F238E27FC236}">
                <a16:creationId xmlns:a16="http://schemas.microsoft.com/office/drawing/2014/main" id="{499BE700-05F9-8ED0-1A7D-E98EE422D03E}"/>
              </a:ext>
            </a:extLst>
          </p:cNvPr>
          <p:cNvSpPr/>
          <p:nvPr/>
        </p:nvSpPr>
        <p:spPr>
          <a:xfrm>
            <a:off x="6702305" y="1150209"/>
            <a:ext cx="2281909" cy="97806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t>One serious thromboembolism (renal infarction) occurred in concizumab arm</a:t>
            </a:r>
          </a:p>
        </p:txBody>
      </p:sp>
    </p:spTree>
    <p:extLst>
      <p:ext uri="{BB962C8B-B14F-4D97-AF65-F5344CB8AC3E}">
        <p14:creationId xmlns:p14="http://schemas.microsoft.com/office/powerpoint/2010/main" val="175096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350355" y="158951"/>
            <a:ext cx="7886700" cy="994172"/>
          </a:xfrm>
        </p:spPr>
        <p:txBody>
          <a:bodyPr/>
          <a:lstStyle/>
          <a:p>
            <a:r>
              <a:rPr lang="en-US" dirty="0"/>
              <a:t>Faculty Disclosures</a:t>
            </a:r>
          </a:p>
        </p:txBody>
      </p:sp>
      <p:graphicFrame>
        <p:nvGraphicFramePr>
          <p:cNvPr id="4" name="Table 3">
            <a:extLst>
              <a:ext uri="{FF2B5EF4-FFF2-40B4-BE49-F238E27FC236}">
                <a16:creationId xmlns:a16="http://schemas.microsoft.com/office/drawing/2014/main" id="{B25DD1E9-FF36-9D11-AD10-6D7753C7FD40}"/>
              </a:ext>
            </a:extLst>
          </p:cNvPr>
          <p:cNvGraphicFramePr/>
          <p:nvPr>
            <p:extLst>
              <p:ext uri="{D42A27DB-BD31-4B8C-83A1-F6EECF244321}">
                <p14:modId xmlns:p14="http://schemas.microsoft.com/office/powerpoint/2010/main" val="117493494"/>
              </p:ext>
            </p:extLst>
          </p:nvPr>
        </p:nvGraphicFramePr>
        <p:xfrm>
          <a:off x="254477" y="1153123"/>
          <a:ext cx="8635045" cy="922020"/>
        </p:xfrm>
        <a:graphic>
          <a:graphicData uri="http://schemas.openxmlformats.org/drawingml/2006/table">
            <a:tbl>
              <a:tblPr/>
              <a:tblGrid>
                <a:gridCol w="8635045">
                  <a:extLst>
                    <a:ext uri="{9D8B030D-6E8A-4147-A177-3AD203B41FA5}">
                      <a16:colId xmlns:a16="http://schemas.microsoft.com/office/drawing/2014/main" val="20000"/>
                    </a:ext>
                  </a:extLst>
                </a:gridCol>
              </a:tblGrid>
              <a:tr h="68580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91440" marR="0" lvl="0" indent="0" algn="l" defTabSz="914400" rtl="0" eaLnBrk="0" fontAlgn="base" latinLnBrk="0" hangingPunct="0">
                        <a:lnSpc>
                          <a:spcPct val="100000"/>
                        </a:lnSpc>
                        <a:spcBef>
                          <a:spcPts val="0"/>
                        </a:spcBef>
                        <a:spcAft>
                          <a:spcPts val="600"/>
                        </a:spcAft>
                        <a:buClrTx/>
                        <a:buSzTx/>
                        <a:buFontTx/>
                        <a:buNone/>
                        <a:tabLst>
                          <a:tab pos="5943600" algn="r"/>
                          <a:tab pos="6686550" algn="r"/>
                        </a:tabLst>
                        <a:defRPr/>
                      </a:pPr>
                      <a:r>
                        <a:rPr kumimoji="0" lang="en-US" sz="1400" b="0" i="1" u="none" strike="noStrike" kern="0" cap="none" spc="0" normalizeH="0" baseline="0" noProof="0" dirty="0">
                          <a:ln>
                            <a:noFill/>
                          </a:ln>
                          <a:solidFill>
                            <a:schemeClr val="tx1">
                              <a:lumMod val="75000"/>
                              <a:lumOff val="25000"/>
                            </a:schemeClr>
                          </a:solidFill>
                          <a:effectLst/>
                          <a:uLnTx/>
                          <a:uFillTx/>
                          <a:latin typeface="+mn-lt"/>
                          <a:ea typeface="Times New Roman" panose="02020603050405020304" pitchFamily="18" charset="0"/>
                          <a:cs typeface="Open Sans" panose="020B0606030504020204" pitchFamily="34" charset="0"/>
                        </a:rPr>
                        <a:t>It is the policy of the Annenberg Center to ensure fair balance, independence, objectivity, and scientific rigor in all programming.  All faculty participating in </a:t>
                      </a:r>
                      <a:r>
                        <a:rPr lang="en-US" sz="1400" i="1" dirty="0">
                          <a:solidFill>
                            <a:schemeClr val="tx1">
                              <a:lumMod val="75000"/>
                              <a:lumOff val="25000"/>
                            </a:schemeClr>
                          </a:solidFill>
                          <a:latin typeface="+mn-lt"/>
                          <a:ea typeface="Times New Roman" panose="02020603050405020304" pitchFamily="18" charset="0"/>
                          <a:cs typeface="Open Sans" panose="020B0606030504020204" pitchFamily="34" charset="0"/>
                        </a:rPr>
                        <a:t>accredited</a:t>
                      </a:r>
                      <a:r>
                        <a:rPr kumimoji="0" lang="en-US" sz="1400" b="0" i="1" u="none" strike="noStrike" kern="0" cap="none" spc="0" normalizeH="0" baseline="0" noProof="0" dirty="0">
                          <a:ln>
                            <a:noFill/>
                          </a:ln>
                          <a:solidFill>
                            <a:schemeClr val="tx1">
                              <a:lumMod val="75000"/>
                              <a:lumOff val="25000"/>
                            </a:schemeClr>
                          </a:solidFill>
                          <a:effectLst/>
                          <a:uLnTx/>
                          <a:uFillTx/>
                          <a:latin typeface="+mn-lt"/>
                          <a:ea typeface="Times New Roman" panose="02020603050405020304" pitchFamily="18" charset="0"/>
                          <a:cs typeface="Open Sans" panose="020B0606030504020204" pitchFamily="34" charset="0"/>
                        </a:rPr>
                        <a:t> programs are expected to identify and reference off-label product use and disclose any relationship with those supporting the activity or any others whose products or services are discussed</a:t>
                      </a:r>
                      <a:r>
                        <a:rPr kumimoji="0" lang="en-US" sz="1400" b="1" i="1" u="none" strike="noStrike" kern="0" cap="none" spc="-10" normalizeH="0" baseline="0" noProof="0" dirty="0">
                          <a:ln>
                            <a:noFill/>
                          </a:ln>
                          <a:solidFill>
                            <a:schemeClr val="tx1">
                              <a:lumMod val="75000"/>
                              <a:lumOff val="25000"/>
                            </a:schemeClr>
                          </a:solidFill>
                          <a:effectLst/>
                          <a:uLnTx/>
                          <a:uFillTx/>
                          <a:latin typeface="+mn-lt"/>
                          <a:ea typeface="Times New Roman" panose="02020603050405020304" pitchFamily="18" charset="0"/>
                          <a:cs typeface="Open Sans" panose="020B0606030504020204" pitchFamily="34" charset="0"/>
                        </a:rPr>
                        <a:t>.</a:t>
                      </a:r>
                    </a:p>
                  </a:txBody>
                  <a:tcPr marL="34290" marR="34290" marT="34290" marB="3429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10D45D61-0D06-9213-16CE-0137D34CC721}"/>
              </a:ext>
            </a:extLst>
          </p:cNvPr>
          <p:cNvGraphicFramePr>
            <a:graphicFrameLocks noGrp="1"/>
          </p:cNvGraphicFramePr>
          <p:nvPr>
            <p:extLst>
              <p:ext uri="{D42A27DB-BD31-4B8C-83A1-F6EECF244321}">
                <p14:modId xmlns:p14="http://schemas.microsoft.com/office/powerpoint/2010/main" val="2198208989"/>
              </p:ext>
            </p:extLst>
          </p:nvPr>
        </p:nvGraphicFramePr>
        <p:xfrm>
          <a:off x="270850" y="2241318"/>
          <a:ext cx="8503576" cy="924286"/>
        </p:xfrm>
        <a:graphic>
          <a:graphicData uri="http://schemas.openxmlformats.org/drawingml/2006/table">
            <a:tbl>
              <a:tblPr firstRow="1" bandRow="1"/>
              <a:tblGrid>
                <a:gridCol w="2552007">
                  <a:extLst>
                    <a:ext uri="{9D8B030D-6E8A-4147-A177-3AD203B41FA5}">
                      <a16:colId xmlns:a16="http://schemas.microsoft.com/office/drawing/2014/main" val="2147425400"/>
                    </a:ext>
                  </a:extLst>
                </a:gridCol>
                <a:gridCol w="5951569">
                  <a:extLst>
                    <a:ext uri="{9D8B030D-6E8A-4147-A177-3AD203B41FA5}">
                      <a16:colId xmlns:a16="http://schemas.microsoft.com/office/drawing/2014/main" val="3593498532"/>
                    </a:ext>
                  </a:extLst>
                </a:gridCol>
              </a:tblGrid>
              <a:tr h="342900">
                <a:tc gridSpan="2">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indent="0">
                        <a:buNone/>
                      </a:pPr>
                      <a:r>
                        <a:rPr lang="en-US" sz="1800" b="1" dirty="0"/>
                        <a:t>Craig M. Kessler, MD, MACP</a:t>
                      </a:r>
                    </a:p>
                  </a:txBody>
                  <a:tcPr marL="68580" marR="68580" marT="34290" marB="34290">
                    <a:lnL>
                      <a:noFill/>
                    </a:lnL>
                    <a:lnR>
                      <a:noFill/>
                    </a:lnR>
                    <a:lnT>
                      <a:noFill/>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3000" dirty="0"/>
                    </a:p>
                  </a:txBody>
                  <a:tcPr>
                    <a:lnB w="3175"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022534710"/>
                  </a:ext>
                </a:extLst>
              </a:tr>
              <a:tr h="299446">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400" i="1" dirty="0">
                          <a:solidFill>
                            <a:srgbClr val="333333"/>
                          </a:solidFill>
                        </a:rPr>
                        <a:t>Advisory Board</a:t>
                      </a:r>
                    </a:p>
                  </a:txBody>
                  <a:tcPr marL="68580" marR="68580" marT="34290" marB="34290">
                    <a:lnL>
                      <a:noFill/>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tx1"/>
                          </a:solidFill>
                          <a:latin typeface="Calibri" panose="020F0502020204030204"/>
                          <a:ea typeface="+mn-ea"/>
                          <a:cs typeface="+mn-cs"/>
                        </a:rPr>
                        <a:t>BioMarin, CSL, Genentech, Novo Nordisk, Regeneron, Sanofi, Takeda</a:t>
                      </a:r>
                      <a:endParaRPr lang="en-US" sz="1400" b="1" dirty="0">
                        <a:solidFill>
                          <a:srgbClr val="333333"/>
                        </a:solidFill>
                      </a:endParaRPr>
                    </a:p>
                  </a:txBody>
                  <a:tcPr marL="68580" marR="68580" marT="34290" marB="34290">
                    <a:lnL>
                      <a:noFill/>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226965"/>
                  </a:ext>
                </a:extLst>
              </a:tr>
              <a:tr h="14097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400" i="1" dirty="0">
                          <a:solidFill>
                            <a:srgbClr val="333333"/>
                          </a:solidFill>
                        </a:rPr>
                        <a:t>Data Monitoring Safety Board</a:t>
                      </a:r>
                    </a:p>
                  </a:txBody>
                  <a:tcPr marL="68580" marR="68580" marT="34290" marB="34290">
                    <a:lnL>
                      <a:noFill/>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tx1"/>
                          </a:solidFill>
                          <a:latin typeface="Calibri" panose="020F0502020204030204"/>
                          <a:ea typeface="+mn-ea"/>
                          <a:cs typeface="+mn-cs"/>
                        </a:rPr>
                        <a:t>Bayer, </a:t>
                      </a:r>
                      <a:r>
                        <a:rPr lang="en-US" sz="1350" b="0" i="0" u="none" strike="noStrike" kern="1200" baseline="0" dirty="0" err="1">
                          <a:solidFill>
                            <a:schemeClr val="tx1"/>
                          </a:solidFill>
                          <a:latin typeface="Calibri" panose="020F0502020204030204"/>
                          <a:ea typeface="+mn-ea"/>
                          <a:cs typeface="+mn-cs"/>
                        </a:rPr>
                        <a:t>Octapharma</a:t>
                      </a:r>
                      <a:endParaRPr lang="en-US" sz="1400" dirty="0">
                        <a:solidFill>
                          <a:srgbClr val="333333"/>
                        </a:solidFill>
                      </a:endParaRPr>
                    </a:p>
                  </a:txBody>
                  <a:tcPr marL="68580" marR="68580" marT="34290" marB="34290">
                    <a:lnL>
                      <a:noFill/>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710488"/>
                  </a:ext>
                </a:extLst>
              </a:tr>
            </a:tbl>
          </a:graphicData>
        </a:graphic>
      </p:graphicFrame>
      <p:graphicFrame>
        <p:nvGraphicFramePr>
          <p:cNvPr id="9" name="Table 8">
            <a:extLst>
              <a:ext uri="{FF2B5EF4-FFF2-40B4-BE49-F238E27FC236}">
                <a16:creationId xmlns:a16="http://schemas.microsoft.com/office/drawing/2014/main" id="{9C894536-43FC-D8E8-CAC3-23DC42F81489}"/>
              </a:ext>
            </a:extLst>
          </p:cNvPr>
          <p:cNvGraphicFramePr>
            <a:graphicFrameLocks noGrp="1"/>
          </p:cNvGraphicFramePr>
          <p:nvPr>
            <p:extLst>
              <p:ext uri="{D42A27DB-BD31-4B8C-83A1-F6EECF244321}">
                <p14:modId xmlns:p14="http://schemas.microsoft.com/office/powerpoint/2010/main" val="671408541"/>
              </p:ext>
            </p:extLst>
          </p:nvPr>
        </p:nvGraphicFramePr>
        <p:xfrm>
          <a:off x="270850" y="3331779"/>
          <a:ext cx="8475728" cy="1188720"/>
        </p:xfrm>
        <a:graphic>
          <a:graphicData uri="http://schemas.openxmlformats.org/drawingml/2006/table">
            <a:tbl>
              <a:tblPr firstRow="1" bandRow="1"/>
              <a:tblGrid>
                <a:gridCol w="8475728">
                  <a:extLst>
                    <a:ext uri="{9D8B030D-6E8A-4147-A177-3AD203B41FA5}">
                      <a16:colId xmlns:a16="http://schemas.microsoft.com/office/drawing/2014/main" val="2147425400"/>
                    </a:ext>
                  </a:extLst>
                </a:gridCol>
              </a:tblGrid>
              <a:tr h="34290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indent="0" algn="l">
                        <a:spcBef>
                          <a:spcPts val="0"/>
                        </a:spcBef>
                        <a:buNone/>
                      </a:pPr>
                      <a:r>
                        <a:rPr lang="en-US" sz="1800" b="1" dirty="0">
                          <a:latin typeface="Calibri" panose="020F0502020204030204" pitchFamily="34" charset="0"/>
                          <a:ea typeface="Calibri" panose="020F0502020204030204" pitchFamily="34" charset="0"/>
                        </a:rPr>
                        <a:t>Guy Young, MD</a:t>
                      </a:r>
                    </a:p>
                  </a:txBody>
                  <a:tcPr marL="68580" marR="68580" marT="34290" marB="34290">
                    <a:lnL>
                      <a:noFill/>
                    </a:lnL>
                    <a:lnR>
                      <a:noFill/>
                    </a:lnR>
                    <a:lnT>
                      <a:noFill/>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534710"/>
                  </a:ext>
                </a:extLst>
              </a:tr>
              <a:tr h="27813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r>
                        <a:rPr lang="en-US" sz="1400" i="1" dirty="0">
                          <a:solidFill>
                            <a:srgbClr val="333333"/>
                          </a:solidFill>
                        </a:rPr>
                        <a:t>Consultant                                            </a:t>
                      </a:r>
                      <a:r>
                        <a:rPr lang="en-US" sz="1350" b="0" i="0" u="none" strike="noStrike" kern="1200" baseline="0" dirty="0">
                          <a:solidFill>
                            <a:schemeClr val="tx1"/>
                          </a:solidFill>
                          <a:latin typeface="Calibri" panose="020F0502020204030204"/>
                          <a:ea typeface="+mn-ea"/>
                          <a:cs typeface="+mn-cs"/>
                        </a:rPr>
                        <a:t>BioMarin, CSL Behring, Genentech/Roche, Hema Biologics, Novo Nordisk, </a:t>
                      </a:r>
                      <a:endParaRPr lang="en-US" sz="1400" i="0" dirty="0">
                        <a:solidFill>
                          <a:srgbClr val="333333"/>
                        </a:solidFill>
                      </a:endParaRPr>
                    </a:p>
                  </a:txBody>
                  <a:tcPr marL="68580" marR="68580" marT="34290" marB="34290">
                    <a:lnL>
                      <a:noFill/>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226965"/>
                  </a:ext>
                </a:extLst>
              </a:tr>
              <a:tr h="27813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l"/>
                      <a:r>
                        <a:rPr lang="en-US" sz="1400" i="0" dirty="0">
                          <a:solidFill>
                            <a:srgbClr val="333333"/>
                          </a:solidFill>
                        </a:rPr>
                        <a:t>                                                                </a:t>
                      </a:r>
                      <a:r>
                        <a:rPr lang="en-US" sz="1350" b="0" i="0" u="none" strike="noStrike" kern="1200" baseline="0" dirty="0" err="1">
                          <a:solidFill>
                            <a:schemeClr val="tx1"/>
                          </a:solidFill>
                          <a:latin typeface="Calibri" panose="020F0502020204030204"/>
                          <a:ea typeface="+mn-ea"/>
                          <a:cs typeface="+mn-cs"/>
                        </a:rPr>
                        <a:t>Octapharma</a:t>
                      </a:r>
                      <a:r>
                        <a:rPr lang="en-US" sz="1350" b="0" i="0" u="none" strike="noStrike" kern="1200" baseline="0" dirty="0">
                          <a:solidFill>
                            <a:schemeClr val="tx1"/>
                          </a:solidFill>
                          <a:latin typeface="Calibri" panose="020F0502020204030204"/>
                          <a:ea typeface="+mn-ea"/>
                          <a:cs typeface="+mn-cs"/>
                        </a:rPr>
                        <a:t>, Pfizer, Sanofi, Takeda</a:t>
                      </a:r>
                      <a:endParaRPr lang="en-US" sz="1400" i="0" dirty="0">
                        <a:solidFill>
                          <a:srgbClr val="333333"/>
                        </a:solidFill>
                      </a:endParaRPr>
                    </a:p>
                  </a:txBody>
                  <a:tcPr marL="68580" marR="68580" marT="34290" marB="34290">
                    <a:lnL>
                      <a:noFill/>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0131335"/>
                  </a:ext>
                </a:extLst>
              </a:tr>
              <a:tr h="278130">
                <a:tc>
                  <a:txBody>
                    <a:bodyPr/>
                    <a:lstStyle/>
                    <a:p>
                      <a:pPr algn="l"/>
                      <a:endParaRPr lang="en-US" sz="1400" i="0" dirty="0">
                        <a:solidFill>
                          <a:srgbClr val="333333"/>
                        </a:solidFill>
                      </a:endParaRPr>
                    </a:p>
                  </a:txBody>
                  <a:tcPr marL="68580" marR="68580" marT="34290" marB="34290">
                    <a:lnL>
                      <a:noFill/>
                    </a:lnL>
                    <a:lnR>
                      <a:noFill/>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8631798"/>
                  </a:ext>
                </a:extLst>
              </a:tr>
            </a:tbl>
          </a:graphicData>
        </a:graphic>
      </p:graphicFrame>
    </p:spTree>
    <p:extLst>
      <p:ext uri="{BB962C8B-B14F-4D97-AF65-F5344CB8AC3E}">
        <p14:creationId xmlns:p14="http://schemas.microsoft.com/office/powerpoint/2010/main" val="3143882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54">
            <a:extLst>
              <a:ext uri="{FF2B5EF4-FFF2-40B4-BE49-F238E27FC236}">
                <a16:creationId xmlns:a16="http://schemas.microsoft.com/office/drawing/2014/main" id="{ED6B5FEC-CBF3-B429-EE14-7A26E95A87FE}"/>
              </a:ext>
            </a:extLst>
          </p:cNvPr>
          <p:cNvSpPr>
            <a:spLocks noChangeShapeType="1"/>
          </p:cNvSpPr>
          <p:nvPr/>
        </p:nvSpPr>
        <p:spPr bwMode="auto">
          <a:xfrm>
            <a:off x="2250455" y="2997008"/>
            <a:ext cx="207773" cy="1151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2" name="Line 54">
            <a:extLst>
              <a:ext uri="{FF2B5EF4-FFF2-40B4-BE49-F238E27FC236}">
                <a16:creationId xmlns:a16="http://schemas.microsoft.com/office/drawing/2014/main" id="{7E1E1633-F67A-D1BE-484A-9CF5E2D45DF7}"/>
              </a:ext>
            </a:extLst>
          </p:cNvPr>
          <p:cNvSpPr>
            <a:spLocks noChangeShapeType="1"/>
          </p:cNvSpPr>
          <p:nvPr/>
        </p:nvSpPr>
        <p:spPr bwMode="auto">
          <a:xfrm flipV="1">
            <a:off x="2293446" y="2241125"/>
            <a:ext cx="207773" cy="7099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412511" y="121320"/>
            <a:ext cx="7817089" cy="994172"/>
          </a:xfrm>
        </p:spPr>
        <p:txBody>
          <a:bodyPr>
            <a:normAutofit/>
          </a:bodyPr>
          <a:lstStyle/>
          <a:p>
            <a:r>
              <a:rPr lang="en-US" sz="2800" dirty="0"/>
              <a:t>Marstacimab*: BASIS Trial</a:t>
            </a:r>
          </a:p>
        </p:txBody>
      </p:sp>
      <p:sp>
        <p:nvSpPr>
          <p:cNvPr id="5" name="Content Placeholder 2">
            <a:extLst>
              <a:ext uri="{FF2B5EF4-FFF2-40B4-BE49-F238E27FC236}">
                <a16:creationId xmlns:a16="http://schemas.microsoft.com/office/drawing/2014/main" id="{77949513-9AC2-638C-8B9E-B8D422B39C7F}"/>
              </a:ext>
            </a:extLst>
          </p:cNvPr>
          <p:cNvSpPr>
            <a:spLocks noGrp="1"/>
          </p:cNvSpPr>
          <p:nvPr>
            <p:ph idx="1"/>
          </p:nvPr>
        </p:nvSpPr>
        <p:spPr>
          <a:xfrm>
            <a:off x="402759" y="917506"/>
            <a:ext cx="7947718" cy="811211"/>
          </a:xfrm>
        </p:spPr>
        <p:txBody>
          <a:bodyPr>
            <a:normAutofit/>
          </a:bodyPr>
          <a:lstStyle/>
          <a:p>
            <a:r>
              <a:rPr lang="en-US" sz="1800" dirty="0"/>
              <a:t>Marstacimab </a:t>
            </a:r>
            <a:r>
              <a:rPr lang="en-US" sz="1800" dirty="0">
                <a:sym typeface="Wingdings" panose="05000000000000000000" pitchFamily="2" charset="2"/>
              </a:rPr>
              <a:t> monoclonal antibody to TFPI</a:t>
            </a:r>
          </a:p>
          <a:p>
            <a:r>
              <a:rPr lang="en-US" sz="1800" dirty="0">
                <a:sym typeface="Wingdings" panose="05000000000000000000" pitchFamily="2" charset="2"/>
              </a:rPr>
              <a:t>International, open-label, phase 3 trial </a:t>
            </a:r>
            <a:endParaRPr lang="en-US" sz="1800" dirty="0"/>
          </a:p>
        </p:txBody>
      </p:sp>
      <p:sp>
        <p:nvSpPr>
          <p:cNvPr id="7" name="Rectangle: Rounded Corners 6">
            <a:extLst>
              <a:ext uri="{FF2B5EF4-FFF2-40B4-BE49-F238E27FC236}">
                <a16:creationId xmlns:a16="http://schemas.microsoft.com/office/drawing/2014/main" id="{093BC967-FB56-7FDE-AFDD-80EA639E0EBA}"/>
              </a:ext>
            </a:extLst>
          </p:cNvPr>
          <p:cNvSpPr/>
          <p:nvPr/>
        </p:nvSpPr>
        <p:spPr>
          <a:xfrm>
            <a:off x="250376" y="1926544"/>
            <a:ext cx="2090417" cy="125703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Patient population:</a:t>
            </a:r>
          </a:p>
          <a:p>
            <a:pPr marL="115888" indent="-115888">
              <a:buFont typeface="Arial" panose="020B0604020202020204" pitchFamily="34" charset="0"/>
              <a:buChar char="•"/>
            </a:pPr>
            <a:r>
              <a:rPr lang="en-US" sz="1200" dirty="0">
                <a:solidFill>
                  <a:schemeClr val="tx1"/>
                </a:solidFill>
              </a:rPr>
              <a:t> Males age ≥12 to ˂75 y</a:t>
            </a:r>
          </a:p>
          <a:p>
            <a:pPr marL="115888" indent="-115888">
              <a:buFont typeface="Arial" panose="020B0604020202020204" pitchFamily="34" charset="0"/>
              <a:buChar char="•"/>
            </a:pPr>
            <a:r>
              <a:rPr lang="en-US" sz="1200" dirty="0">
                <a:solidFill>
                  <a:schemeClr val="tx1"/>
                </a:solidFill>
              </a:rPr>
              <a:t> Severe HA (FVIII ˂1%) or moderately severe to severe HB (FIX ≤2%), with or without inhibitors</a:t>
            </a:r>
          </a:p>
        </p:txBody>
      </p:sp>
      <p:sp>
        <p:nvSpPr>
          <p:cNvPr id="8" name="Rectangle 49">
            <a:extLst>
              <a:ext uri="{FF2B5EF4-FFF2-40B4-BE49-F238E27FC236}">
                <a16:creationId xmlns:a16="http://schemas.microsoft.com/office/drawing/2014/main" id="{A37D1614-C8B0-9BD6-C496-482C4703C4DF}"/>
              </a:ext>
            </a:extLst>
          </p:cNvPr>
          <p:cNvSpPr>
            <a:spLocks noChangeArrowheads="1"/>
          </p:cNvSpPr>
          <p:nvPr/>
        </p:nvSpPr>
        <p:spPr bwMode="auto">
          <a:xfrm>
            <a:off x="2501221" y="1853203"/>
            <a:ext cx="1681317" cy="537084"/>
          </a:xfrm>
          <a:prstGeom prst="rect">
            <a:avLst/>
          </a:prstGeom>
          <a:solidFill>
            <a:schemeClr val="accent5"/>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Group 1: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On-Demand Treatment</a:t>
            </a:r>
          </a:p>
        </p:txBody>
      </p:sp>
      <p:sp>
        <p:nvSpPr>
          <p:cNvPr id="11" name="TextBox 10">
            <a:extLst>
              <a:ext uri="{FF2B5EF4-FFF2-40B4-BE49-F238E27FC236}">
                <a16:creationId xmlns:a16="http://schemas.microsoft.com/office/drawing/2014/main" id="{2563BDBD-71CC-F214-48B1-9AF6FC354799}"/>
              </a:ext>
            </a:extLst>
          </p:cNvPr>
          <p:cNvSpPr txBox="1"/>
          <p:nvPr/>
        </p:nvSpPr>
        <p:spPr>
          <a:xfrm>
            <a:off x="3138524" y="4497138"/>
            <a:ext cx="4572000" cy="400110"/>
          </a:xfrm>
          <a:prstGeom prst="rect">
            <a:avLst/>
          </a:prstGeom>
          <a:noFill/>
        </p:spPr>
        <p:txBody>
          <a:bodyPr wrap="square">
            <a:spAutoFit/>
          </a:bodyPr>
          <a:lstStyle/>
          <a:p>
            <a:r>
              <a:rPr lang="en-US" sz="1000" dirty="0">
                <a:solidFill>
                  <a:schemeClr val="bg1"/>
                </a:solidFill>
              </a:rPr>
              <a:t>Mahlangu J, et al. </a:t>
            </a:r>
            <a:r>
              <a:rPr lang="en-US" sz="1000" i="1" dirty="0">
                <a:solidFill>
                  <a:schemeClr val="bg1"/>
                </a:solidFill>
              </a:rPr>
              <a:t>Br J Haematol.</a:t>
            </a:r>
            <a:r>
              <a:rPr lang="en-US" sz="1000" dirty="0">
                <a:solidFill>
                  <a:schemeClr val="bg1"/>
                </a:solidFill>
              </a:rPr>
              <a:t> 2023;200(2):240–248.</a:t>
            </a:r>
          </a:p>
          <a:p>
            <a:r>
              <a:rPr lang="en-US" sz="1000" dirty="0">
                <a:solidFill>
                  <a:schemeClr val="bg1"/>
                </a:solidFill>
              </a:rPr>
              <a:t>Matino D, et al. </a:t>
            </a:r>
            <a:r>
              <a:rPr lang="en-US" sz="1000" i="1" dirty="0">
                <a:solidFill>
                  <a:schemeClr val="bg1"/>
                </a:solidFill>
              </a:rPr>
              <a:t>Blood. </a:t>
            </a:r>
            <a:r>
              <a:rPr lang="en-US" sz="1000" dirty="0">
                <a:solidFill>
                  <a:schemeClr val="bg1"/>
                </a:solidFill>
              </a:rPr>
              <a:t>2023;142(Suppl 1):285.</a:t>
            </a:r>
          </a:p>
        </p:txBody>
      </p:sp>
      <p:sp>
        <p:nvSpPr>
          <p:cNvPr id="14" name="Line 54">
            <a:extLst>
              <a:ext uri="{FF2B5EF4-FFF2-40B4-BE49-F238E27FC236}">
                <a16:creationId xmlns:a16="http://schemas.microsoft.com/office/drawing/2014/main" id="{39C7EFC4-4AE2-B01A-77B3-5F1BB6132270}"/>
              </a:ext>
            </a:extLst>
          </p:cNvPr>
          <p:cNvSpPr>
            <a:spLocks noChangeShapeType="1"/>
          </p:cNvSpPr>
          <p:nvPr/>
        </p:nvSpPr>
        <p:spPr bwMode="auto">
          <a:xfrm>
            <a:off x="4182537" y="2579647"/>
            <a:ext cx="53601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15" name="Rectangle: Rounded Corners 14">
            <a:extLst>
              <a:ext uri="{FF2B5EF4-FFF2-40B4-BE49-F238E27FC236}">
                <a16:creationId xmlns:a16="http://schemas.microsoft.com/office/drawing/2014/main" id="{BF3923E1-D8FE-8DE5-B78F-FE0C444D2723}"/>
              </a:ext>
            </a:extLst>
          </p:cNvPr>
          <p:cNvSpPr/>
          <p:nvPr/>
        </p:nvSpPr>
        <p:spPr>
          <a:xfrm>
            <a:off x="6939490" y="2111393"/>
            <a:ext cx="1681317" cy="85933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Primary Endpoints:</a:t>
            </a:r>
          </a:p>
          <a:p>
            <a:pPr algn="ctr"/>
            <a:r>
              <a:rPr lang="en-US" sz="1200" dirty="0">
                <a:solidFill>
                  <a:schemeClr val="bg1"/>
                </a:solidFill>
              </a:rPr>
              <a:t>ABR for treated bleeds and safety outcomes</a:t>
            </a:r>
          </a:p>
        </p:txBody>
      </p:sp>
      <p:sp>
        <p:nvSpPr>
          <p:cNvPr id="16" name="TextBox 15">
            <a:extLst>
              <a:ext uri="{FF2B5EF4-FFF2-40B4-BE49-F238E27FC236}">
                <a16:creationId xmlns:a16="http://schemas.microsoft.com/office/drawing/2014/main" id="{45E4C55B-DB37-C762-2920-ACE3417412E0}"/>
              </a:ext>
            </a:extLst>
          </p:cNvPr>
          <p:cNvSpPr txBox="1"/>
          <p:nvPr/>
        </p:nvSpPr>
        <p:spPr>
          <a:xfrm>
            <a:off x="244707" y="4102883"/>
            <a:ext cx="7747012" cy="246221"/>
          </a:xfrm>
          <a:prstGeom prst="rect">
            <a:avLst/>
          </a:prstGeom>
          <a:noFill/>
        </p:spPr>
        <p:txBody>
          <a:bodyPr wrap="square" rtlCol="0">
            <a:spAutoFit/>
          </a:bodyPr>
          <a:lstStyle/>
          <a:p>
            <a:r>
              <a:rPr lang="en-US" sz="1000" dirty="0"/>
              <a:t>ATP, active treatment phase; FIX, factor IX; FVIII, factor VIII; HA, hemophilia A; HB, hemophilia B; TFPI, tissue factor pathway inhibitor; Y, years</a:t>
            </a:r>
          </a:p>
        </p:txBody>
      </p:sp>
      <p:sp>
        <p:nvSpPr>
          <p:cNvPr id="3" name="TextBox 2">
            <a:extLst>
              <a:ext uri="{FF2B5EF4-FFF2-40B4-BE49-F238E27FC236}">
                <a16:creationId xmlns:a16="http://schemas.microsoft.com/office/drawing/2014/main" id="{142CBF11-5358-C9FC-456D-99D58C72A5D6}"/>
              </a:ext>
            </a:extLst>
          </p:cNvPr>
          <p:cNvSpPr txBox="1"/>
          <p:nvPr/>
        </p:nvSpPr>
        <p:spPr>
          <a:xfrm>
            <a:off x="2501221" y="2390287"/>
            <a:ext cx="1561820" cy="461665"/>
          </a:xfrm>
          <a:prstGeom prst="rect">
            <a:avLst/>
          </a:prstGeom>
          <a:noFill/>
        </p:spPr>
        <p:txBody>
          <a:bodyPr wrap="square" rtlCol="0">
            <a:spAutoFit/>
          </a:bodyPr>
          <a:lstStyle/>
          <a:p>
            <a:pPr algn="ctr"/>
            <a:r>
              <a:rPr lang="en-US" sz="1200" b="1" dirty="0"/>
              <a:t>6-month  observational phase</a:t>
            </a:r>
          </a:p>
        </p:txBody>
      </p:sp>
      <p:sp>
        <p:nvSpPr>
          <p:cNvPr id="4" name="Rectangle 49">
            <a:extLst>
              <a:ext uri="{FF2B5EF4-FFF2-40B4-BE49-F238E27FC236}">
                <a16:creationId xmlns:a16="http://schemas.microsoft.com/office/drawing/2014/main" id="{2DAEEB25-6C86-5877-8AA3-EB9423CD5EE9}"/>
              </a:ext>
            </a:extLst>
          </p:cNvPr>
          <p:cNvSpPr>
            <a:spLocks noChangeArrowheads="1"/>
          </p:cNvSpPr>
          <p:nvPr/>
        </p:nvSpPr>
        <p:spPr bwMode="auto">
          <a:xfrm>
            <a:off x="2501220" y="2863589"/>
            <a:ext cx="1681317" cy="537084"/>
          </a:xfrm>
          <a:prstGeom prst="rect">
            <a:avLst/>
          </a:prstGeom>
          <a:solidFill>
            <a:schemeClr val="accent5">
              <a:lumMod val="50000"/>
            </a:schemeClr>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Group 2: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Routine Prophylaxis</a:t>
            </a:r>
          </a:p>
        </p:txBody>
      </p:sp>
      <p:sp>
        <p:nvSpPr>
          <p:cNvPr id="6" name="Rectangle 49">
            <a:extLst>
              <a:ext uri="{FF2B5EF4-FFF2-40B4-BE49-F238E27FC236}">
                <a16:creationId xmlns:a16="http://schemas.microsoft.com/office/drawing/2014/main" id="{2208C07A-564D-61E4-D941-C963F5AC581A}"/>
              </a:ext>
            </a:extLst>
          </p:cNvPr>
          <p:cNvSpPr>
            <a:spLocks noChangeArrowheads="1"/>
          </p:cNvSpPr>
          <p:nvPr/>
        </p:nvSpPr>
        <p:spPr bwMode="auto">
          <a:xfrm>
            <a:off x="4774934" y="2092949"/>
            <a:ext cx="1864734" cy="1065473"/>
          </a:xfrm>
          <a:prstGeom prst="rect">
            <a:avLst/>
          </a:prstGeom>
          <a:solidFill>
            <a:schemeClr val="accent5"/>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Marstacimab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300 mg subcutaneous x 1</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200" b="1" kern="0" dirty="0">
                <a:solidFill>
                  <a:prstClr val="white"/>
                </a:solidFill>
                <a:latin typeface="Calibri" panose="020F0502020204030204" pitchFamily="34" charset="0"/>
                <a:cs typeface="Calibri" panose="020F0502020204030204" pitchFamily="34" charset="0"/>
              </a:rPr>
              <a:t>Loading Dose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200" b="1" kern="0" dirty="0">
                <a:solidFill>
                  <a:prstClr val="white"/>
                </a:solidFill>
                <a:latin typeface="Calibri" panose="020F0502020204030204" pitchFamily="34" charset="0"/>
                <a:cs typeface="Calibri" panose="020F0502020204030204" pitchFamily="34" charset="0"/>
              </a:rPr>
              <a:t>then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200" b="1" kern="0" dirty="0">
                <a:solidFill>
                  <a:prstClr val="white"/>
                </a:solidFill>
                <a:latin typeface="Calibri" panose="020F0502020204030204" pitchFamily="34" charset="0"/>
                <a:cs typeface="Calibri" panose="020F0502020204030204" pitchFamily="34" charset="0"/>
              </a:rPr>
              <a:t>150 mg subcutaneous </a:t>
            </a:r>
          </a:p>
          <a:p>
            <a:pPr marL="0" marR="0" lvl="0" indent="0" algn="ctr" defTabSz="914377" rtl="0" eaLnBrk="1" fontAlgn="auto" latinLnBrk="0" hangingPunct="1">
              <a:lnSpc>
                <a:spcPct val="100000"/>
              </a:lnSpc>
              <a:spcBef>
                <a:spcPct val="0"/>
              </a:spcBef>
              <a:spcAft>
                <a:spcPct val="0"/>
              </a:spcAft>
              <a:buClrTx/>
              <a:buSzTx/>
              <a:buFont typeface="Wingdings" panose="05000000000000000000" pitchFamily="2" charset="2"/>
              <a:buNone/>
              <a:tabLst/>
              <a:defRPr/>
            </a:pPr>
            <a:r>
              <a:rPr lang="en-US" altLang="en-US" sz="1200" b="1" kern="0" dirty="0">
                <a:solidFill>
                  <a:prstClr val="white"/>
                </a:solidFill>
                <a:latin typeface="Calibri" panose="020F0502020204030204" pitchFamily="34" charset="0"/>
                <a:cs typeface="Calibri" panose="020F0502020204030204" pitchFamily="34" charset="0"/>
              </a:rPr>
              <a:t>once weekly</a:t>
            </a:r>
            <a:r>
              <a:rPr kumimoji="0" lang="en-US" altLang="en-US" sz="12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sp>
        <p:nvSpPr>
          <p:cNvPr id="10" name="TextBox 9">
            <a:extLst>
              <a:ext uri="{FF2B5EF4-FFF2-40B4-BE49-F238E27FC236}">
                <a16:creationId xmlns:a16="http://schemas.microsoft.com/office/drawing/2014/main" id="{8F385F0D-2E28-BF82-AC58-034617E064EC}"/>
              </a:ext>
            </a:extLst>
          </p:cNvPr>
          <p:cNvSpPr txBox="1"/>
          <p:nvPr/>
        </p:nvSpPr>
        <p:spPr>
          <a:xfrm>
            <a:off x="5005006" y="1592159"/>
            <a:ext cx="1442325" cy="461665"/>
          </a:xfrm>
          <a:prstGeom prst="rect">
            <a:avLst/>
          </a:prstGeom>
          <a:noFill/>
        </p:spPr>
        <p:txBody>
          <a:bodyPr wrap="square" rtlCol="0">
            <a:spAutoFit/>
          </a:bodyPr>
          <a:lstStyle/>
          <a:p>
            <a:pPr algn="ctr"/>
            <a:r>
              <a:rPr lang="en-US" sz="1200" b="1" dirty="0"/>
              <a:t>12-month active treatment phase</a:t>
            </a:r>
          </a:p>
        </p:txBody>
      </p:sp>
      <p:sp>
        <p:nvSpPr>
          <p:cNvPr id="17" name="TextBox 16">
            <a:extLst>
              <a:ext uri="{FF2B5EF4-FFF2-40B4-BE49-F238E27FC236}">
                <a16:creationId xmlns:a16="http://schemas.microsoft.com/office/drawing/2014/main" id="{77100D2F-054D-5F37-B219-86A90119593C}"/>
              </a:ext>
            </a:extLst>
          </p:cNvPr>
          <p:cNvSpPr txBox="1"/>
          <p:nvPr/>
        </p:nvSpPr>
        <p:spPr>
          <a:xfrm>
            <a:off x="4961465" y="3230904"/>
            <a:ext cx="1559163" cy="830997"/>
          </a:xfrm>
          <a:prstGeom prst="rect">
            <a:avLst/>
          </a:prstGeom>
          <a:noFill/>
        </p:spPr>
        <p:txBody>
          <a:bodyPr wrap="square" rtlCol="0">
            <a:spAutoFit/>
          </a:bodyPr>
          <a:lstStyle/>
          <a:p>
            <a:pPr algn="ctr"/>
            <a:r>
              <a:rPr lang="en-US" sz="1200" b="1" dirty="0"/>
              <a:t>Eligible to enroll in long-term extension phase following completion of ATP</a:t>
            </a:r>
          </a:p>
        </p:txBody>
      </p:sp>
      <p:sp>
        <p:nvSpPr>
          <p:cNvPr id="9" name="TextBox 8">
            <a:extLst>
              <a:ext uri="{FF2B5EF4-FFF2-40B4-BE49-F238E27FC236}">
                <a16:creationId xmlns:a16="http://schemas.microsoft.com/office/drawing/2014/main" id="{7A69E8C7-1B11-E97D-F2DB-288436A49426}"/>
              </a:ext>
            </a:extLst>
          </p:cNvPr>
          <p:cNvSpPr txBox="1"/>
          <p:nvPr/>
        </p:nvSpPr>
        <p:spPr>
          <a:xfrm>
            <a:off x="244707" y="4256046"/>
            <a:ext cx="5408275" cy="307777"/>
          </a:xfrm>
          <a:prstGeom prst="rect">
            <a:avLst/>
          </a:prstGeom>
          <a:noFill/>
        </p:spPr>
        <p:txBody>
          <a:bodyPr wrap="non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for hemophilia by the US Food and Drug Administration</a:t>
            </a:r>
            <a:endParaRPr lang="en-US" sz="1400" dirty="0"/>
          </a:p>
        </p:txBody>
      </p:sp>
    </p:spTree>
    <p:extLst>
      <p:ext uri="{BB962C8B-B14F-4D97-AF65-F5344CB8AC3E}">
        <p14:creationId xmlns:p14="http://schemas.microsoft.com/office/powerpoint/2010/main" val="3391385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24D3-F0F3-FDAD-D979-FCEBDBF75534}"/>
              </a:ext>
            </a:extLst>
          </p:cNvPr>
          <p:cNvSpPr>
            <a:spLocks noGrp="1"/>
          </p:cNvSpPr>
          <p:nvPr>
            <p:ph type="title"/>
          </p:nvPr>
        </p:nvSpPr>
        <p:spPr>
          <a:xfrm>
            <a:off x="628650" y="0"/>
            <a:ext cx="7886700" cy="994172"/>
          </a:xfrm>
        </p:spPr>
        <p:txBody>
          <a:bodyPr>
            <a:normAutofit fontScale="90000"/>
          </a:bodyPr>
          <a:lstStyle/>
          <a:p>
            <a:r>
              <a:rPr lang="en-US" dirty="0"/>
              <a:t>Marstacimab: BASIS Trial: Efficacy in Patients </a:t>
            </a:r>
            <a:r>
              <a:rPr lang="en-US" i="1" dirty="0"/>
              <a:t>Without</a:t>
            </a:r>
            <a:r>
              <a:rPr lang="en-US" dirty="0"/>
              <a:t> Inhibitors</a:t>
            </a:r>
          </a:p>
        </p:txBody>
      </p:sp>
      <p:grpSp>
        <p:nvGrpSpPr>
          <p:cNvPr id="4" name="Group 3">
            <a:extLst>
              <a:ext uri="{FF2B5EF4-FFF2-40B4-BE49-F238E27FC236}">
                <a16:creationId xmlns:a16="http://schemas.microsoft.com/office/drawing/2014/main" id="{B8BC5EBF-71CF-B052-A357-FB5F6B936503}"/>
              </a:ext>
            </a:extLst>
          </p:cNvPr>
          <p:cNvGrpSpPr/>
          <p:nvPr/>
        </p:nvGrpSpPr>
        <p:grpSpPr>
          <a:xfrm>
            <a:off x="4899881" y="967426"/>
            <a:ext cx="360997" cy="1070009"/>
            <a:chOff x="895218" y="2333603"/>
            <a:chExt cx="481329" cy="3308170"/>
          </a:xfrm>
        </p:grpSpPr>
        <p:sp>
          <p:nvSpPr>
            <p:cNvPr id="5" name="TextBox 4">
              <a:extLst>
                <a:ext uri="{FF2B5EF4-FFF2-40B4-BE49-F238E27FC236}">
                  <a16:creationId xmlns:a16="http://schemas.microsoft.com/office/drawing/2014/main" id="{E4634D0E-55CB-2201-C2C9-54B94F60B0A5}"/>
                </a:ext>
              </a:extLst>
            </p:cNvPr>
            <p:cNvSpPr txBox="1"/>
            <p:nvPr/>
          </p:nvSpPr>
          <p:spPr bwMode="auto">
            <a:xfrm>
              <a:off x="895218" y="2333603"/>
              <a:ext cx="481329" cy="92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685800" rtl="0" eaLnBrk="1" fontAlgn="auto" latinLnBrk="0" hangingPunct="1">
                <a:lnSpc>
                  <a:spcPct val="100000"/>
                </a:lnSpc>
                <a:spcBef>
                  <a:spcPct val="5000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14</a:t>
              </a:r>
            </a:p>
          </p:txBody>
        </p:sp>
        <p:sp>
          <p:nvSpPr>
            <p:cNvPr id="6" name="TextBox 5">
              <a:extLst>
                <a:ext uri="{FF2B5EF4-FFF2-40B4-BE49-F238E27FC236}">
                  <a16:creationId xmlns:a16="http://schemas.microsoft.com/office/drawing/2014/main" id="{54A56D97-1821-CCB3-9543-5F8826C52A8B}"/>
                </a:ext>
              </a:extLst>
            </p:cNvPr>
            <p:cNvSpPr txBox="1"/>
            <p:nvPr/>
          </p:nvSpPr>
          <p:spPr bwMode="auto">
            <a:xfrm>
              <a:off x="895218" y="3121822"/>
              <a:ext cx="481329" cy="92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685800" rtl="0" eaLnBrk="1" fontAlgn="auto" latinLnBrk="0" hangingPunct="1">
                <a:lnSpc>
                  <a:spcPct val="100000"/>
                </a:lnSpc>
                <a:spcBef>
                  <a:spcPct val="5000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12</a:t>
              </a:r>
            </a:p>
          </p:txBody>
        </p:sp>
        <p:sp>
          <p:nvSpPr>
            <p:cNvPr id="7" name="TextBox 6">
              <a:extLst>
                <a:ext uri="{FF2B5EF4-FFF2-40B4-BE49-F238E27FC236}">
                  <a16:creationId xmlns:a16="http://schemas.microsoft.com/office/drawing/2014/main" id="{0F4E8B95-7AA2-C551-ED87-95D559D27E1D}"/>
                </a:ext>
              </a:extLst>
            </p:cNvPr>
            <p:cNvSpPr txBox="1"/>
            <p:nvPr/>
          </p:nvSpPr>
          <p:spPr bwMode="auto">
            <a:xfrm>
              <a:off x="895218" y="3910542"/>
              <a:ext cx="481329" cy="92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685800" rtl="0" eaLnBrk="1" fontAlgn="auto" latinLnBrk="0" hangingPunct="1">
                <a:lnSpc>
                  <a:spcPct val="100000"/>
                </a:lnSpc>
                <a:spcBef>
                  <a:spcPct val="5000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10</a:t>
              </a:r>
            </a:p>
          </p:txBody>
        </p:sp>
        <p:sp>
          <p:nvSpPr>
            <p:cNvPr id="8" name="TextBox 7">
              <a:extLst>
                <a:ext uri="{FF2B5EF4-FFF2-40B4-BE49-F238E27FC236}">
                  <a16:creationId xmlns:a16="http://schemas.microsoft.com/office/drawing/2014/main" id="{D356D056-13A0-C9EF-5189-254B145C1EB6}"/>
                </a:ext>
              </a:extLst>
            </p:cNvPr>
            <p:cNvSpPr txBox="1"/>
            <p:nvPr/>
          </p:nvSpPr>
          <p:spPr bwMode="auto">
            <a:xfrm>
              <a:off x="1012771" y="4714003"/>
              <a:ext cx="363776" cy="92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685800" rtl="0" eaLnBrk="1" fontAlgn="auto" latinLnBrk="0" hangingPunct="1">
                <a:lnSpc>
                  <a:spcPct val="100000"/>
                </a:lnSpc>
                <a:spcBef>
                  <a:spcPct val="5000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8</a:t>
              </a:r>
            </a:p>
          </p:txBody>
        </p:sp>
      </p:grpSp>
      <p:grpSp>
        <p:nvGrpSpPr>
          <p:cNvPr id="9" name="Group 8">
            <a:extLst>
              <a:ext uri="{FF2B5EF4-FFF2-40B4-BE49-F238E27FC236}">
                <a16:creationId xmlns:a16="http://schemas.microsoft.com/office/drawing/2014/main" id="{A2ABA585-0B8F-C4A7-49A5-B096113EB283}"/>
              </a:ext>
            </a:extLst>
          </p:cNvPr>
          <p:cNvGrpSpPr/>
          <p:nvPr/>
        </p:nvGrpSpPr>
        <p:grpSpPr>
          <a:xfrm>
            <a:off x="4988046" y="1979494"/>
            <a:ext cx="272832" cy="1070008"/>
            <a:chOff x="1012771" y="2333603"/>
            <a:chExt cx="363776" cy="3308168"/>
          </a:xfrm>
        </p:grpSpPr>
        <p:sp>
          <p:nvSpPr>
            <p:cNvPr id="10" name="TextBox 9">
              <a:extLst>
                <a:ext uri="{FF2B5EF4-FFF2-40B4-BE49-F238E27FC236}">
                  <a16:creationId xmlns:a16="http://schemas.microsoft.com/office/drawing/2014/main" id="{2FC8E7C7-9132-51CD-E369-B6B385DBF291}"/>
                </a:ext>
              </a:extLst>
            </p:cNvPr>
            <p:cNvSpPr txBox="1"/>
            <p:nvPr/>
          </p:nvSpPr>
          <p:spPr bwMode="auto">
            <a:xfrm>
              <a:off x="1012771" y="2333603"/>
              <a:ext cx="363776" cy="92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685800" rtl="0" eaLnBrk="1" fontAlgn="auto" latinLnBrk="0" hangingPunct="1">
                <a:lnSpc>
                  <a:spcPct val="100000"/>
                </a:lnSpc>
                <a:spcBef>
                  <a:spcPct val="5000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6</a:t>
              </a:r>
            </a:p>
          </p:txBody>
        </p:sp>
        <p:sp>
          <p:nvSpPr>
            <p:cNvPr id="11" name="TextBox 10">
              <a:extLst>
                <a:ext uri="{FF2B5EF4-FFF2-40B4-BE49-F238E27FC236}">
                  <a16:creationId xmlns:a16="http://schemas.microsoft.com/office/drawing/2014/main" id="{2CCD2DB1-A944-A473-B2D8-4419E39AA1B4}"/>
                </a:ext>
              </a:extLst>
            </p:cNvPr>
            <p:cNvSpPr txBox="1"/>
            <p:nvPr/>
          </p:nvSpPr>
          <p:spPr bwMode="auto">
            <a:xfrm>
              <a:off x="1012771" y="3121822"/>
              <a:ext cx="363776" cy="92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685800" rtl="0" eaLnBrk="1" fontAlgn="auto" latinLnBrk="0" hangingPunct="1">
                <a:lnSpc>
                  <a:spcPct val="100000"/>
                </a:lnSpc>
                <a:spcBef>
                  <a:spcPct val="5000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4</a:t>
              </a:r>
            </a:p>
          </p:txBody>
        </p:sp>
        <p:sp>
          <p:nvSpPr>
            <p:cNvPr id="12" name="TextBox 11">
              <a:extLst>
                <a:ext uri="{FF2B5EF4-FFF2-40B4-BE49-F238E27FC236}">
                  <a16:creationId xmlns:a16="http://schemas.microsoft.com/office/drawing/2014/main" id="{996E2BB1-07D1-97B3-ECAD-E6A790B1BD0C}"/>
                </a:ext>
              </a:extLst>
            </p:cNvPr>
            <p:cNvSpPr txBox="1"/>
            <p:nvPr/>
          </p:nvSpPr>
          <p:spPr bwMode="auto">
            <a:xfrm>
              <a:off x="1012771" y="3910542"/>
              <a:ext cx="363776" cy="92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685800" rtl="0" eaLnBrk="1" fontAlgn="auto" latinLnBrk="0" hangingPunct="1">
                <a:lnSpc>
                  <a:spcPct val="100000"/>
                </a:lnSpc>
                <a:spcBef>
                  <a:spcPct val="5000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2</a:t>
              </a:r>
            </a:p>
          </p:txBody>
        </p:sp>
        <p:sp>
          <p:nvSpPr>
            <p:cNvPr id="13" name="TextBox 12">
              <a:extLst>
                <a:ext uri="{FF2B5EF4-FFF2-40B4-BE49-F238E27FC236}">
                  <a16:creationId xmlns:a16="http://schemas.microsoft.com/office/drawing/2014/main" id="{E32D3715-9759-6075-0060-12E048AD34B1}"/>
                </a:ext>
              </a:extLst>
            </p:cNvPr>
            <p:cNvSpPr txBox="1"/>
            <p:nvPr/>
          </p:nvSpPr>
          <p:spPr bwMode="auto">
            <a:xfrm>
              <a:off x="1012771" y="4714001"/>
              <a:ext cx="363776" cy="92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685800" rtl="0" eaLnBrk="1" fontAlgn="auto" latinLnBrk="0" hangingPunct="1">
                <a:lnSpc>
                  <a:spcPct val="100000"/>
                </a:lnSpc>
                <a:spcBef>
                  <a:spcPct val="5000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0</a:t>
              </a:r>
            </a:p>
          </p:txBody>
        </p:sp>
      </p:grpSp>
      <p:graphicFrame>
        <p:nvGraphicFramePr>
          <p:cNvPr id="14" name="Table 13">
            <a:extLst>
              <a:ext uri="{FF2B5EF4-FFF2-40B4-BE49-F238E27FC236}">
                <a16:creationId xmlns:a16="http://schemas.microsoft.com/office/drawing/2014/main" id="{3E9685F7-D59C-32D5-1822-F87019D34A3A}"/>
              </a:ext>
            </a:extLst>
          </p:cNvPr>
          <p:cNvGraphicFramePr>
            <a:graphicFrameLocks noGrp="1"/>
          </p:cNvGraphicFramePr>
          <p:nvPr>
            <p:extLst>
              <p:ext uri="{D42A27DB-BD31-4B8C-83A1-F6EECF244321}">
                <p14:modId xmlns:p14="http://schemas.microsoft.com/office/powerpoint/2010/main" val="3906790569"/>
              </p:ext>
            </p:extLst>
          </p:nvPr>
        </p:nvGraphicFramePr>
        <p:xfrm>
          <a:off x="640189" y="2914308"/>
          <a:ext cx="3428051" cy="1211580"/>
        </p:xfrm>
        <a:graphic>
          <a:graphicData uri="http://schemas.openxmlformats.org/drawingml/2006/table">
            <a:tbl>
              <a:tblPr firstRow="1" bandRow="1">
                <a:tableStyleId>{5C22544A-7EE6-4342-B048-85BDC9FD1C3A}</a:tableStyleId>
              </a:tblPr>
              <a:tblGrid>
                <a:gridCol w="1010603">
                  <a:extLst>
                    <a:ext uri="{9D8B030D-6E8A-4147-A177-3AD203B41FA5}">
                      <a16:colId xmlns:a16="http://schemas.microsoft.com/office/drawing/2014/main" val="1697952588"/>
                    </a:ext>
                  </a:extLst>
                </a:gridCol>
                <a:gridCol w="822960">
                  <a:extLst>
                    <a:ext uri="{9D8B030D-6E8A-4147-A177-3AD203B41FA5}">
                      <a16:colId xmlns:a16="http://schemas.microsoft.com/office/drawing/2014/main" val="2331653071"/>
                    </a:ext>
                  </a:extLst>
                </a:gridCol>
                <a:gridCol w="742950">
                  <a:extLst>
                    <a:ext uri="{9D8B030D-6E8A-4147-A177-3AD203B41FA5}">
                      <a16:colId xmlns:a16="http://schemas.microsoft.com/office/drawing/2014/main" val="2486217441"/>
                    </a:ext>
                  </a:extLst>
                </a:gridCol>
                <a:gridCol w="851538">
                  <a:extLst>
                    <a:ext uri="{9D8B030D-6E8A-4147-A177-3AD203B41FA5}">
                      <a16:colId xmlns:a16="http://schemas.microsoft.com/office/drawing/2014/main" val="701221078"/>
                    </a:ext>
                  </a:extLst>
                </a:gridCol>
              </a:tblGrid>
              <a:tr h="388620">
                <a:tc>
                  <a:txBody>
                    <a:bodyPr/>
                    <a:lstStyle/>
                    <a:p>
                      <a:endParaRPr lang="en-US" sz="1100" dirty="0"/>
                    </a:p>
                  </a:txBody>
                  <a:tcPr marL="34290" marR="3429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dirty="0"/>
                        <a:t>OP</a:t>
                      </a:r>
                    </a:p>
                    <a:p>
                      <a:pPr algn="ctr"/>
                      <a:r>
                        <a:rPr lang="en-US" sz="1100" dirty="0"/>
                        <a:t>(6 mos)</a:t>
                      </a:r>
                    </a:p>
                  </a:txBody>
                  <a:tcPr marL="34290" marR="34290" marT="34290" marB="3429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100" dirty="0"/>
                        <a:t>ATP</a:t>
                      </a:r>
                    </a:p>
                    <a:p>
                      <a:pPr algn="ctr"/>
                      <a:r>
                        <a:rPr lang="en-US" sz="1100" dirty="0"/>
                        <a:t>(12 mos)</a:t>
                      </a:r>
                    </a:p>
                  </a:txBody>
                  <a:tcPr marL="34290" marR="3429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dirty="0"/>
                        <a:t>LTE</a:t>
                      </a:r>
                    </a:p>
                    <a:p>
                      <a:pPr algn="ctr"/>
                      <a:r>
                        <a:rPr lang="en-US" sz="1100" dirty="0"/>
                        <a:t>(up to 16 mos)</a:t>
                      </a:r>
                    </a:p>
                  </a:txBody>
                  <a:tcPr marL="34290" marR="3429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663328483"/>
                  </a:ext>
                </a:extLst>
              </a:tr>
              <a:tr h="388620">
                <a:tc>
                  <a:txBody>
                    <a:bodyPr/>
                    <a:lstStyle/>
                    <a:p>
                      <a:pPr algn="ctr"/>
                      <a:r>
                        <a:rPr lang="en-US" sz="1100" dirty="0">
                          <a:solidFill>
                            <a:schemeClr val="bg1"/>
                          </a:solidFill>
                        </a:rPr>
                        <a:t>ABR (Model-based; 95% CI)</a:t>
                      </a:r>
                    </a:p>
                  </a:txBody>
                  <a:tcPr marL="34290" marR="3429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100" dirty="0">
                          <a:solidFill>
                            <a:schemeClr val="bg1"/>
                          </a:solidFill>
                        </a:rPr>
                        <a:t>38.0 </a:t>
                      </a:r>
                    </a:p>
                    <a:p>
                      <a:pPr algn="ctr"/>
                      <a:r>
                        <a:rPr lang="en-US" sz="900" dirty="0">
                          <a:solidFill>
                            <a:schemeClr val="bg1"/>
                          </a:solidFill>
                        </a:rPr>
                        <a:t>(31.03-46.54)</a:t>
                      </a:r>
                    </a:p>
                  </a:txBody>
                  <a:tcPr marL="34290" marR="3429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100" dirty="0">
                          <a:solidFill>
                            <a:schemeClr val="bg1"/>
                          </a:solidFill>
                        </a:rPr>
                        <a:t>3.2</a:t>
                      </a:r>
                    </a:p>
                    <a:p>
                      <a:pPr algn="ctr"/>
                      <a:r>
                        <a:rPr lang="en-US" sz="900" dirty="0">
                          <a:solidFill>
                            <a:schemeClr val="bg1"/>
                          </a:solidFill>
                        </a:rPr>
                        <a:t>(2.09-4.85)</a:t>
                      </a:r>
                    </a:p>
                  </a:txBody>
                  <a:tcPr marL="34290" marR="3429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100" dirty="0">
                          <a:solidFill>
                            <a:schemeClr val="bg1"/>
                          </a:solidFill>
                        </a:rPr>
                        <a:t>3.9</a:t>
                      </a:r>
                    </a:p>
                    <a:p>
                      <a:pPr algn="ctr"/>
                      <a:r>
                        <a:rPr lang="en-US" sz="900" dirty="0">
                          <a:solidFill>
                            <a:schemeClr val="bg1"/>
                          </a:solidFill>
                        </a:rPr>
                        <a:t>(2.02-7.37)</a:t>
                      </a:r>
                    </a:p>
                  </a:txBody>
                  <a:tcPr marL="34290" marR="3429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150679"/>
                  </a:ext>
                </a:extLst>
              </a:tr>
              <a:tr h="228600">
                <a:tc>
                  <a:txBody>
                    <a:bodyPr/>
                    <a:lstStyle/>
                    <a:p>
                      <a:pPr algn="ctr"/>
                      <a:r>
                        <a:rPr lang="en-US" sz="1100" dirty="0">
                          <a:solidFill>
                            <a:schemeClr val="bg1"/>
                          </a:solidFill>
                        </a:rPr>
                        <a:t>n</a:t>
                      </a:r>
                    </a:p>
                  </a:txBody>
                  <a:tcPr marL="34290" marR="3429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100" dirty="0">
                          <a:solidFill>
                            <a:schemeClr val="bg1"/>
                          </a:solidFill>
                        </a:rPr>
                        <a:t>33</a:t>
                      </a:r>
                    </a:p>
                  </a:txBody>
                  <a:tcPr marL="34290" marR="3429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100" dirty="0">
                          <a:solidFill>
                            <a:schemeClr val="bg1"/>
                          </a:solidFill>
                        </a:rPr>
                        <a:t>33</a:t>
                      </a:r>
                    </a:p>
                  </a:txBody>
                  <a:tcPr marL="34290" marR="3429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100" dirty="0">
                          <a:solidFill>
                            <a:schemeClr val="bg1"/>
                          </a:solidFill>
                        </a:rPr>
                        <a:t>29</a:t>
                      </a:r>
                    </a:p>
                  </a:txBody>
                  <a:tcPr marL="34290" marR="3429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319618570"/>
                  </a:ext>
                </a:extLst>
              </a:tr>
            </a:tbl>
          </a:graphicData>
        </a:graphic>
      </p:graphicFrame>
      <p:sp>
        <p:nvSpPr>
          <p:cNvPr id="15" name="Rectangle 14">
            <a:extLst>
              <a:ext uri="{FF2B5EF4-FFF2-40B4-BE49-F238E27FC236}">
                <a16:creationId xmlns:a16="http://schemas.microsoft.com/office/drawing/2014/main" id="{DE942751-5DF9-A17A-8579-B12C52A3C8DE}"/>
              </a:ext>
            </a:extLst>
          </p:cNvPr>
          <p:cNvSpPr/>
          <p:nvPr/>
        </p:nvSpPr>
        <p:spPr bwMode="auto">
          <a:xfrm>
            <a:off x="1798669" y="1760399"/>
            <a:ext cx="592931" cy="1121569"/>
          </a:xfrm>
          <a:prstGeom prst="rect">
            <a:avLst/>
          </a:prstGeom>
          <a:solidFill>
            <a:schemeClr val="accent1"/>
          </a:solidFill>
          <a:ln w="0">
            <a:solidFill>
              <a:schemeClr val="bg1"/>
            </a:solidFill>
            <a:miter lim="800000"/>
            <a:headEnd/>
            <a:tailEnd/>
          </a:ln>
        </p:spPr>
        <p:txBody>
          <a:bodyPr rtlCol="0" anchor="b"/>
          <a:lstStyle/>
          <a:p>
            <a:pPr marL="0" marR="0" lvl="0" indent="0" algn="ctr" defTabSz="685800" rtl="0" eaLnBrk="1" fontAlgn="auto" latinLnBrk="0" hangingPunct="1">
              <a:lnSpc>
                <a:spcPct val="100000"/>
              </a:lnSpc>
              <a:spcBef>
                <a:spcPct val="35000"/>
              </a:spcBef>
              <a:spcAft>
                <a:spcPct val="25000"/>
              </a:spcAft>
              <a:buClr>
                <a:srgbClr val="015873"/>
              </a:buClr>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endParaRPr>
          </a:p>
        </p:txBody>
      </p:sp>
      <p:sp>
        <p:nvSpPr>
          <p:cNvPr id="16" name="Rectangle 15">
            <a:extLst>
              <a:ext uri="{FF2B5EF4-FFF2-40B4-BE49-F238E27FC236}">
                <a16:creationId xmlns:a16="http://schemas.microsoft.com/office/drawing/2014/main" id="{37962400-6ABA-6023-60D4-D9A9D4D9CD60}"/>
              </a:ext>
            </a:extLst>
          </p:cNvPr>
          <p:cNvSpPr/>
          <p:nvPr/>
        </p:nvSpPr>
        <p:spPr bwMode="auto">
          <a:xfrm>
            <a:off x="2555906" y="2799815"/>
            <a:ext cx="592931" cy="82153"/>
          </a:xfrm>
          <a:prstGeom prst="rect">
            <a:avLst/>
          </a:prstGeom>
          <a:solidFill>
            <a:schemeClr val="accent2"/>
          </a:solidFill>
          <a:ln w="0">
            <a:solidFill>
              <a:schemeClr val="bg1"/>
            </a:solidFill>
            <a:miter lim="800000"/>
            <a:headEnd/>
            <a:tailEnd/>
          </a:ln>
        </p:spPr>
        <p:txBody>
          <a:bodyPr rtlCol="0" anchor="b"/>
          <a:lstStyle/>
          <a:p>
            <a:pPr marL="0" marR="0" lvl="0" indent="0" algn="ctr" defTabSz="685800" rtl="0" eaLnBrk="1" fontAlgn="auto" latinLnBrk="0" hangingPunct="1">
              <a:lnSpc>
                <a:spcPct val="100000"/>
              </a:lnSpc>
              <a:spcBef>
                <a:spcPct val="35000"/>
              </a:spcBef>
              <a:spcAft>
                <a:spcPct val="25000"/>
              </a:spcAft>
              <a:buClr>
                <a:srgbClr val="015873"/>
              </a:buClr>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endParaRPr>
          </a:p>
        </p:txBody>
      </p:sp>
      <p:sp>
        <p:nvSpPr>
          <p:cNvPr id="17" name="Rectangle 16">
            <a:extLst>
              <a:ext uri="{FF2B5EF4-FFF2-40B4-BE49-F238E27FC236}">
                <a16:creationId xmlns:a16="http://schemas.microsoft.com/office/drawing/2014/main" id="{2406CC46-E4D5-5462-832F-61896F308D3F}"/>
              </a:ext>
            </a:extLst>
          </p:cNvPr>
          <p:cNvSpPr/>
          <p:nvPr/>
        </p:nvSpPr>
        <p:spPr bwMode="auto">
          <a:xfrm>
            <a:off x="3313144" y="2778384"/>
            <a:ext cx="592931" cy="103584"/>
          </a:xfrm>
          <a:prstGeom prst="rect">
            <a:avLst/>
          </a:prstGeom>
          <a:solidFill>
            <a:schemeClr val="accent6"/>
          </a:solidFill>
          <a:ln w="0">
            <a:solidFill>
              <a:schemeClr val="bg1"/>
            </a:solidFill>
            <a:miter lim="800000"/>
            <a:headEnd/>
            <a:tailEnd/>
          </a:ln>
        </p:spPr>
        <p:txBody>
          <a:bodyPr rtlCol="0" anchor="b"/>
          <a:lstStyle/>
          <a:p>
            <a:pPr marL="0" marR="0" lvl="0" indent="0" algn="ctr" defTabSz="685800" rtl="0" eaLnBrk="1" fontAlgn="auto" latinLnBrk="0" hangingPunct="1">
              <a:lnSpc>
                <a:spcPct val="100000"/>
              </a:lnSpc>
              <a:spcBef>
                <a:spcPct val="35000"/>
              </a:spcBef>
              <a:spcAft>
                <a:spcPct val="25000"/>
              </a:spcAft>
              <a:buClr>
                <a:srgbClr val="015873"/>
              </a:buClr>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endParaRPr>
          </a:p>
        </p:txBody>
      </p:sp>
      <p:sp>
        <p:nvSpPr>
          <p:cNvPr id="18" name="TextBox 17">
            <a:extLst>
              <a:ext uri="{FF2B5EF4-FFF2-40B4-BE49-F238E27FC236}">
                <a16:creationId xmlns:a16="http://schemas.microsoft.com/office/drawing/2014/main" id="{B27B6D16-0CE6-838A-6909-AFA493CA9671}"/>
              </a:ext>
            </a:extLst>
          </p:cNvPr>
          <p:cNvSpPr txBox="1"/>
          <p:nvPr/>
        </p:nvSpPr>
        <p:spPr bwMode="auto">
          <a:xfrm>
            <a:off x="1576053" y="844131"/>
            <a:ext cx="219476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685800" rtl="0" eaLnBrk="1" fontAlgn="auto" latinLnBrk="0" hangingPunct="1">
              <a:lnSpc>
                <a:spcPct val="100000"/>
              </a:lnSpc>
              <a:spcBef>
                <a:spcPct val="50000"/>
              </a:spcBef>
              <a:spcAft>
                <a:spcPct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Treated Bleeds, On-Demand</a:t>
            </a:r>
          </a:p>
        </p:txBody>
      </p:sp>
      <p:sp>
        <p:nvSpPr>
          <p:cNvPr id="19" name="TextBox 18">
            <a:extLst>
              <a:ext uri="{FF2B5EF4-FFF2-40B4-BE49-F238E27FC236}">
                <a16:creationId xmlns:a16="http://schemas.microsoft.com/office/drawing/2014/main" id="{B7A4E1CD-580F-B231-0FE2-A7CBC85CE61D}"/>
              </a:ext>
            </a:extLst>
          </p:cNvPr>
          <p:cNvSpPr txBox="1"/>
          <p:nvPr/>
        </p:nvSpPr>
        <p:spPr bwMode="auto">
          <a:xfrm rot="16200000">
            <a:off x="309652" y="1885914"/>
            <a:ext cx="93807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685800" rtl="0" eaLnBrk="1" fontAlgn="auto" latinLnBrk="0" hangingPunct="1">
              <a:lnSpc>
                <a:spcPct val="100000"/>
              </a:lnSpc>
              <a:spcBef>
                <a:spcPct val="50000"/>
              </a:spcBef>
              <a:spcAft>
                <a:spcPct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Mean ABR</a:t>
            </a:r>
          </a:p>
        </p:txBody>
      </p:sp>
      <p:grpSp>
        <p:nvGrpSpPr>
          <p:cNvPr id="20" name="Group 19">
            <a:extLst>
              <a:ext uri="{FF2B5EF4-FFF2-40B4-BE49-F238E27FC236}">
                <a16:creationId xmlns:a16="http://schemas.microsoft.com/office/drawing/2014/main" id="{56632C5F-4492-8832-4564-C7D56B5D0276}"/>
              </a:ext>
            </a:extLst>
          </p:cNvPr>
          <p:cNvGrpSpPr/>
          <p:nvPr/>
        </p:nvGrpSpPr>
        <p:grpSpPr>
          <a:xfrm>
            <a:off x="773441" y="967426"/>
            <a:ext cx="360997" cy="2085381"/>
            <a:chOff x="895218" y="2333603"/>
            <a:chExt cx="481329" cy="2780507"/>
          </a:xfrm>
        </p:grpSpPr>
        <p:sp>
          <p:nvSpPr>
            <p:cNvPr id="21" name="TextBox 20">
              <a:extLst>
                <a:ext uri="{FF2B5EF4-FFF2-40B4-BE49-F238E27FC236}">
                  <a16:creationId xmlns:a16="http://schemas.microsoft.com/office/drawing/2014/main" id="{89133D8C-6495-084B-F2CE-E4A88C1518FD}"/>
                </a:ext>
              </a:extLst>
            </p:cNvPr>
            <p:cNvSpPr txBox="1"/>
            <p:nvPr/>
          </p:nvSpPr>
          <p:spPr bwMode="auto">
            <a:xfrm>
              <a:off x="895218" y="2333603"/>
              <a:ext cx="481329" cy="40010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rtlCol="0">
              <a:spAutoFit/>
            </a:bodyPr>
            <a:lstStyle/>
            <a:p>
              <a:pPr marL="0" marR="0" lvl="0" indent="0" algn="r" defTabSz="685800" rtl="0" eaLnBrk="1" fontAlgn="auto" latinLnBrk="0" hangingPunct="1">
                <a:lnSpc>
                  <a:spcPct val="100000"/>
                </a:lnSpc>
                <a:spcBef>
                  <a:spcPct val="5000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60</a:t>
              </a:r>
            </a:p>
          </p:txBody>
        </p:sp>
        <p:sp>
          <p:nvSpPr>
            <p:cNvPr id="22" name="TextBox 21">
              <a:extLst>
                <a:ext uri="{FF2B5EF4-FFF2-40B4-BE49-F238E27FC236}">
                  <a16:creationId xmlns:a16="http://schemas.microsoft.com/office/drawing/2014/main" id="{F38F52F6-F101-897D-0563-626E7DD15DE6}"/>
                </a:ext>
              </a:extLst>
            </p:cNvPr>
            <p:cNvSpPr txBox="1"/>
            <p:nvPr/>
          </p:nvSpPr>
          <p:spPr bwMode="auto">
            <a:xfrm>
              <a:off x="895218" y="3121822"/>
              <a:ext cx="481329" cy="40010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rtlCol="0">
              <a:spAutoFit/>
            </a:bodyPr>
            <a:lstStyle/>
            <a:p>
              <a:pPr marL="0" marR="0" lvl="0" indent="0" algn="r" defTabSz="685800" rtl="0" eaLnBrk="1" fontAlgn="auto" latinLnBrk="0" hangingPunct="1">
                <a:lnSpc>
                  <a:spcPct val="100000"/>
                </a:lnSpc>
                <a:spcBef>
                  <a:spcPct val="5000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40</a:t>
              </a:r>
            </a:p>
          </p:txBody>
        </p:sp>
        <p:sp>
          <p:nvSpPr>
            <p:cNvPr id="23" name="TextBox 22">
              <a:extLst>
                <a:ext uri="{FF2B5EF4-FFF2-40B4-BE49-F238E27FC236}">
                  <a16:creationId xmlns:a16="http://schemas.microsoft.com/office/drawing/2014/main" id="{31BE6DA1-72BA-A6A6-B565-65B8F3D29415}"/>
                </a:ext>
              </a:extLst>
            </p:cNvPr>
            <p:cNvSpPr txBox="1"/>
            <p:nvPr/>
          </p:nvSpPr>
          <p:spPr bwMode="auto">
            <a:xfrm>
              <a:off x="895218" y="3910543"/>
              <a:ext cx="481329" cy="40010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rtlCol="0">
              <a:spAutoFit/>
            </a:bodyPr>
            <a:lstStyle/>
            <a:p>
              <a:pPr marL="0" marR="0" lvl="0" indent="0" algn="r" defTabSz="685800" rtl="0" eaLnBrk="1" fontAlgn="auto" latinLnBrk="0" hangingPunct="1">
                <a:lnSpc>
                  <a:spcPct val="100000"/>
                </a:lnSpc>
                <a:spcBef>
                  <a:spcPct val="5000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20</a:t>
              </a:r>
            </a:p>
          </p:txBody>
        </p:sp>
        <p:sp>
          <p:nvSpPr>
            <p:cNvPr id="24" name="TextBox 23">
              <a:extLst>
                <a:ext uri="{FF2B5EF4-FFF2-40B4-BE49-F238E27FC236}">
                  <a16:creationId xmlns:a16="http://schemas.microsoft.com/office/drawing/2014/main" id="{EB3DFA8A-BA37-19FC-1A8C-C6F97D088DA6}"/>
                </a:ext>
              </a:extLst>
            </p:cNvPr>
            <p:cNvSpPr txBox="1"/>
            <p:nvPr/>
          </p:nvSpPr>
          <p:spPr bwMode="auto">
            <a:xfrm>
              <a:off x="1012771" y="4714001"/>
              <a:ext cx="363776" cy="40010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rtlCol="0">
              <a:spAutoFit/>
            </a:bodyPr>
            <a:lstStyle/>
            <a:p>
              <a:pPr marL="0" marR="0" lvl="0" indent="0" algn="r" defTabSz="685800" rtl="0" eaLnBrk="1" fontAlgn="auto" latinLnBrk="0" hangingPunct="1">
                <a:lnSpc>
                  <a:spcPct val="100000"/>
                </a:lnSpc>
                <a:spcBef>
                  <a:spcPct val="5000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0</a:t>
              </a:r>
            </a:p>
          </p:txBody>
        </p:sp>
      </p:grpSp>
      <p:sp>
        <p:nvSpPr>
          <p:cNvPr id="25" name="TextBox 24">
            <a:extLst>
              <a:ext uri="{FF2B5EF4-FFF2-40B4-BE49-F238E27FC236}">
                <a16:creationId xmlns:a16="http://schemas.microsoft.com/office/drawing/2014/main" id="{36B00455-260B-0098-1325-CF5B8B3D5FB4}"/>
              </a:ext>
            </a:extLst>
          </p:cNvPr>
          <p:cNvSpPr txBox="1"/>
          <p:nvPr/>
        </p:nvSpPr>
        <p:spPr bwMode="auto">
          <a:xfrm>
            <a:off x="2061528" y="1179713"/>
            <a:ext cx="100433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685800" rtl="0" eaLnBrk="1" fontAlgn="auto" latinLnBrk="0" hangingPunct="1">
              <a:lnSpc>
                <a:spcPct val="100000"/>
              </a:lnSpc>
              <a:spcBef>
                <a:spcPct val="50000"/>
              </a:spcBef>
              <a:spcAft>
                <a:spcPct val="0"/>
              </a:spcAft>
              <a:buClrTx/>
              <a:buSzTx/>
              <a:buFontTx/>
              <a:buNone/>
              <a:tabLst/>
              <a:defRPr/>
            </a:pPr>
            <a:r>
              <a:rPr kumimoji="0" lang="en-US" sz="1350" b="0" i="1"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P </a:t>
            </a: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&lt;0.001</a:t>
            </a:r>
          </a:p>
        </p:txBody>
      </p:sp>
      <p:grpSp>
        <p:nvGrpSpPr>
          <p:cNvPr id="26" name="Group 25">
            <a:extLst>
              <a:ext uri="{FF2B5EF4-FFF2-40B4-BE49-F238E27FC236}">
                <a16:creationId xmlns:a16="http://schemas.microsoft.com/office/drawing/2014/main" id="{62AC0F3A-F6DD-2B2F-87C6-91C761F5C53B}"/>
              </a:ext>
            </a:extLst>
          </p:cNvPr>
          <p:cNvGrpSpPr/>
          <p:nvPr/>
        </p:nvGrpSpPr>
        <p:grpSpPr>
          <a:xfrm>
            <a:off x="2540131" y="1488148"/>
            <a:ext cx="622935" cy="1175687"/>
            <a:chOff x="4020528" y="3050137"/>
            <a:chExt cx="830580" cy="1567583"/>
          </a:xfrm>
        </p:grpSpPr>
        <p:sp>
          <p:nvSpPr>
            <p:cNvPr id="27" name="Arrow: Down 26">
              <a:extLst>
                <a:ext uri="{FF2B5EF4-FFF2-40B4-BE49-F238E27FC236}">
                  <a16:creationId xmlns:a16="http://schemas.microsoft.com/office/drawing/2014/main" id="{D50459F5-DC58-EE9B-C1BF-4127FACBAAE1}"/>
                </a:ext>
              </a:extLst>
            </p:cNvPr>
            <p:cNvSpPr/>
            <p:nvPr/>
          </p:nvSpPr>
          <p:spPr bwMode="auto">
            <a:xfrm>
              <a:off x="4020528" y="3050137"/>
              <a:ext cx="830580" cy="1567583"/>
            </a:xfrm>
            <a:prstGeom prst="downArrow">
              <a:avLst/>
            </a:prstGeom>
            <a:solidFill>
              <a:schemeClr val="tx2"/>
            </a:solidFill>
            <a:ln w="0">
              <a:solidFill>
                <a:schemeClr val="bg1"/>
              </a:solidFill>
              <a:miter lim="800000"/>
              <a:headEnd/>
              <a:tailEnd/>
            </a:ln>
          </p:spPr>
          <p:txBody>
            <a:bodyPr rtlCol="0" anchor="b"/>
            <a:lstStyle/>
            <a:p>
              <a:pPr marL="0" marR="0" lvl="0" indent="0" algn="ctr" defTabSz="685800" rtl="0" eaLnBrk="1" fontAlgn="auto" latinLnBrk="0" hangingPunct="1">
                <a:lnSpc>
                  <a:spcPct val="100000"/>
                </a:lnSpc>
                <a:spcBef>
                  <a:spcPct val="35000"/>
                </a:spcBef>
                <a:spcAft>
                  <a:spcPct val="25000"/>
                </a:spcAft>
                <a:buClr>
                  <a:srgbClr val="015873"/>
                </a:buClr>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endParaRPr>
            </a:p>
          </p:txBody>
        </p:sp>
        <p:sp>
          <p:nvSpPr>
            <p:cNvPr id="28" name="TextBox 27">
              <a:extLst>
                <a:ext uri="{FF2B5EF4-FFF2-40B4-BE49-F238E27FC236}">
                  <a16:creationId xmlns:a16="http://schemas.microsoft.com/office/drawing/2014/main" id="{C0526BDA-DB93-7115-7E49-0823DE2E137E}"/>
                </a:ext>
              </a:extLst>
            </p:cNvPr>
            <p:cNvSpPr txBox="1"/>
            <p:nvPr/>
          </p:nvSpPr>
          <p:spPr bwMode="auto">
            <a:xfrm>
              <a:off x="4110011" y="4135224"/>
              <a:ext cx="69933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685800" rtl="0" eaLnBrk="1" fontAlgn="auto"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Calibri" panose="020F0502020204030204" pitchFamily="34" charset="0"/>
                  <a:ea typeface="ＭＳ Ｐゴシック" charset="0"/>
                  <a:cs typeface="Arial" panose="020B0604020202020204" pitchFamily="34" charset="0"/>
                </a:rPr>
                <a:t>91.6%</a:t>
              </a:r>
            </a:p>
          </p:txBody>
        </p:sp>
      </p:grpSp>
      <p:grpSp>
        <p:nvGrpSpPr>
          <p:cNvPr id="34" name="Group 33">
            <a:extLst>
              <a:ext uri="{FF2B5EF4-FFF2-40B4-BE49-F238E27FC236}">
                <a16:creationId xmlns:a16="http://schemas.microsoft.com/office/drawing/2014/main" id="{26BB7783-B4FE-B54C-BC6A-D98A85321CDB}"/>
              </a:ext>
            </a:extLst>
          </p:cNvPr>
          <p:cNvGrpSpPr/>
          <p:nvPr/>
        </p:nvGrpSpPr>
        <p:grpSpPr>
          <a:xfrm>
            <a:off x="2061528" y="1507492"/>
            <a:ext cx="73819" cy="467219"/>
            <a:chOff x="2207372" y="3027898"/>
            <a:chExt cx="98425" cy="665798"/>
          </a:xfrm>
        </p:grpSpPr>
        <p:cxnSp>
          <p:nvCxnSpPr>
            <p:cNvPr id="35" name="Straight Connector 34">
              <a:extLst>
                <a:ext uri="{FF2B5EF4-FFF2-40B4-BE49-F238E27FC236}">
                  <a16:creationId xmlns:a16="http://schemas.microsoft.com/office/drawing/2014/main" id="{6396D28B-AB29-6823-365A-193C467AB763}"/>
                </a:ext>
              </a:extLst>
            </p:cNvPr>
            <p:cNvCxnSpPr/>
            <p:nvPr/>
          </p:nvCxnSpPr>
          <p:spPr bwMode="auto">
            <a:xfrm>
              <a:off x="2256585" y="3027898"/>
              <a:ext cx="0" cy="665798"/>
            </a:xfrm>
            <a:prstGeom prst="line">
              <a:avLst/>
            </a:prstGeom>
            <a:noFill/>
            <a:ln w="28575"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5C34149B-17C3-0CE5-7C6D-7C1A17F364B2}"/>
                </a:ext>
              </a:extLst>
            </p:cNvPr>
            <p:cNvCxnSpPr/>
            <p:nvPr/>
          </p:nvCxnSpPr>
          <p:spPr bwMode="auto">
            <a:xfrm>
              <a:off x="2207372" y="3027898"/>
              <a:ext cx="98425" cy="0"/>
            </a:xfrm>
            <a:prstGeom prst="line">
              <a:avLst/>
            </a:prstGeom>
            <a:noFill/>
            <a:ln w="2857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7E3BF763-0BDA-AAEB-AF86-E91DE7B81C8F}"/>
                </a:ext>
              </a:extLst>
            </p:cNvPr>
            <p:cNvCxnSpPr/>
            <p:nvPr/>
          </p:nvCxnSpPr>
          <p:spPr bwMode="auto">
            <a:xfrm>
              <a:off x="2207372" y="3689469"/>
              <a:ext cx="98425" cy="0"/>
            </a:xfrm>
            <a:prstGeom prst="line">
              <a:avLst/>
            </a:prstGeom>
            <a:noFill/>
            <a:ln w="28575" cap="flat" cmpd="sng" algn="ctr">
              <a:solidFill>
                <a:schemeClr val="tx1"/>
              </a:solidFill>
              <a:prstDash val="solid"/>
              <a:round/>
              <a:headEnd type="none" w="med" len="med"/>
              <a:tailEnd type="none" w="med" len="med"/>
            </a:ln>
            <a:effectLst/>
          </p:spPr>
        </p:cxnSp>
      </p:grpSp>
      <p:grpSp>
        <p:nvGrpSpPr>
          <p:cNvPr id="38" name="Group 37">
            <a:extLst>
              <a:ext uri="{FF2B5EF4-FFF2-40B4-BE49-F238E27FC236}">
                <a16:creationId xmlns:a16="http://schemas.microsoft.com/office/drawing/2014/main" id="{CC46CEC6-B726-ABD8-3C9D-9EE0E1CB3347}"/>
              </a:ext>
            </a:extLst>
          </p:cNvPr>
          <p:cNvGrpSpPr/>
          <p:nvPr/>
        </p:nvGrpSpPr>
        <p:grpSpPr>
          <a:xfrm>
            <a:off x="2821868" y="2778384"/>
            <a:ext cx="73819" cy="79199"/>
            <a:chOff x="2207372" y="3027898"/>
            <a:chExt cx="98425" cy="665798"/>
          </a:xfrm>
        </p:grpSpPr>
        <p:cxnSp>
          <p:nvCxnSpPr>
            <p:cNvPr id="39" name="Straight Connector 38">
              <a:extLst>
                <a:ext uri="{FF2B5EF4-FFF2-40B4-BE49-F238E27FC236}">
                  <a16:creationId xmlns:a16="http://schemas.microsoft.com/office/drawing/2014/main" id="{0C669E2F-BCBD-4553-8F54-A7A778E25701}"/>
                </a:ext>
              </a:extLst>
            </p:cNvPr>
            <p:cNvCxnSpPr/>
            <p:nvPr/>
          </p:nvCxnSpPr>
          <p:spPr bwMode="auto">
            <a:xfrm>
              <a:off x="2256585" y="3027898"/>
              <a:ext cx="0" cy="665798"/>
            </a:xfrm>
            <a:prstGeom prst="line">
              <a:avLst/>
            </a:prstGeom>
            <a:noFill/>
            <a:ln w="28575"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233BE737-A122-B044-B9D1-66197A0A9D68}"/>
                </a:ext>
              </a:extLst>
            </p:cNvPr>
            <p:cNvCxnSpPr/>
            <p:nvPr/>
          </p:nvCxnSpPr>
          <p:spPr bwMode="auto">
            <a:xfrm>
              <a:off x="2207372" y="3027898"/>
              <a:ext cx="98425" cy="0"/>
            </a:xfrm>
            <a:prstGeom prst="line">
              <a:avLst/>
            </a:prstGeom>
            <a:noFill/>
            <a:ln w="2857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DBD622CA-2B2D-8AD4-0A3B-ED7076319C3D}"/>
                </a:ext>
              </a:extLst>
            </p:cNvPr>
            <p:cNvCxnSpPr/>
            <p:nvPr/>
          </p:nvCxnSpPr>
          <p:spPr bwMode="auto">
            <a:xfrm>
              <a:off x="2207372" y="3689469"/>
              <a:ext cx="98425" cy="0"/>
            </a:xfrm>
            <a:prstGeom prst="line">
              <a:avLst/>
            </a:prstGeom>
            <a:noFill/>
            <a:ln w="28575" cap="flat" cmpd="sng" algn="ctr">
              <a:solidFill>
                <a:schemeClr val="tx1"/>
              </a:solidFill>
              <a:prstDash val="solid"/>
              <a:round/>
              <a:headEnd type="none" w="med" len="med"/>
              <a:tailEnd type="none" w="med" len="med"/>
            </a:ln>
            <a:effectLst/>
          </p:spPr>
        </p:cxnSp>
      </p:grpSp>
      <p:grpSp>
        <p:nvGrpSpPr>
          <p:cNvPr id="42" name="Group 41">
            <a:extLst>
              <a:ext uri="{FF2B5EF4-FFF2-40B4-BE49-F238E27FC236}">
                <a16:creationId xmlns:a16="http://schemas.microsoft.com/office/drawing/2014/main" id="{AA9D8C0B-9781-7194-73A0-A0FEB7B8ED7D}"/>
              </a:ext>
            </a:extLst>
          </p:cNvPr>
          <p:cNvGrpSpPr/>
          <p:nvPr/>
        </p:nvGrpSpPr>
        <p:grpSpPr>
          <a:xfrm>
            <a:off x="3576724" y="2698376"/>
            <a:ext cx="73819" cy="168769"/>
            <a:chOff x="2207372" y="3027898"/>
            <a:chExt cx="98425" cy="665798"/>
          </a:xfrm>
        </p:grpSpPr>
        <p:cxnSp>
          <p:nvCxnSpPr>
            <p:cNvPr id="43" name="Straight Connector 42">
              <a:extLst>
                <a:ext uri="{FF2B5EF4-FFF2-40B4-BE49-F238E27FC236}">
                  <a16:creationId xmlns:a16="http://schemas.microsoft.com/office/drawing/2014/main" id="{D6134AFD-3C81-1FE2-41CF-0FDCCDAEF70B}"/>
                </a:ext>
              </a:extLst>
            </p:cNvPr>
            <p:cNvCxnSpPr/>
            <p:nvPr/>
          </p:nvCxnSpPr>
          <p:spPr bwMode="auto">
            <a:xfrm>
              <a:off x="2256585" y="3027898"/>
              <a:ext cx="0" cy="665798"/>
            </a:xfrm>
            <a:prstGeom prst="line">
              <a:avLst/>
            </a:prstGeom>
            <a:noFill/>
            <a:ln w="2857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98BBDA27-42E4-AA31-83AB-1DBDFBB9894B}"/>
                </a:ext>
              </a:extLst>
            </p:cNvPr>
            <p:cNvCxnSpPr/>
            <p:nvPr/>
          </p:nvCxnSpPr>
          <p:spPr bwMode="auto">
            <a:xfrm>
              <a:off x="2207372" y="3027898"/>
              <a:ext cx="98425" cy="0"/>
            </a:xfrm>
            <a:prstGeom prst="line">
              <a:avLst/>
            </a:prstGeom>
            <a:noFill/>
            <a:ln w="28575"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B8AB8BE3-A4F2-7F96-264A-A1408C3A8995}"/>
                </a:ext>
              </a:extLst>
            </p:cNvPr>
            <p:cNvCxnSpPr/>
            <p:nvPr/>
          </p:nvCxnSpPr>
          <p:spPr bwMode="auto">
            <a:xfrm>
              <a:off x="2207372" y="3689469"/>
              <a:ext cx="98425" cy="0"/>
            </a:xfrm>
            <a:prstGeom prst="line">
              <a:avLst/>
            </a:prstGeom>
            <a:noFill/>
            <a:ln w="28575" cap="flat" cmpd="sng" algn="ctr">
              <a:solidFill>
                <a:schemeClr val="tx1"/>
              </a:solidFill>
              <a:prstDash val="solid"/>
              <a:round/>
              <a:headEnd type="none" w="med" len="med"/>
              <a:tailEnd type="none" w="med" len="med"/>
            </a:ln>
            <a:effectLst/>
          </p:spPr>
        </p:cxnSp>
      </p:grpSp>
      <p:sp>
        <p:nvSpPr>
          <p:cNvPr id="46" name="Freeform: Shape 45">
            <a:extLst>
              <a:ext uri="{FF2B5EF4-FFF2-40B4-BE49-F238E27FC236}">
                <a16:creationId xmlns:a16="http://schemas.microsoft.com/office/drawing/2014/main" id="{3D8AB592-B942-7AFC-2F1F-261F965425D4}"/>
              </a:ext>
            </a:extLst>
          </p:cNvPr>
          <p:cNvSpPr/>
          <p:nvPr/>
        </p:nvSpPr>
        <p:spPr bwMode="auto">
          <a:xfrm>
            <a:off x="1148587" y="1106746"/>
            <a:ext cx="3425428" cy="1785938"/>
          </a:xfrm>
          <a:custGeom>
            <a:avLst/>
            <a:gdLst>
              <a:gd name="connsiteX0" fmla="*/ 0 w 4543425"/>
              <a:gd name="connsiteY0" fmla="*/ 0 h 2381250"/>
              <a:gd name="connsiteX1" fmla="*/ 0 w 4543425"/>
              <a:gd name="connsiteY1" fmla="*/ 2381250 h 2381250"/>
              <a:gd name="connsiteX2" fmla="*/ 4543425 w 4543425"/>
              <a:gd name="connsiteY2" fmla="*/ 2381250 h 2381250"/>
            </a:gdLst>
            <a:ahLst/>
            <a:cxnLst>
              <a:cxn ang="0">
                <a:pos x="connsiteX0" y="connsiteY0"/>
              </a:cxn>
              <a:cxn ang="0">
                <a:pos x="connsiteX1" y="connsiteY1"/>
              </a:cxn>
              <a:cxn ang="0">
                <a:pos x="connsiteX2" y="connsiteY2"/>
              </a:cxn>
            </a:cxnLst>
            <a:rect l="l" t="t" r="r" b="b"/>
            <a:pathLst>
              <a:path w="4543425" h="2381250">
                <a:moveTo>
                  <a:pt x="0" y="0"/>
                </a:moveTo>
                <a:lnTo>
                  <a:pt x="0" y="2381250"/>
                </a:lnTo>
                <a:lnTo>
                  <a:pt x="4543425" y="2381250"/>
                </a:lnTo>
              </a:path>
            </a:pathLst>
          </a:custGeom>
          <a:noFill/>
          <a:ln w="28575">
            <a:solidFill>
              <a:schemeClr val="bg1"/>
            </a:solidFill>
            <a:miter lim="800000"/>
            <a:headEnd/>
            <a:tailEnd/>
          </a:ln>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ＭＳ Ｐゴシック" charset="0"/>
              <a:cs typeface="Arial" panose="020B0604020202020204" pitchFamily="34" charset="0"/>
            </a:endParaRPr>
          </a:p>
        </p:txBody>
      </p:sp>
      <p:grpSp>
        <p:nvGrpSpPr>
          <p:cNvPr id="47" name="Group 46">
            <a:extLst>
              <a:ext uri="{FF2B5EF4-FFF2-40B4-BE49-F238E27FC236}">
                <a16:creationId xmlns:a16="http://schemas.microsoft.com/office/drawing/2014/main" id="{C68525AB-1192-FE43-8ABE-8CBBBF3D6BDA}"/>
              </a:ext>
            </a:extLst>
          </p:cNvPr>
          <p:cNvGrpSpPr/>
          <p:nvPr/>
        </p:nvGrpSpPr>
        <p:grpSpPr>
          <a:xfrm>
            <a:off x="1078385" y="1106746"/>
            <a:ext cx="65085" cy="1784576"/>
            <a:chOff x="1301810" y="2519363"/>
            <a:chExt cx="344755" cy="2379434"/>
          </a:xfrm>
        </p:grpSpPr>
        <p:cxnSp>
          <p:nvCxnSpPr>
            <p:cNvPr id="48" name="Straight Connector 47">
              <a:extLst>
                <a:ext uri="{FF2B5EF4-FFF2-40B4-BE49-F238E27FC236}">
                  <a16:creationId xmlns:a16="http://schemas.microsoft.com/office/drawing/2014/main" id="{246ED4FF-BB3E-0689-3F09-970200F44030}"/>
                </a:ext>
              </a:extLst>
            </p:cNvPr>
            <p:cNvCxnSpPr/>
            <p:nvPr/>
          </p:nvCxnSpPr>
          <p:spPr bwMode="auto">
            <a:xfrm>
              <a:off x="1301810" y="2519363"/>
              <a:ext cx="344755"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48985122-4EE0-6C5A-288B-65D36AEBCE1F}"/>
                </a:ext>
              </a:extLst>
            </p:cNvPr>
            <p:cNvCxnSpPr/>
            <p:nvPr/>
          </p:nvCxnSpPr>
          <p:spPr bwMode="auto">
            <a:xfrm>
              <a:off x="1301810" y="3309938"/>
              <a:ext cx="344755"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381D827A-56EF-54C5-952C-0D1819FF9B79}"/>
                </a:ext>
              </a:extLst>
            </p:cNvPr>
            <p:cNvCxnSpPr/>
            <p:nvPr/>
          </p:nvCxnSpPr>
          <p:spPr bwMode="auto">
            <a:xfrm>
              <a:off x="1301810" y="4108222"/>
              <a:ext cx="344755"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313EB44-F88B-16DA-5D38-EB3D23F30B15}"/>
                </a:ext>
              </a:extLst>
            </p:cNvPr>
            <p:cNvCxnSpPr/>
            <p:nvPr/>
          </p:nvCxnSpPr>
          <p:spPr bwMode="auto">
            <a:xfrm>
              <a:off x="1301810" y="4898797"/>
              <a:ext cx="344755" cy="0"/>
            </a:xfrm>
            <a:prstGeom prst="line">
              <a:avLst/>
            </a:prstGeom>
            <a:noFill/>
            <a:ln w="28575" cap="flat" cmpd="sng" algn="ctr">
              <a:solidFill>
                <a:schemeClr val="bg1"/>
              </a:solidFill>
              <a:prstDash val="solid"/>
              <a:round/>
              <a:headEnd type="none" w="med" len="med"/>
              <a:tailEnd type="none" w="med" len="med"/>
            </a:ln>
            <a:effectLst/>
          </p:spPr>
        </p:cxnSp>
      </p:grpSp>
      <p:cxnSp>
        <p:nvCxnSpPr>
          <p:cNvPr id="52" name="Straight Connector 51">
            <a:extLst>
              <a:ext uri="{FF2B5EF4-FFF2-40B4-BE49-F238E27FC236}">
                <a16:creationId xmlns:a16="http://schemas.microsoft.com/office/drawing/2014/main" id="{E7FF369B-A607-41D1-8F36-2AE79085B0F8}"/>
              </a:ext>
            </a:extLst>
          </p:cNvPr>
          <p:cNvCxnSpPr/>
          <p:nvPr/>
        </p:nvCxnSpPr>
        <p:spPr bwMode="auto">
          <a:xfrm>
            <a:off x="2084416" y="1435282"/>
            <a:ext cx="774362" cy="0"/>
          </a:xfrm>
          <a:prstGeom prst="line">
            <a:avLst/>
          </a:prstGeom>
          <a:noFill/>
          <a:ln w="28575" cap="flat" cmpd="sng" algn="ctr">
            <a:solidFill>
              <a:schemeClr val="tx1"/>
            </a:solidFill>
            <a:prstDash val="solid"/>
            <a:round/>
            <a:headEnd type="none" w="med" len="med"/>
            <a:tailEnd type="none" w="med" len="med"/>
          </a:ln>
          <a:effectLst/>
        </p:spPr>
      </p:cxnSp>
      <p:graphicFrame>
        <p:nvGraphicFramePr>
          <p:cNvPr id="53" name="Table 52">
            <a:extLst>
              <a:ext uri="{FF2B5EF4-FFF2-40B4-BE49-F238E27FC236}">
                <a16:creationId xmlns:a16="http://schemas.microsoft.com/office/drawing/2014/main" id="{3202D8E9-4C4B-A6B0-7B35-E023A816D1FB}"/>
              </a:ext>
            </a:extLst>
          </p:cNvPr>
          <p:cNvGraphicFramePr>
            <a:graphicFrameLocks noGrp="1"/>
          </p:cNvGraphicFramePr>
          <p:nvPr>
            <p:extLst>
              <p:ext uri="{D42A27DB-BD31-4B8C-83A1-F6EECF244321}">
                <p14:modId xmlns:p14="http://schemas.microsoft.com/office/powerpoint/2010/main" val="1675265253"/>
              </p:ext>
            </p:extLst>
          </p:nvPr>
        </p:nvGraphicFramePr>
        <p:xfrm>
          <a:off x="4766629" y="2914308"/>
          <a:ext cx="3428051" cy="1211580"/>
        </p:xfrm>
        <a:graphic>
          <a:graphicData uri="http://schemas.openxmlformats.org/drawingml/2006/table">
            <a:tbl>
              <a:tblPr firstRow="1" bandRow="1">
                <a:tableStyleId>{5C22544A-7EE6-4342-B048-85BDC9FD1C3A}</a:tableStyleId>
              </a:tblPr>
              <a:tblGrid>
                <a:gridCol w="1010603">
                  <a:extLst>
                    <a:ext uri="{9D8B030D-6E8A-4147-A177-3AD203B41FA5}">
                      <a16:colId xmlns:a16="http://schemas.microsoft.com/office/drawing/2014/main" val="1697952588"/>
                    </a:ext>
                  </a:extLst>
                </a:gridCol>
                <a:gridCol w="822960">
                  <a:extLst>
                    <a:ext uri="{9D8B030D-6E8A-4147-A177-3AD203B41FA5}">
                      <a16:colId xmlns:a16="http://schemas.microsoft.com/office/drawing/2014/main" val="2331653071"/>
                    </a:ext>
                  </a:extLst>
                </a:gridCol>
                <a:gridCol w="742950">
                  <a:extLst>
                    <a:ext uri="{9D8B030D-6E8A-4147-A177-3AD203B41FA5}">
                      <a16:colId xmlns:a16="http://schemas.microsoft.com/office/drawing/2014/main" val="2486217441"/>
                    </a:ext>
                  </a:extLst>
                </a:gridCol>
                <a:gridCol w="851538">
                  <a:extLst>
                    <a:ext uri="{9D8B030D-6E8A-4147-A177-3AD203B41FA5}">
                      <a16:colId xmlns:a16="http://schemas.microsoft.com/office/drawing/2014/main" val="701221078"/>
                    </a:ext>
                  </a:extLst>
                </a:gridCol>
              </a:tblGrid>
              <a:tr h="388620">
                <a:tc>
                  <a:txBody>
                    <a:bodyPr/>
                    <a:lstStyle/>
                    <a:p>
                      <a:endParaRPr lang="en-US" sz="1100" dirty="0"/>
                    </a:p>
                  </a:txBody>
                  <a:tcPr marL="34290" marR="3429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dirty="0"/>
                        <a:t>OP</a:t>
                      </a:r>
                    </a:p>
                    <a:p>
                      <a:pPr algn="ctr"/>
                      <a:r>
                        <a:rPr lang="en-US" sz="1100" dirty="0"/>
                        <a:t>(6 mos)</a:t>
                      </a:r>
                    </a:p>
                  </a:txBody>
                  <a:tcPr marL="34290" marR="34290" marT="34290" marB="3429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100" dirty="0"/>
                        <a:t>ATP</a:t>
                      </a:r>
                    </a:p>
                    <a:p>
                      <a:pPr algn="ctr"/>
                      <a:r>
                        <a:rPr lang="en-US" sz="1100" dirty="0"/>
                        <a:t>(12 mos)</a:t>
                      </a:r>
                    </a:p>
                  </a:txBody>
                  <a:tcPr marL="34290" marR="3429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100" dirty="0"/>
                        <a:t>LTE</a:t>
                      </a:r>
                    </a:p>
                    <a:p>
                      <a:pPr algn="ctr"/>
                      <a:r>
                        <a:rPr lang="en-US" sz="1100" dirty="0"/>
                        <a:t>(up to 16 mos)</a:t>
                      </a:r>
                    </a:p>
                  </a:txBody>
                  <a:tcPr marL="34290" marR="3429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663328483"/>
                  </a:ext>
                </a:extLst>
              </a:tr>
              <a:tr h="388620">
                <a:tc>
                  <a:txBody>
                    <a:bodyPr/>
                    <a:lstStyle/>
                    <a:p>
                      <a:pPr algn="ctr"/>
                      <a:r>
                        <a:rPr lang="en-US" sz="1100" dirty="0">
                          <a:solidFill>
                            <a:schemeClr val="bg1"/>
                          </a:solidFill>
                        </a:rPr>
                        <a:t>ABR (Model-based; 95% CI)</a:t>
                      </a:r>
                    </a:p>
                  </a:txBody>
                  <a:tcPr marL="34290" marR="3429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100" dirty="0">
                          <a:solidFill>
                            <a:schemeClr val="bg1"/>
                          </a:solidFill>
                        </a:rPr>
                        <a:t>7.9 </a:t>
                      </a:r>
                    </a:p>
                    <a:p>
                      <a:pPr algn="ctr"/>
                      <a:r>
                        <a:rPr lang="en-US" sz="900" dirty="0">
                          <a:solidFill>
                            <a:schemeClr val="bg1"/>
                          </a:solidFill>
                        </a:rPr>
                        <a:t>(5.09-10.61)</a:t>
                      </a:r>
                    </a:p>
                  </a:txBody>
                  <a:tcPr marL="34290" marR="3429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100" dirty="0">
                          <a:solidFill>
                            <a:schemeClr val="bg1"/>
                          </a:solidFill>
                        </a:rPr>
                        <a:t>5.1</a:t>
                      </a:r>
                    </a:p>
                    <a:p>
                      <a:pPr algn="ctr"/>
                      <a:r>
                        <a:rPr lang="en-US" sz="900" dirty="0">
                          <a:solidFill>
                            <a:schemeClr val="bg1"/>
                          </a:solidFill>
                        </a:rPr>
                        <a:t>(3.40-6.77)</a:t>
                      </a:r>
                    </a:p>
                  </a:txBody>
                  <a:tcPr marL="34290" marR="3429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100" dirty="0">
                          <a:solidFill>
                            <a:schemeClr val="bg1"/>
                          </a:solidFill>
                        </a:rPr>
                        <a:t>2.3</a:t>
                      </a:r>
                    </a:p>
                    <a:p>
                      <a:pPr algn="ctr"/>
                      <a:r>
                        <a:rPr lang="en-US" sz="900" dirty="0">
                          <a:solidFill>
                            <a:schemeClr val="bg1"/>
                          </a:solidFill>
                        </a:rPr>
                        <a:t>(1.40-3.67)</a:t>
                      </a:r>
                    </a:p>
                  </a:txBody>
                  <a:tcPr marL="34290" marR="3429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150679"/>
                  </a:ext>
                </a:extLst>
              </a:tr>
              <a:tr h="228600">
                <a:tc>
                  <a:txBody>
                    <a:bodyPr/>
                    <a:lstStyle/>
                    <a:p>
                      <a:pPr algn="ctr"/>
                      <a:r>
                        <a:rPr lang="en-US" sz="1100" dirty="0">
                          <a:solidFill>
                            <a:schemeClr val="bg1"/>
                          </a:solidFill>
                        </a:rPr>
                        <a:t>n</a:t>
                      </a:r>
                    </a:p>
                  </a:txBody>
                  <a:tcPr marL="34290" marR="3429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100" dirty="0">
                          <a:solidFill>
                            <a:schemeClr val="bg1"/>
                          </a:solidFill>
                        </a:rPr>
                        <a:t>83</a:t>
                      </a:r>
                    </a:p>
                  </a:txBody>
                  <a:tcPr marL="34290" marR="3429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100" dirty="0">
                          <a:solidFill>
                            <a:schemeClr val="bg1"/>
                          </a:solidFill>
                        </a:rPr>
                        <a:t>83</a:t>
                      </a:r>
                    </a:p>
                  </a:txBody>
                  <a:tcPr marL="34290" marR="3429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100" dirty="0">
                          <a:solidFill>
                            <a:schemeClr val="bg1"/>
                          </a:solidFill>
                        </a:rPr>
                        <a:t>58</a:t>
                      </a:r>
                    </a:p>
                  </a:txBody>
                  <a:tcPr marL="34290" marR="3429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319618570"/>
                  </a:ext>
                </a:extLst>
              </a:tr>
            </a:tbl>
          </a:graphicData>
        </a:graphic>
      </p:graphicFrame>
      <p:sp>
        <p:nvSpPr>
          <p:cNvPr id="54" name="Rectangle 53">
            <a:extLst>
              <a:ext uri="{FF2B5EF4-FFF2-40B4-BE49-F238E27FC236}">
                <a16:creationId xmlns:a16="http://schemas.microsoft.com/office/drawing/2014/main" id="{153F7C1A-E4C0-954F-8960-C1E0E96DDD83}"/>
              </a:ext>
            </a:extLst>
          </p:cNvPr>
          <p:cNvSpPr/>
          <p:nvPr/>
        </p:nvSpPr>
        <p:spPr bwMode="auto">
          <a:xfrm>
            <a:off x="5925108" y="1894912"/>
            <a:ext cx="592931" cy="987056"/>
          </a:xfrm>
          <a:prstGeom prst="rect">
            <a:avLst/>
          </a:prstGeom>
          <a:solidFill>
            <a:schemeClr val="accent1"/>
          </a:solidFill>
          <a:ln w="0">
            <a:solidFill>
              <a:schemeClr val="bg1"/>
            </a:solidFill>
            <a:miter lim="800000"/>
            <a:headEnd/>
            <a:tailEnd/>
          </a:ln>
        </p:spPr>
        <p:txBody>
          <a:bodyPr rtlCol="0" anchor="b"/>
          <a:lstStyle/>
          <a:p>
            <a:pPr marL="0" marR="0" lvl="0" indent="0" algn="ctr" defTabSz="685800" rtl="0" eaLnBrk="1" fontAlgn="auto" latinLnBrk="0" hangingPunct="1">
              <a:lnSpc>
                <a:spcPct val="100000"/>
              </a:lnSpc>
              <a:spcBef>
                <a:spcPct val="35000"/>
              </a:spcBef>
              <a:spcAft>
                <a:spcPct val="25000"/>
              </a:spcAft>
              <a:buClr>
                <a:srgbClr val="015873"/>
              </a:buClr>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endParaRPr>
          </a:p>
        </p:txBody>
      </p:sp>
      <p:sp>
        <p:nvSpPr>
          <p:cNvPr id="55" name="Rectangle 54">
            <a:extLst>
              <a:ext uri="{FF2B5EF4-FFF2-40B4-BE49-F238E27FC236}">
                <a16:creationId xmlns:a16="http://schemas.microsoft.com/office/drawing/2014/main" id="{8697E8EE-795A-7C01-31A7-8F4B6755472B}"/>
              </a:ext>
            </a:extLst>
          </p:cNvPr>
          <p:cNvSpPr/>
          <p:nvPr/>
        </p:nvSpPr>
        <p:spPr bwMode="auto">
          <a:xfrm>
            <a:off x="6682345" y="2249718"/>
            <a:ext cx="592931" cy="632250"/>
          </a:xfrm>
          <a:prstGeom prst="rect">
            <a:avLst/>
          </a:prstGeom>
          <a:solidFill>
            <a:schemeClr val="accent2"/>
          </a:solidFill>
          <a:ln w="0">
            <a:solidFill>
              <a:schemeClr val="bg1"/>
            </a:solidFill>
            <a:miter lim="800000"/>
            <a:headEnd/>
            <a:tailEnd/>
          </a:ln>
        </p:spPr>
        <p:txBody>
          <a:bodyPr rtlCol="0" anchor="b"/>
          <a:lstStyle/>
          <a:p>
            <a:pPr marL="0" marR="0" lvl="0" indent="0" algn="ctr" defTabSz="685800" rtl="0" eaLnBrk="1" fontAlgn="auto" latinLnBrk="0" hangingPunct="1">
              <a:lnSpc>
                <a:spcPct val="100000"/>
              </a:lnSpc>
              <a:spcBef>
                <a:spcPct val="35000"/>
              </a:spcBef>
              <a:spcAft>
                <a:spcPct val="25000"/>
              </a:spcAft>
              <a:buClr>
                <a:srgbClr val="015873"/>
              </a:buClr>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endParaRPr>
          </a:p>
        </p:txBody>
      </p:sp>
      <p:sp>
        <p:nvSpPr>
          <p:cNvPr id="56" name="Rectangle 55">
            <a:extLst>
              <a:ext uri="{FF2B5EF4-FFF2-40B4-BE49-F238E27FC236}">
                <a16:creationId xmlns:a16="http://schemas.microsoft.com/office/drawing/2014/main" id="{D27695BA-166B-AFE7-8668-9DC09688C767}"/>
              </a:ext>
            </a:extLst>
          </p:cNvPr>
          <p:cNvSpPr/>
          <p:nvPr/>
        </p:nvSpPr>
        <p:spPr bwMode="auto">
          <a:xfrm>
            <a:off x="7439583" y="2604523"/>
            <a:ext cx="592931" cy="277445"/>
          </a:xfrm>
          <a:prstGeom prst="rect">
            <a:avLst/>
          </a:prstGeom>
          <a:solidFill>
            <a:schemeClr val="accent6"/>
          </a:solidFill>
          <a:ln w="0">
            <a:solidFill>
              <a:schemeClr val="bg1"/>
            </a:solidFill>
            <a:miter lim="800000"/>
            <a:headEnd/>
            <a:tailEnd/>
          </a:ln>
        </p:spPr>
        <p:txBody>
          <a:bodyPr rtlCol="0" anchor="b"/>
          <a:lstStyle/>
          <a:p>
            <a:pPr marL="0" marR="0" lvl="0" indent="0" algn="ctr" defTabSz="685800" rtl="0" eaLnBrk="1" fontAlgn="auto" latinLnBrk="0" hangingPunct="1">
              <a:lnSpc>
                <a:spcPct val="100000"/>
              </a:lnSpc>
              <a:spcBef>
                <a:spcPct val="35000"/>
              </a:spcBef>
              <a:spcAft>
                <a:spcPct val="25000"/>
              </a:spcAft>
              <a:buClr>
                <a:srgbClr val="015873"/>
              </a:buClr>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endParaRPr>
          </a:p>
        </p:txBody>
      </p:sp>
      <p:sp>
        <p:nvSpPr>
          <p:cNvPr id="57" name="TextBox 56">
            <a:extLst>
              <a:ext uri="{FF2B5EF4-FFF2-40B4-BE49-F238E27FC236}">
                <a16:creationId xmlns:a16="http://schemas.microsoft.com/office/drawing/2014/main" id="{A2E0FE14-CAB5-E2D8-6854-6BF4792FEDA8}"/>
              </a:ext>
            </a:extLst>
          </p:cNvPr>
          <p:cNvSpPr txBox="1"/>
          <p:nvPr/>
        </p:nvSpPr>
        <p:spPr bwMode="auto">
          <a:xfrm>
            <a:off x="5423701" y="844131"/>
            <a:ext cx="275235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685800" rtl="0" eaLnBrk="1" fontAlgn="auto" latinLnBrk="0" hangingPunct="1">
              <a:lnSpc>
                <a:spcPct val="100000"/>
              </a:lnSpc>
              <a:spcBef>
                <a:spcPct val="50000"/>
              </a:spcBef>
              <a:spcAft>
                <a:spcPct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Treated Bleeds, Routine Prophylaxis</a:t>
            </a:r>
          </a:p>
        </p:txBody>
      </p:sp>
      <p:sp>
        <p:nvSpPr>
          <p:cNvPr id="58" name="TextBox 57">
            <a:extLst>
              <a:ext uri="{FF2B5EF4-FFF2-40B4-BE49-F238E27FC236}">
                <a16:creationId xmlns:a16="http://schemas.microsoft.com/office/drawing/2014/main" id="{199C7AC7-2813-212F-1135-89C551139A00}"/>
              </a:ext>
            </a:extLst>
          </p:cNvPr>
          <p:cNvSpPr txBox="1"/>
          <p:nvPr/>
        </p:nvSpPr>
        <p:spPr bwMode="auto">
          <a:xfrm rot="16200000">
            <a:off x="4436091" y="1885914"/>
            <a:ext cx="93807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685800" rtl="0" eaLnBrk="1" fontAlgn="auto" latinLnBrk="0" hangingPunct="1">
              <a:lnSpc>
                <a:spcPct val="100000"/>
              </a:lnSpc>
              <a:spcBef>
                <a:spcPct val="50000"/>
              </a:spcBef>
              <a:spcAft>
                <a:spcPct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Mean ABR</a:t>
            </a:r>
          </a:p>
        </p:txBody>
      </p:sp>
      <p:sp>
        <p:nvSpPr>
          <p:cNvPr id="59" name="TextBox 58">
            <a:extLst>
              <a:ext uri="{FF2B5EF4-FFF2-40B4-BE49-F238E27FC236}">
                <a16:creationId xmlns:a16="http://schemas.microsoft.com/office/drawing/2014/main" id="{38FD60A8-52CE-6322-55D3-F2F70E406C36}"/>
              </a:ext>
            </a:extLst>
          </p:cNvPr>
          <p:cNvSpPr txBox="1"/>
          <p:nvPr/>
        </p:nvSpPr>
        <p:spPr bwMode="auto">
          <a:xfrm>
            <a:off x="6095402" y="1035715"/>
            <a:ext cx="10843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685800" rtl="0" eaLnBrk="1" fontAlgn="auto" latinLnBrk="0" hangingPunct="1">
              <a:lnSpc>
                <a:spcPct val="100000"/>
              </a:lnSpc>
              <a:spcBef>
                <a:spcPct val="50000"/>
              </a:spcBef>
              <a:spcAft>
                <a:spcPct val="0"/>
              </a:spcAft>
              <a:buClrTx/>
              <a:buSzTx/>
              <a:buFontTx/>
              <a:buNone/>
              <a:tabLst/>
              <a:defRPr/>
            </a:pPr>
            <a:r>
              <a:rPr kumimoji="0" lang="en-US" sz="1350" b="0" i="1"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P = </a:t>
            </a:r>
            <a:r>
              <a:rPr lang="en-US" sz="1350" dirty="0">
                <a:solidFill>
                  <a:srgbClr val="000000"/>
                </a:solidFill>
                <a:latin typeface="Calibri" panose="020F0502020204030204" pitchFamily="34" charset="0"/>
                <a:ea typeface="ＭＳ Ｐゴシック" charset="0"/>
                <a:cs typeface="Arial" panose="020B0604020202020204" pitchFamily="34" charset="0"/>
              </a:rPr>
              <a:t>0</a:t>
            </a: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.0376</a:t>
            </a:r>
          </a:p>
        </p:txBody>
      </p:sp>
      <p:grpSp>
        <p:nvGrpSpPr>
          <p:cNvPr id="60" name="Group 59">
            <a:extLst>
              <a:ext uri="{FF2B5EF4-FFF2-40B4-BE49-F238E27FC236}">
                <a16:creationId xmlns:a16="http://schemas.microsoft.com/office/drawing/2014/main" id="{242B6220-7BFF-F73B-76E6-633C0CBF0154}"/>
              </a:ext>
            </a:extLst>
          </p:cNvPr>
          <p:cNvGrpSpPr/>
          <p:nvPr/>
        </p:nvGrpSpPr>
        <p:grpSpPr>
          <a:xfrm>
            <a:off x="6666570" y="1397836"/>
            <a:ext cx="622935" cy="587844"/>
            <a:chOff x="4020528" y="3050137"/>
            <a:chExt cx="830580" cy="775543"/>
          </a:xfrm>
        </p:grpSpPr>
        <p:sp>
          <p:nvSpPr>
            <p:cNvPr id="61" name="Arrow: Down 60">
              <a:extLst>
                <a:ext uri="{FF2B5EF4-FFF2-40B4-BE49-F238E27FC236}">
                  <a16:creationId xmlns:a16="http://schemas.microsoft.com/office/drawing/2014/main" id="{4456477B-4598-9054-D5A0-A4A8B9E2BB5E}"/>
                </a:ext>
              </a:extLst>
            </p:cNvPr>
            <p:cNvSpPr/>
            <p:nvPr/>
          </p:nvSpPr>
          <p:spPr bwMode="auto">
            <a:xfrm>
              <a:off x="4020528" y="3050137"/>
              <a:ext cx="830580" cy="775543"/>
            </a:xfrm>
            <a:prstGeom prst="downArrow">
              <a:avLst/>
            </a:prstGeom>
            <a:solidFill>
              <a:schemeClr val="tx2"/>
            </a:solidFill>
            <a:ln w="0">
              <a:solidFill>
                <a:schemeClr val="bg1"/>
              </a:solidFill>
              <a:miter lim="800000"/>
              <a:headEnd/>
              <a:tailEnd/>
            </a:ln>
          </p:spPr>
          <p:txBody>
            <a:bodyPr rtlCol="0" anchor="b"/>
            <a:lstStyle/>
            <a:p>
              <a:pPr marL="0" marR="0" lvl="0" indent="0" algn="ctr" defTabSz="685800" rtl="0" eaLnBrk="1" fontAlgn="auto" latinLnBrk="0" hangingPunct="1">
                <a:lnSpc>
                  <a:spcPct val="100000"/>
                </a:lnSpc>
                <a:spcBef>
                  <a:spcPct val="35000"/>
                </a:spcBef>
                <a:spcAft>
                  <a:spcPct val="25000"/>
                </a:spcAft>
                <a:buClr>
                  <a:srgbClr val="015873"/>
                </a:buClr>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endParaRPr>
            </a:p>
          </p:txBody>
        </p:sp>
        <p:sp>
          <p:nvSpPr>
            <p:cNvPr id="62" name="TextBox 61">
              <a:extLst>
                <a:ext uri="{FF2B5EF4-FFF2-40B4-BE49-F238E27FC236}">
                  <a16:creationId xmlns:a16="http://schemas.microsoft.com/office/drawing/2014/main" id="{D3B3CB97-A989-E9A2-D8E7-CE09096A3488}"/>
                </a:ext>
              </a:extLst>
            </p:cNvPr>
            <p:cNvSpPr txBox="1"/>
            <p:nvPr/>
          </p:nvSpPr>
          <p:spPr bwMode="auto">
            <a:xfrm>
              <a:off x="4139616" y="3392315"/>
              <a:ext cx="637781" cy="30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68580" tIns="34290" rIns="68580" bIns="34290" rtlCol="0" anchor="t">
              <a:spAutoFit/>
            </a:bodyPr>
            <a:lstStyle/>
            <a:p>
              <a:pPr marL="0" marR="0" lvl="0" indent="0" algn="ctr" defTabSz="685800" rtl="0" eaLnBrk="1" fontAlgn="auto" latinLnBrk="0" hangingPunct="1">
                <a:lnSpc>
                  <a:spcPct val="100000"/>
                </a:lnSpc>
                <a:spcBef>
                  <a:spcPct val="50000"/>
                </a:spcBef>
                <a:spcAft>
                  <a:spcPct val="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Calibri"/>
                  <a:ea typeface="Calibri"/>
                  <a:cs typeface="Calibri"/>
                </a:rPr>
                <a:t>35.2%</a:t>
              </a:r>
            </a:p>
          </p:txBody>
        </p:sp>
      </p:grpSp>
      <p:grpSp>
        <p:nvGrpSpPr>
          <p:cNvPr id="68" name="Group 67">
            <a:extLst>
              <a:ext uri="{FF2B5EF4-FFF2-40B4-BE49-F238E27FC236}">
                <a16:creationId xmlns:a16="http://schemas.microsoft.com/office/drawing/2014/main" id="{F2AFAFCC-4545-5247-E5E7-455EF8493141}"/>
              </a:ext>
            </a:extLst>
          </p:cNvPr>
          <p:cNvGrpSpPr/>
          <p:nvPr/>
        </p:nvGrpSpPr>
        <p:grpSpPr>
          <a:xfrm>
            <a:off x="6171905" y="1545497"/>
            <a:ext cx="73819" cy="710995"/>
            <a:chOff x="2207372" y="3027898"/>
            <a:chExt cx="98425" cy="665798"/>
          </a:xfrm>
        </p:grpSpPr>
        <p:cxnSp>
          <p:nvCxnSpPr>
            <p:cNvPr id="69" name="Straight Connector 68">
              <a:extLst>
                <a:ext uri="{FF2B5EF4-FFF2-40B4-BE49-F238E27FC236}">
                  <a16:creationId xmlns:a16="http://schemas.microsoft.com/office/drawing/2014/main" id="{A4887B3E-D27F-5647-2F8D-553135D2BE5E}"/>
                </a:ext>
              </a:extLst>
            </p:cNvPr>
            <p:cNvCxnSpPr/>
            <p:nvPr/>
          </p:nvCxnSpPr>
          <p:spPr bwMode="auto">
            <a:xfrm>
              <a:off x="2256585" y="3027898"/>
              <a:ext cx="0" cy="665798"/>
            </a:xfrm>
            <a:prstGeom prst="line">
              <a:avLst/>
            </a:prstGeom>
            <a:noFill/>
            <a:ln w="28575" cap="flat" cmpd="sng" algn="ctr">
              <a:solidFill>
                <a:schemeClr val="tx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E22E66D2-D326-EAA9-88F2-B75AF8E055A0}"/>
                </a:ext>
              </a:extLst>
            </p:cNvPr>
            <p:cNvCxnSpPr/>
            <p:nvPr/>
          </p:nvCxnSpPr>
          <p:spPr bwMode="auto">
            <a:xfrm>
              <a:off x="2207372" y="3027898"/>
              <a:ext cx="98425" cy="0"/>
            </a:xfrm>
            <a:prstGeom prst="line">
              <a:avLst/>
            </a:prstGeom>
            <a:noFill/>
            <a:ln w="28575" cap="flat" cmpd="sng" algn="ctr">
              <a:solidFill>
                <a:schemeClr val="tx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D1E3CCFF-26C9-2DAB-33E6-16F5E3E3C2E7}"/>
                </a:ext>
              </a:extLst>
            </p:cNvPr>
            <p:cNvCxnSpPr/>
            <p:nvPr/>
          </p:nvCxnSpPr>
          <p:spPr bwMode="auto">
            <a:xfrm>
              <a:off x="2207372" y="3689469"/>
              <a:ext cx="98425" cy="0"/>
            </a:xfrm>
            <a:prstGeom prst="line">
              <a:avLst/>
            </a:prstGeom>
            <a:noFill/>
            <a:ln w="28575" cap="flat" cmpd="sng" algn="ctr">
              <a:solidFill>
                <a:schemeClr val="tx1"/>
              </a:solidFill>
              <a:prstDash val="solid"/>
              <a:round/>
              <a:headEnd type="none" w="med" len="med"/>
              <a:tailEnd type="none" w="med" len="med"/>
            </a:ln>
            <a:effectLst/>
          </p:spPr>
        </p:cxnSp>
      </p:grpSp>
      <p:grpSp>
        <p:nvGrpSpPr>
          <p:cNvPr id="72" name="Group 71">
            <a:extLst>
              <a:ext uri="{FF2B5EF4-FFF2-40B4-BE49-F238E27FC236}">
                <a16:creationId xmlns:a16="http://schemas.microsoft.com/office/drawing/2014/main" id="{C33944C2-AC79-3D1F-7B5F-EBFBEF515936}"/>
              </a:ext>
            </a:extLst>
          </p:cNvPr>
          <p:cNvGrpSpPr/>
          <p:nvPr/>
        </p:nvGrpSpPr>
        <p:grpSpPr>
          <a:xfrm>
            <a:off x="6941128" y="2032397"/>
            <a:ext cx="73819" cy="431633"/>
            <a:chOff x="2207372" y="3027898"/>
            <a:chExt cx="98425" cy="665798"/>
          </a:xfrm>
        </p:grpSpPr>
        <p:cxnSp>
          <p:nvCxnSpPr>
            <p:cNvPr id="73" name="Straight Connector 72">
              <a:extLst>
                <a:ext uri="{FF2B5EF4-FFF2-40B4-BE49-F238E27FC236}">
                  <a16:creationId xmlns:a16="http://schemas.microsoft.com/office/drawing/2014/main" id="{F81F2EF2-62FD-4034-CE0A-52E42B990390}"/>
                </a:ext>
              </a:extLst>
            </p:cNvPr>
            <p:cNvCxnSpPr/>
            <p:nvPr/>
          </p:nvCxnSpPr>
          <p:spPr bwMode="auto">
            <a:xfrm>
              <a:off x="2256585" y="3027898"/>
              <a:ext cx="0" cy="665798"/>
            </a:xfrm>
            <a:prstGeom prst="line">
              <a:avLst/>
            </a:prstGeom>
            <a:noFill/>
            <a:ln w="28575" cap="flat" cmpd="sng" algn="ctr">
              <a:solidFill>
                <a:schemeClr val="tx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5B5A7F00-FAC2-E1C3-2FD6-8ACE5ADD975F}"/>
                </a:ext>
              </a:extLst>
            </p:cNvPr>
            <p:cNvCxnSpPr/>
            <p:nvPr/>
          </p:nvCxnSpPr>
          <p:spPr bwMode="auto">
            <a:xfrm>
              <a:off x="2207372" y="3027898"/>
              <a:ext cx="98425" cy="0"/>
            </a:xfrm>
            <a:prstGeom prst="line">
              <a:avLst/>
            </a:prstGeom>
            <a:noFill/>
            <a:ln w="28575" cap="flat" cmpd="sng" algn="ctr">
              <a:solidFill>
                <a:schemeClr val="tx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7F6185C8-92F3-3EAB-FD0C-93EDB9CF907C}"/>
                </a:ext>
              </a:extLst>
            </p:cNvPr>
            <p:cNvCxnSpPr/>
            <p:nvPr/>
          </p:nvCxnSpPr>
          <p:spPr bwMode="auto">
            <a:xfrm>
              <a:off x="2207372" y="3689469"/>
              <a:ext cx="98425" cy="0"/>
            </a:xfrm>
            <a:prstGeom prst="line">
              <a:avLst/>
            </a:prstGeom>
            <a:noFill/>
            <a:ln w="28575" cap="flat" cmpd="sng" algn="ctr">
              <a:solidFill>
                <a:schemeClr val="tx1"/>
              </a:solidFill>
              <a:prstDash val="solid"/>
              <a:round/>
              <a:headEnd type="none" w="med" len="med"/>
              <a:tailEnd type="none" w="med" len="med"/>
            </a:ln>
            <a:effectLst/>
          </p:spPr>
        </p:cxnSp>
      </p:grpSp>
      <p:grpSp>
        <p:nvGrpSpPr>
          <p:cNvPr id="76" name="Group 75">
            <a:extLst>
              <a:ext uri="{FF2B5EF4-FFF2-40B4-BE49-F238E27FC236}">
                <a16:creationId xmlns:a16="http://schemas.microsoft.com/office/drawing/2014/main" id="{4D34F718-0A3B-0E68-8383-2659F2F188EA}"/>
              </a:ext>
            </a:extLst>
          </p:cNvPr>
          <p:cNvGrpSpPr/>
          <p:nvPr/>
        </p:nvGrpSpPr>
        <p:grpSpPr>
          <a:xfrm>
            <a:off x="7695984" y="2481541"/>
            <a:ext cx="73819" cy="253952"/>
            <a:chOff x="2207372" y="3027898"/>
            <a:chExt cx="98425" cy="665798"/>
          </a:xfrm>
        </p:grpSpPr>
        <p:cxnSp>
          <p:nvCxnSpPr>
            <p:cNvPr id="77" name="Straight Connector 76">
              <a:extLst>
                <a:ext uri="{FF2B5EF4-FFF2-40B4-BE49-F238E27FC236}">
                  <a16:creationId xmlns:a16="http://schemas.microsoft.com/office/drawing/2014/main" id="{673BFFA3-7BCD-B2FA-AB23-446B31819B9F}"/>
                </a:ext>
              </a:extLst>
            </p:cNvPr>
            <p:cNvCxnSpPr/>
            <p:nvPr/>
          </p:nvCxnSpPr>
          <p:spPr bwMode="auto">
            <a:xfrm>
              <a:off x="2256585" y="3027898"/>
              <a:ext cx="0" cy="665798"/>
            </a:xfrm>
            <a:prstGeom prst="line">
              <a:avLst/>
            </a:prstGeom>
            <a:noFill/>
            <a:ln w="28575" cap="flat" cmpd="sng" algn="ctr">
              <a:solidFill>
                <a:schemeClr val="tx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3DE2FDA7-E7ED-E011-89AA-BCDC3944576B}"/>
                </a:ext>
              </a:extLst>
            </p:cNvPr>
            <p:cNvCxnSpPr/>
            <p:nvPr/>
          </p:nvCxnSpPr>
          <p:spPr bwMode="auto">
            <a:xfrm>
              <a:off x="2207372" y="3027898"/>
              <a:ext cx="98425" cy="0"/>
            </a:xfrm>
            <a:prstGeom prst="line">
              <a:avLst/>
            </a:prstGeom>
            <a:noFill/>
            <a:ln w="28575" cap="flat" cmpd="sng" algn="ctr">
              <a:solidFill>
                <a:schemeClr val="tx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CC54949F-90A3-3E54-C316-7299B33AA757}"/>
                </a:ext>
              </a:extLst>
            </p:cNvPr>
            <p:cNvCxnSpPr/>
            <p:nvPr/>
          </p:nvCxnSpPr>
          <p:spPr bwMode="auto">
            <a:xfrm>
              <a:off x="2207372" y="3689469"/>
              <a:ext cx="98425" cy="0"/>
            </a:xfrm>
            <a:prstGeom prst="line">
              <a:avLst/>
            </a:prstGeom>
            <a:noFill/>
            <a:ln w="28575" cap="flat" cmpd="sng" algn="ctr">
              <a:solidFill>
                <a:schemeClr val="tx1"/>
              </a:solidFill>
              <a:prstDash val="solid"/>
              <a:round/>
              <a:headEnd type="none" w="med" len="med"/>
              <a:tailEnd type="none" w="med" len="med"/>
            </a:ln>
            <a:effectLst/>
          </p:spPr>
        </p:cxnSp>
      </p:grpSp>
      <p:sp>
        <p:nvSpPr>
          <p:cNvPr id="80" name="Freeform: Shape 79">
            <a:extLst>
              <a:ext uri="{FF2B5EF4-FFF2-40B4-BE49-F238E27FC236}">
                <a16:creationId xmlns:a16="http://schemas.microsoft.com/office/drawing/2014/main" id="{5512DDB4-9CCC-0BC2-55C9-30E4683C47DE}"/>
              </a:ext>
            </a:extLst>
          </p:cNvPr>
          <p:cNvSpPr/>
          <p:nvPr/>
        </p:nvSpPr>
        <p:spPr bwMode="auto">
          <a:xfrm>
            <a:off x="5275026" y="1106746"/>
            <a:ext cx="3425428" cy="1785938"/>
          </a:xfrm>
          <a:custGeom>
            <a:avLst/>
            <a:gdLst>
              <a:gd name="connsiteX0" fmla="*/ 0 w 4543425"/>
              <a:gd name="connsiteY0" fmla="*/ 0 h 2381250"/>
              <a:gd name="connsiteX1" fmla="*/ 0 w 4543425"/>
              <a:gd name="connsiteY1" fmla="*/ 2381250 h 2381250"/>
              <a:gd name="connsiteX2" fmla="*/ 4543425 w 4543425"/>
              <a:gd name="connsiteY2" fmla="*/ 2381250 h 2381250"/>
            </a:gdLst>
            <a:ahLst/>
            <a:cxnLst>
              <a:cxn ang="0">
                <a:pos x="connsiteX0" y="connsiteY0"/>
              </a:cxn>
              <a:cxn ang="0">
                <a:pos x="connsiteX1" y="connsiteY1"/>
              </a:cxn>
              <a:cxn ang="0">
                <a:pos x="connsiteX2" y="connsiteY2"/>
              </a:cxn>
            </a:cxnLst>
            <a:rect l="l" t="t" r="r" b="b"/>
            <a:pathLst>
              <a:path w="4543425" h="2381250">
                <a:moveTo>
                  <a:pt x="0" y="0"/>
                </a:moveTo>
                <a:lnTo>
                  <a:pt x="0" y="2381250"/>
                </a:lnTo>
                <a:lnTo>
                  <a:pt x="4543425" y="2381250"/>
                </a:lnTo>
              </a:path>
            </a:pathLst>
          </a:custGeom>
          <a:noFill/>
          <a:ln w="28575">
            <a:solidFill>
              <a:schemeClr val="bg1"/>
            </a:solidFill>
            <a:miter lim="800000"/>
            <a:headEnd/>
            <a:tailEnd/>
          </a:ln>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ＭＳ Ｐゴシック" charset="0"/>
              <a:cs typeface="Arial" panose="020B0604020202020204" pitchFamily="34" charset="0"/>
            </a:endParaRPr>
          </a:p>
        </p:txBody>
      </p:sp>
      <p:grpSp>
        <p:nvGrpSpPr>
          <p:cNvPr id="81" name="Group 80">
            <a:extLst>
              <a:ext uri="{FF2B5EF4-FFF2-40B4-BE49-F238E27FC236}">
                <a16:creationId xmlns:a16="http://schemas.microsoft.com/office/drawing/2014/main" id="{B373D391-20BA-A0CB-424F-F0B00FA85090}"/>
              </a:ext>
            </a:extLst>
          </p:cNvPr>
          <p:cNvGrpSpPr/>
          <p:nvPr/>
        </p:nvGrpSpPr>
        <p:grpSpPr>
          <a:xfrm>
            <a:off x="5204824" y="1106746"/>
            <a:ext cx="77516" cy="759590"/>
            <a:chOff x="1301810" y="2519363"/>
            <a:chExt cx="344755" cy="2379434"/>
          </a:xfrm>
        </p:grpSpPr>
        <p:cxnSp>
          <p:nvCxnSpPr>
            <p:cNvPr id="82" name="Straight Connector 81">
              <a:extLst>
                <a:ext uri="{FF2B5EF4-FFF2-40B4-BE49-F238E27FC236}">
                  <a16:creationId xmlns:a16="http://schemas.microsoft.com/office/drawing/2014/main" id="{9F0BF2F6-432B-1BA4-1287-2020E9747893}"/>
                </a:ext>
              </a:extLst>
            </p:cNvPr>
            <p:cNvCxnSpPr/>
            <p:nvPr/>
          </p:nvCxnSpPr>
          <p:spPr bwMode="auto">
            <a:xfrm>
              <a:off x="1301810" y="2519363"/>
              <a:ext cx="344755" cy="0"/>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6FA1B34C-CE68-23D2-4F7E-D055C41C9D38}"/>
                </a:ext>
              </a:extLst>
            </p:cNvPr>
            <p:cNvCxnSpPr/>
            <p:nvPr/>
          </p:nvCxnSpPr>
          <p:spPr bwMode="auto">
            <a:xfrm>
              <a:off x="1301810" y="3309938"/>
              <a:ext cx="344755" cy="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71666E53-6DB9-CE73-4AE3-6EA9F8EA4912}"/>
                </a:ext>
              </a:extLst>
            </p:cNvPr>
            <p:cNvCxnSpPr/>
            <p:nvPr/>
          </p:nvCxnSpPr>
          <p:spPr bwMode="auto">
            <a:xfrm>
              <a:off x="1301810" y="4108222"/>
              <a:ext cx="344755" cy="0"/>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C880A210-EEB5-00EE-82D1-A9A32F4D4E6E}"/>
                </a:ext>
              </a:extLst>
            </p:cNvPr>
            <p:cNvCxnSpPr/>
            <p:nvPr/>
          </p:nvCxnSpPr>
          <p:spPr bwMode="auto">
            <a:xfrm>
              <a:off x="1301810" y="4898797"/>
              <a:ext cx="344755" cy="0"/>
            </a:xfrm>
            <a:prstGeom prst="line">
              <a:avLst/>
            </a:prstGeom>
            <a:noFill/>
            <a:ln w="28575" cap="flat" cmpd="sng" algn="ctr">
              <a:solidFill>
                <a:schemeClr val="bg1"/>
              </a:solidFill>
              <a:prstDash val="solid"/>
              <a:round/>
              <a:headEnd type="none" w="med" len="med"/>
              <a:tailEnd type="none" w="med" len="med"/>
            </a:ln>
            <a:effectLst/>
          </p:spPr>
        </p:cxnSp>
      </p:grpSp>
      <p:cxnSp>
        <p:nvCxnSpPr>
          <p:cNvPr id="86" name="Straight Connector 85">
            <a:extLst>
              <a:ext uri="{FF2B5EF4-FFF2-40B4-BE49-F238E27FC236}">
                <a16:creationId xmlns:a16="http://schemas.microsoft.com/office/drawing/2014/main" id="{5DCCD191-F7B1-C3A9-4E1A-9B893EB2C5CF}"/>
              </a:ext>
            </a:extLst>
          </p:cNvPr>
          <p:cNvCxnSpPr/>
          <p:nvPr/>
        </p:nvCxnSpPr>
        <p:spPr bwMode="auto">
          <a:xfrm>
            <a:off x="6191728" y="1301305"/>
            <a:ext cx="774362" cy="0"/>
          </a:xfrm>
          <a:prstGeom prst="line">
            <a:avLst/>
          </a:prstGeom>
          <a:noFill/>
          <a:ln w="28575" cap="flat" cmpd="sng" algn="ctr">
            <a:solidFill>
              <a:schemeClr val="tx1"/>
            </a:solidFill>
            <a:prstDash val="solid"/>
            <a:round/>
            <a:headEnd type="none" w="med" len="med"/>
            <a:tailEnd type="none" w="med" len="med"/>
          </a:ln>
          <a:effectLst/>
        </p:spPr>
      </p:cxnSp>
      <p:grpSp>
        <p:nvGrpSpPr>
          <p:cNvPr id="87" name="Group 86">
            <a:extLst>
              <a:ext uri="{FF2B5EF4-FFF2-40B4-BE49-F238E27FC236}">
                <a16:creationId xmlns:a16="http://schemas.microsoft.com/office/drawing/2014/main" id="{D2E93BFF-D634-5A11-5DD8-A26928F237BD}"/>
              </a:ext>
            </a:extLst>
          </p:cNvPr>
          <p:cNvGrpSpPr/>
          <p:nvPr/>
        </p:nvGrpSpPr>
        <p:grpSpPr>
          <a:xfrm>
            <a:off x="5204824" y="2136405"/>
            <a:ext cx="77516" cy="759590"/>
            <a:chOff x="1301810" y="2519363"/>
            <a:chExt cx="344755" cy="2379434"/>
          </a:xfrm>
        </p:grpSpPr>
        <p:cxnSp>
          <p:nvCxnSpPr>
            <p:cNvPr id="88" name="Straight Connector 87">
              <a:extLst>
                <a:ext uri="{FF2B5EF4-FFF2-40B4-BE49-F238E27FC236}">
                  <a16:creationId xmlns:a16="http://schemas.microsoft.com/office/drawing/2014/main" id="{24E2239F-3210-E6C5-41E3-6CB37480ACD9}"/>
                </a:ext>
              </a:extLst>
            </p:cNvPr>
            <p:cNvCxnSpPr/>
            <p:nvPr/>
          </p:nvCxnSpPr>
          <p:spPr bwMode="auto">
            <a:xfrm>
              <a:off x="1301810" y="2519363"/>
              <a:ext cx="344755" cy="0"/>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07F0BBF3-54FC-1694-B4C7-A4CCBC4E0F64}"/>
                </a:ext>
              </a:extLst>
            </p:cNvPr>
            <p:cNvCxnSpPr/>
            <p:nvPr/>
          </p:nvCxnSpPr>
          <p:spPr bwMode="auto">
            <a:xfrm>
              <a:off x="1301810" y="3309938"/>
              <a:ext cx="344755"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AA03A77E-8100-1ED1-4C73-35158A52DF8F}"/>
                </a:ext>
              </a:extLst>
            </p:cNvPr>
            <p:cNvCxnSpPr/>
            <p:nvPr/>
          </p:nvCxnSpPr>
          <p:spPr bwMode="auto">
            <a:xfrm>
              <a:off x="1301810" y="4108222"/>
              <a:ext cx="344755"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8EDADF80-5FA7-0743-D9B6-33180C719C45}"/>
                </a:ext>
              </a:extLst>
            </p:cNvPr>
            <p:cNvCxnSpPr/>
            <p:nvPr/>
          </p:nvCxnSpPr>
          <p:spPr bwMode="auto">
            <a:xfrm>
              <a:off x="1301810" y="4898797"/>
              <a:ext cx="344755" cy="0"/>
            </a:xfrm>
            <a:prstGeom prst="line">
              <a:avLst/>
            </a:prstGeom>
            <a:noFill/>
            <a:ln w="28575" cap="flat" cmpd="sng" algn="ctr">
              <a:solidFill>
                <a:schemeClr val="bg1"/>
              </a:solidFill>
              <a:prstDash val="solid"/>
              <a:round/>
              <a:headEnd type="none" w="med" len="med"/>
              <a:tailEnd type="none" w="med" len="med"/>
            </a:ln>
            <a:effectLst/>
          </p:spPr>
        </p:cxnSp>
      </p:grpSp>
      <p:sp>
        <p:nvSpPr>
          <p:cNvPr id="92" name="TextBox 91">
            <a:extLst>
              <a:ext uri="{FF2B5EF4-FFF2-40B4-BE49-F238E27FC236}">
                <a16:creationId xmlns:a16="http://schemas.microsoft.com/office/drawing/2014/main" id="{042CBE2E-8789-0A9A-38D2-6AB874CAD215}"/>
              </a:ext>
            </a:extLst>
          </p:cNvPr>
          <p:cNvSpPr txBox="1"/>
          <p:nvPr/>
        </p:nvSpPr>
        <p:spPr>
          <a:xfrm>
            <a:off x="3062866" y="4553484"/>
            <a:ext cx="2592376" cy="246221"/>
          </a:xfrm>
          <a:prstGeom prst="rect">
            <a:avLst/>
          </a:prstGeom>
          <a:noFill/>
        </p:spPr>
        <p:txBody>
          <a:bodyPr wrap="none" rtlCol="0">
            <a:spAutoFit/>
          </a:bodyPr>
          <a:lstStyle/>
          <a:p>
            <a:r>
              <a:rPr lang="en-US" sz="1000" dirty="0">
                <a:solidFill>
                  <a:schemeClr val="bg1"/>
                </a:solidFill>
              </a:rPr>
              <a:t>Matino D, et al. </a:t>
            </a:r>
            <a:r>
              <a:rPr lang="en-US" sz="1000" i="1" dirty="0">
                <a:solidFill>
                  <a:schemeClr val="bg1"/>
                </a:solidFill>
              </a:rPr>
              <a:t>Blood</a:t>
            </a:r>
            <a:r>
              <a:rPr lang="en-US" sz="1000" dirty="0">
                <a:solidFill>
                  <a:schemeClr val="bg1"/>
                </a:solidFill>
              </a:rPr>
              <a:t>. 2023;142(Suppl 1):285.</a:t>
            </a:r>
          </a:p>
        </p:txBody>
      </p:sp>
      <p:cxnSp>
        <p:nvCxnSpPr>
          <p:cNvPr id="94" name="Straight Connector 93">
            <a:extLst>
              <a:ext uri="{FF2B5EF4-FFF2-40B4-BE49-F238E27FC236}">
                <a16:creationId xmlns:a16="http://schemas.microsoft.com/office/drawing/2014/main" id="{1ED2A63A-7C47-5BA6-4E09-EB0E72B81F65}"/>
              </a:ext>
            </a:extLst>
          </p:cNvPr>
          <p:cNvCxnSpPr>
            <a:stCxn id="46" idx="1"/>
          </p:cNvCxnSpPr>
          <p:nvPr/>
        </p:nvCxnSpPr>
        <p:spPr>
          <a:xfrm flipV="1">
            <a:off x="1148587" y="2881968"/>
            <a:ext cx="3015390" cy="107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1D1BD6F-C84A-65E3-6586-7B71792A2238}"/>
              </a:ext>
            </a:extLst>
          </p:cNvPr>
          <p:cNvCxnSpPr>
            <a:cxnSpLocks/>
          </p:cNvCxnSpPr>
          <p:nvPr/>
        </p:nvCxnSpPr>
        <p:spPr>
          <a:xfrm flipH="1" flipV="1">
            <a:off x="1125896" y="1080450"/>
            <a:ext cx="15712" cy="17968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8FD550F-A984-61B1-B5DE-77EB63EF5CA6}"/>
              </a:ext>
            </a:extLst>
          </p:cNvPr>
          <p:cNvCxnSpPr>
            <a:stCxn id="80" idx="1"/>
          </p:cNvCxnSpPr>
          <p:nvPr/>
        </p:nvCxnSpPr>
        <p:spPr>
          <a:xfrm>
            <a:off x="5275026" y="2892684"/>
            <a:ext cx="3074118" cy="33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9DA02E2-9844-4F22-224B-F7B32C00ED05}"/>
              </a:ext>
            </a:extLst>
          </p:cNvPr>
          <p:cNvCxnSpPr>
            <a:stCxn id="80" idx="1"/>
            <a:endCxn id="5" idx="3"/>
          </p:cNvCxnSpPr>
          <p:nvPr/>
        </p:nvCxnSpPr>
        <p:spPr>
          <a:xfrm flipH="1" flipV="1">
            <a:off x="5260878" y="1117467"/>
            <a:ext cx="14148" cy="17752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59EFFBD9-AAE4-1B44-6F75-2ECBD2CA259D}"/>
              </a:ext>
            </a:extLst>
          </p:cNvPr>
          <p:cNvSpPr txBox="1"/>
          <p:nvPr/>
        </p:nvSpPr>
        <p:spPr>
          <a:xfrm>
            <a:off x="317090" y="4234850"/>
            <a:ext cx="83833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dirty="0">
                <a:ln>
                  <a:noFill/>
                </a:ln>
                <a:solidFill>
                  <a:srgbClr val="455560"/>
                </a:solidFill>
                <a:effectLst/>
                <a:uLnTx/>
                <a:uFillTx/>
                <a:ea typeface="+mn-ea"/>
                <a:cs typeface="Arial" panose="020B0604020202020204" pitchFamily="34" charset="0"/>
              </a:rPr>
              <a:t>ATP, active treatment phase; HA, hemophilia A; HB, hemophilia B; LTE, long-term extension; OD, on demand; OP, observational period; RP, routine prophylaxis </a:t>
            </a:r>
            <a:endParaRPr kumimoji="0" lang="en-BR" sz="1000" b="0" u="none" strike="noStrike" kern="1200" cap="none" spc="0" normalizeH="0" baseline="0" noProof="0" dirty="0">
              <a:ln>
                <a:noFill/>
              </a:ln>
              <a:solidFill>
                <a:srgbClr val="455560"/>
              </a:solidFill>
              <a:effectLst/>
              <a:uLnTx/>
              <a:uFillTx/>
              <a:ea typeface="+mn-ea"/>
              <a:cs typeface="Arial" panose="020B0604020202020204" pitchFamily="34" charset="0"/>
            </a:endParaRPr>
          </a:p>
        </p:txBody>
      </p:sp>
      <p:grpSp>
        <p:nvGrpSpPr>
          <p:cNvPr id="102" name="Group 101">
            <a:extLst>
              <a:ext uri="{FF2B5EF4-FFF2-40B4-BE49-F238E27FC236}">
                <a16:creationId xmlns:a16="http://schemas.microsoft.com/office/drawing/2014/main" id="{1D2AE313-0B7B-C045-40B9-336229697192}"/>
              </a:ext>
            </a:extLst>
          </p:cNvPr>
          <p:cNvGrpSpPr/>
          <p:nvPr/>
        </p:nvGrpSpPr>
        <p:grpSpPr>
          <a:xfrm>
            <a:off x="5184338" y="1106746"/>
            <a:ext cx="77516" cy="759590"/>
            <a:chOff x="1301810" y="2519363"/>
            <a:chExt cx="344755" cy="2379434"/>
          </a:xfrm>
        </p:grpSpPr>
        <p:cxnSp>
          <p:nvCxnSpPr>
            <p:cNvPr id="103" name="Straight Connector 102">
              <a:extLst>
                <a:ext uri="{FF2B5EF4-FFF2-40B4-BE49-F238E27FC236}">
                  <a16:creationId xmlns:a16="http://schemas.microsoft.com/office/drawing/2014/main" id="{07ED1C9B-4658-B528-33DE-ABD3A4FC2116}"/>
                </a:ext>
              </a:extLst>
            </p:cNvPr>
            <p:cNvCxnSpPr/>
            <p:nvPr/>
          </p:nvCxnSpPr>
          <p:spPr bwMode="auto">
            <a:xfrm>
              <a:off x="1301810" y="2519363"/>
              <a:ext cx="344755" cy="0"/>
            </a:xfrm>
            <a:prstGeom prst="line">
              <a:avLst/>
            </a:prstGeom>
            <a:noFill/>
            <a:ln w="28575" cap="flat" cmpd="sng" algn="ctr">
              <a:solidFill>
                <a:schemeClr val="tx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206FC7D3-E9AE-3206-0A88-4E87033AC300}"/>
                </a:ext>
              </a:extLst>
            </p:cNvPr>
            <p:cNvCxnSpPr/>
            <p:nvPr/>
          </p:nvCxnSpPr>
          <p:spPr bwMode="auto">
            <a:xfrm>
              <a:off x="1301810" y="3309938"/>
              <a:ext cx="344755" cy="0"/>
            </a:xfrm>
            <a:prstGeom prst="line">
              <a:avLst/>
            </a:prstGeom>
            <a:noFill/>
            <a:ln w="28575" cap="flat" cmpd="sng" algn="ctr">
              <a:solidFill>
                <a:schemeClr val="tx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914A7DE4-B524-2C97-3A2F-62A09BECB0F6}"/>
                </a:ext>
              </a:extLst>
            </p:cNvPr>
            <p:cNvCxnSpPr/>
            <p:nvPr/>
          </p:nvCxnSpPr>
          <p:spPr bwMode="auto">
            <a:xfrm>
              <a:off x="1301810" y="4108222"/>
              <a:ext cx="344755" cy="0"/>
            </a:xfrm>
            <a:prstGeom prst="line">
              <a:avLst/>
            </a:prstGeom>
            <a:noFill/>
            <a:ln w="28575"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441A989C-3BE3-BCA9-1F0C-A6506D1E2262}"/>
                </a:ext>
              </a:extLst>
            </p:cNvPr>
            <p:cNvCxnSpPr/>
            <p:nvPr/>
          </p:nvCxnSpPr>
          <p:spPr bwMode="auto">
            <a:xfrm>
              <a:off x="1301810" y="4898797"/>
              <a:ext cx="344755" cy="0"/>
            </a:xfrm>
            <a:prstGeom prst="line">
              <a:avLst/>
            </a:prstGeom>
            <a:noFill/>
            <a:ln w="28575" cap="flat" cmpd="sng" algn="ctr">
              <a:solidFill>
                <a:schemeClr val="tx1"/>
              </a:solidFill>
              <a:prstDash val="solid"/>
              <a:round/>
              <a:headEnd type="none" w="med" len="med"/>
              <a:tailEnd type="none" w="med" len="med"/>
            </a:ln>
            <a:effectLst/>
          </p:spPr>
        </p:cxnSp>
      </p:grpSp>
      <p:grpSp>
        <p:nvGrpSpPr>
          <p:cNvPr id="107" name="Group 106">
            <a:extLst>
              <a:ext uri="{FF2B5EF4-FFF2-40B4-BE49-F238E27FC236}">
                <a16:creationId xmlns:a16="http://schemas.microsoft.com/office/drawing/2014/main" id="{24D7F2B1-900B-4472-5481-DB208440EA06}"/>
              </a:ext>
            </a:extLst>
          </p:cNvPr>
          <p:cNvGrpSpPr/>
          <p:nvPr/>
        </p:nvGrpSpPr>
        <p:grpSpPr>
          <a:xfrm>
            <a:off x="5184338" y="2136405"/>
            <a:ext cx="77516" cy="759590"/>
            <a:chOff x="1301810" y="2519363"/>
            <a:chExt cx="344755" cy="2379434"/>
          </a:xfrm>
        </p:grpSpPr>
        <p:cxnSp>
          <p:nvCxnSpPr>
            <p:cNvPr id="108" name="Straight Connector 107">
              <a:extLst>
                <a:ext uri="{FF2B5EF4-FFF2-40B4-BE49-F238E27FC236}">
                  <a16:creationId xmlns:a16="http://schemas.microsoft.com/office/drawing/2014/main" id="{75CCB61A-D996-5568-84EF-697A875AC1F7}"/>
                </a:ext>
              </a:extLst>
            </p:cNvPr>
            <p:cNvCxnSpPr/>
            <p:nvPr/>
          </p:nvCxnSpPr>
          <p:spPr bwMode="auto">
            <a:xfrm>
              <a:off x="1301810" y="2519363"/>
              <a:ext cx="344755" cy="0"/>
            </a:xfrm>
            <a:prstGeom prst="line">
              <a:avLst/>
            </a:prstGeom>
            <a:noFill/>
            <a:ln w="28575"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286F2614-A6B6-91F9-4809-D7AC9C90DE31}"/>
                </a:ext>
              </a:extLst>
            </p:cNvPr>
            <p:cNvCxnSpPr/>
            <p:nvPr/>
          </p:nvCxnSpPr>
          <p:spPr bwMode="auto">
            <a:xfrm>
              <a:off x="1301810" y="3309938"/>
              <a:ext cx="344755" cy="0"/>
            </a:xfrm>
            <a:prstGeom prst="line">
              <a:avLst/>
            </a:prstGeom>
            <a:noFill/>
            <a:ln w="28575" cap="flat" cmpd="sng" algn="ctr">
              <a:solidFill>
                <a:schemeClr val="tx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214335EE-4FE4-B87E-6B42-C7E6F0489E0D}"/>
                </a:ext>
              </a:extLst>
            </p:cNvPr>
            <p:cNvCxnSpPr/>
            <p:nvPr/>
          </p:nvCxnSpPr>
          <p:spPr bwMode="auto">
            <a:xfrm>
              <a:off x="1301810" y="4108222"/>
              <a:ext cx="344755" cy="0"/>
            </a:xfrm>
            <a:prstGeom prst="line">
              <a:avLst/>
            </a:prstGeom>
            <a:noFill/>
            <a:ln w="28575" cap="flat" cmpd="sng" algn="ctr">
              <a:solidFill>
                <a:schemeClr val="tx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712A6825-6CA2-21D2-BA42-B6EB36C7443A}"/>
                </a:ext>
              </a:extLst>
            </p:cNvPr>
            <p:cNvCxnSpPr/>
            <p:nvPr/>
          </p:nvCxnSpPr>
          <p:spPr bwMode="auto">
            <a:xfrm>
              <a:off x="1301810" y="4898797"/>
              <a:ext cx="344755" cy="0"/>
            </a:xfrm>
            <a:prstGeom prst="line">
              <a:avLst/>
            </a:prstGeom>
            <a:noFill/>
            <a:ln w="28575" cap="flat" cmpd="sng" algn="ctr">
              <a:solidFill>
                <a:schemeClr val="tx1"/>
              </a:solidFill>
              <a:prstDash val="solid"/>
              <a:round/>
              <a:headEnd type="none" w="med" len="med"/>
              <a:tailEnd type="none" w="med" len="med"/>
            </a:ln>
            <a:effectLst/>
          </p:spPr>
        </p:cxnSp>
      </p:grpSp>
      <p:grpSp>
        <p:nvGrpSpPr>
          <p:cNvPr id="112" name="Group 111">
            <a:extLst>
              <a:ext uri="{FF2B5EF4-FFF2-40B4-BE49-F238E27FC236}">
                <a16:creationId xmlns:a16="http://schemas.microsoft.com/office/drawing/2014/main" id="{B5302EC8-BD0F-8A94-2BE7-6F3D92324AD0}"/>
              </a:ext>
            </a:extLst>
          </p:cNvPr>
          <p:cNvGrpSpPr/>
          <p:nvPr/>
        </p:nvGrpSpPr>
        <p:grpSpPr>
          <a:xfrm>
            <a:off x="1079596" y="1103527"/>
            <a:ext cx="65085" cy="1784576"/>
            <a:chOff x="1301810" y="2519363"/>
            <a:chExt cx="344755" cy="2379434"/>
          </a:xfrm>
        </p:grpSpPr>
        <p:cxnSp>
          <p:nvCxnSpPr>
            <p:cNvPr id="113" name="Straight Connector 112">
              <a:extLst>
                <a:ext uri="{FF2B5EF4-FFF2-40B4-BE49-F238E27FC236}">
                  <a16:creationId xmlns:a16="http://schemas.microsoft.com/office/drawing/2014/main" id="{2BA1778A-E2B8-E789-4D8D-D67F1310A259}"/>
                </a:ext>
              </a:extLst>
            </p:cNvPr>
            <p:cNvCxnSpPr/>
            <p:nvPr/>
          </p:nvCxnSpPr>
          <p:spPr bwMode="auto">
            <a:xfrm>
              <a:off x="1301810" y="2519363"/>
              <a:ext cx="344755" cy="0"/>
            </a:xfrm>
            <a:prstGeom prst="line">
              <a:avLst/>
            </a:prstGeom>
            <a:noFill/>
            <a:ln w="28575" cap="flat" cmpd="sng" algn="ctr">
              <a:solidFill>
                <a:schemeClr val="tx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7BD30A0F-709F-4E52-DC7B-84A4CFFB9F1D}"/>
                </a:ext>
              </a:extLst>
            </p:cNvPr>
            <p:cNvCxnSpPr/>
            <p:nvPr/>
          </p:nvCxnSpPr>
          <p:spPr bwMode="auto">
            <a:xfrm>
              <a:off x="1301810" y="3309938"/>
              <a:ext cx="344755" cy="0"/>
            </a:xfrm>
            <a:prstGeom prst="line">
              <a:avLst/>
            </a:prstGeom>
            <a:noFill/>
            <a:ln w="28575"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7C5082B-79B7-821A-9F98-97E5AF2B79EA}"/>
                </a:ext>
              </a:extLst>
            </p:cNvPr>
            <p:cNvCxnSpPr/>
            <p:nvPr/>
          </p:nvCxnSpPr>
          <p:spPr bwMode="auto">
            <a:xfrm>
              <a:off x="1301810" y="4108222"/>
              <a:ext cx="344755" cy="0"/>
            </a:xfrm>
            <a:prstGeom prst="line">
              <a:avLst/>
            </a:prstGeom>
            <a:noFill/>
            <a:ln w="28575"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9353D04-A941-D386-15C0-72AFBBD6A1F4}"/>
                </a:ext>
              </a:extLst>
            </p:cNvPr>
            <p:cNvCxnSpPr/>
            <p:nvPr/>
          </p:nvCxnSpPr>
          <p:spPr bwMode="auto">
            <a:xfrm>
              <a:off x="1301810" y="4898797"/>
              <a:ext cx="344755" cy="0"/>
            </a:xfrm>
            <a:prstGeom prst="line">
              <a:avLst/>
            </a:prstGeom>
            <a:noFill/>
            <a:ln w="285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646499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488711" y="-136974"/>
            <a:ext cx="6912429" cy="994172"/>
          </a:xfrm>
        </p:spPr>
        <p:txBody>
          <a:bodyPr>
            <a:normAutofit/>
          </a:bodyPr>
          <a:lstStyle/>
          <a:p>
            <a:r>
              <a:rPr lang="en-US" sz="3200" dirty="0"/>
              <a:t>Marstacimab: BASIS TRIAL: Safety</a:t>
            </a:r>
          </a:p>
        </p:txBody>
      </p:sp>
      <p:sp>
        <p:nvSpPr>
          <p:cNvPr id="11" name="TextBox 10">
            <a:extLst>
              <a:ext uri="{FF2B5EF4-FFF2-40B4-BE49-F238E27FC236}">
                <a16:creationId xmlns:a16="http://schemas.microsoft.com/office/drawing/2014/main" id="{2563BDBD-71CC-F214-48B1-9AF6FC354799}"/>
              </a:ext>
            </a:extLst>
          </p:cNvPr>
          <p:cNvSpPr txBox="1"/>
          <p:nvPr/>
        </p:nvSpPr>
        <p:spPr>
          <a:xfrm>
            <a:off x="3087724" y="4531970"/>
            <a:ext cx="4572000" cy="246221"/>
          </a:xfrm>
          <a:prstGeom prst="rect">
            <a:avLst/>
          </a:prstGeom>
          <a:noFill/>
        </p:spPr>
        <p:txBody>
          <a:bodyPr wrap="square">
            <a:spAutoFit/>
          </a:bodyPr>
          <a:lstStyle/>
          <a:p>
            <a:r>
              <a:rPr lang="en-US" sz="1000" dirty="0">
                <a:solidFill>
                  <a:schemeClr val="bg1"/>
                </a:solidFill>
              </a:rPr>
              <a:t>Matino D, et al. </a:t>
            </a:r>
            <a:r>
              <a:rPr lang="en-US" sz="1000" i="1" dirty="0">
                <a:solidFill>
                  <a:schemeClr val="bg1"/>
                </a:solidFill>
              </a:rPr>
              <a:t>Blood. </a:t>
            </a:r>
            <a:r>
              <a:rPr lang="en-US" sz="1000" dirty="0">
                <a:solidFill>
                  <a:schemeClr val="bg1"/>
                </a:solidFill>
              </a:rPr>
              <a:t>2023;142(Suppl 1):285.</a:t>
            </a:r>
          </a:p>
        </p:txBody>
      </p:sp>
      <p:graphicFrame>
        <p:nvGraphicFramePr>
          <p:cNvPr id="49" name="Table 4">
            <a:extLst>
              <a:ext uri="{FF2B5EF4-FFF2-40B4-BE49-F238E27FC236}">
                <a16:creationId xmlns:a16="http://schemas.microsoft.com/office/drawing/2014/main" id="{64095E3C-160B-002E-CF7C-0E849C4D8C75}"/>
              </a:ext>
            </a:extLst>
          </p:cNvPr>
          <p:cNvGraphicFramePr>
            <a:graphicFrameLocks noGrp="1"/>
          </p:cNvGraphicFramePr>
          <p:nvPr>
            <p:ph idx="1"/>
            <p:extLst>
              <p:ext uri="{D42A27DB-BD31-4B8C-83A1-F6EECF244321}">
                <p14:modId xmlns:p14="http://schemas.microsoft.com/office/powerpoint/2010/main" val="2020315999"/>
              </p:ext>
            </p:extLst>
          </p:nvPr>
        </p:nvGraphicFramePr>
        <p:xfrm>
          <a:off x="608370" y="618521"/>
          <a:ext cx="7927261" cy="3520438"/>
        </p:xfrm>
        <a:graphic>
          <a:graphicData uri="http://schemas.openxmlformats.org/drawingml/2006/table">
            <a:tbl>
              <a:tblPr firstRow="1" bandRow="1">
                <a:tableStyleId>{FABFCF23-3B69-468F-B69F-88F6DE6A72F2}</a:tableStyleId>
              </a:tblPr>
              <a:tblGrid>
                <a:gridCol w="1862737">
                  <a:extLst>
                    <a:ext uri="{9D8B030D-6E8A-4147-A177-3AD203B41FA5}">
                      <a16:colId xmlns:a16="http://schemas.microsoft.com/office/drawing/2014/main" val="839714371"/>
                    </a:ext>
                  </a:extLst>
                </a:gridCol>
                <a:gridCol w="1010754">
                  <a:extLst>
                    <a:ext uri="{9D8B030D-6E8A-4147-A177-3AD203B41FA5}">
                      <a16:colId xmlns:a16="http://schemas.microsoft.com/office/drawing/2014/main" val="1027592667"/>
                    </a:ext>
                  </a:extLst>
                </a:gridCol>
                <a:gridCol w="1010754">
                  <a:extLst>
                    <a:ext uri="{9D8B030D-6E8A-4147-A177-3AD203B41FA5}">
                      <a16:colId xmlns:a16="http://schemas.microsoft.com/office/drawing/2014/main" val="2744871576"/>
                    </a:ext>
                  </a:extLst>
                </a:gridCol>
                <a:gridCol w="1010754">
                  <a:extLst>
                    <a:ext uri="{9D8B030D-6E8A-4147-A177-3AD203B41FA5}">
                      <a16:colId xmlns:a16="http://schemas.microsoft.com/office/drawing/2014/main" val="460903013"/>
                    </a:ext>
                  </a:extLst>
                </a:gridCol>
                <a:gridCol w="1010754">
                  <a:extLst>
                    <a:ext uri="{9D8B030D-6E8A-4147-A177-3AD203B41FA5}">
                      <a16:colId xmlns:a16="http://schemas.microsoft.com/office/drawing/2014/main" val="2782907986"/>
                    </a:ext>
                  </a:extLst>
                </a:gridCol>
                <a:gridCol w="1010754">
                  <a:extLst>
                    <a:ext uri="{9D8B030D-6E8A-4147-A177-3AD203B41FA5}">
                      <a16:colId xmlns:a16="http://schemas.microsoft.com/office/drawing/2014/main" val="3071271927"/>
                    </a:ext>
                  </a:extLst>
                </a:gridCol>
                <a:gridCol w="1010754">
                  <a:extLst>
                    <a:ext uri="{9D8B030D-6E8A-4147-A177-3AD203B41FA5}">
                      <a16:colId xmlns:a16="http://schemas.microsoft.com/office/drawing/2014/main" val="51316243"/>
                    </a:ext>
                  </a:extLst>
                </a:gridCol>
              </a:tblGrid>
              <a:tr h="303794">
                <a:tc>
                  <a:txBody>
                    <a:bodyPr/>
                    <a:lstStyle/>
                    <a:p>
                      <a:endParaRPr lang="en-US" sz="1100" dirty="0"/>
                    </a:p>
                  </a:txBody>
                  <a:tcPr anchor="ctr">
                    <a:lnR w="12700" cap="flat" cmpd="sng" algn="ctr">
                      <a:solidFill>
                        <a:schemeClr val="bg1"/>
                      </a:solidFill>
                      <a:prstDash val="solid"/>
                      <a:round/>
                      <a:headEnd type="none" w="med" len="med"/>
                      <a:tailEnd type="none" w="med" len="med"/>
                    </a:lnR>
                  </a:tcPr>
                </a:tc>
                <a:tc gridSpan="2">
                  <a:txBody>
                    <a:bodyPr/>
                    <a:lstStyle/>
                    <a:p>
                      <a:pPr algn="ctr"/>
                      <a:r>
                        <a:rPr lang="en-US" sz="1100" dirty="0"/>
                        <a:t>OD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a:p>
                  </a:txBody>
                  <a:tcPr/>
                </a:tc>
                <a:tc gridSpan="2">
                  <a:txBody>
                    <a:bodyPr/>
                    <a:lstStyle/>
                    <a:p>
                      <a:pPr algn="ctr"/>
                      <a:r>
                        <a:rPr lang="en-US" sz="1100" dirty="0"/>
                        <a:t>RP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a:p>
                  </a:txBody>
                  <a:tcPr/>
                </a:tc>
                <a:tc>
                  <a:txBody>
                    <a:bodyPr/>
                    <a:lstStyle/>
                    <a:p>
                      <a:pPr algn="ctr"/>
                      <a:r>
                        <a:rPr lang="en-US" sz="1100" dirty="0"/>
                        <a:t>OD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100" dirty="0"/>
                        <a:t>RP</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191073265"/>
                  </a:ext>
                </a:extLst>
              </a:tr>
              <a:tr h="893513">
                <a:tc>
                  <a:txBody>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r>
                        <a:rPr lang="en-US" sz="1100" b="1" dirty="0">
                          <a:solidFill>
                            <a:schemeClr val="bg1"/>
                          </a:solidFill>
                        </a:rPr>
                        <a:t>Adverse Events, n (%)</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100" b="1" dirty="0">
                          <a:solidFill>
                            <a:schemeClr val="bg1"/>
                          </a:solidFill>
                        </a:rPr>
                        <a:t>OP </a:t>
                      </a:r>
                    </a:p>
                    <a:p>
                      <a:pPr algn="ctr"/>
                      <a:r>
                        <a:rPr lang="en-US" sz="1100" b="1" dirty="0">
                          <a:solidFill>
                            <a:schemeClr val="bg1"/>
                          </a:solidFill>
                        </a:rPr>
                        <a:t>(n=37)</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solidFill>
                  </a:tcPr>
                </a:tc>
                <a:tc>
                  <a:txBody>
                    <a:bodyPr/>
                    <a:lstStyle/>
                    <a:p>
                      <a:pPr algn="ctr"/>
                      <a:r>
                        <a:rPr lang="en-US" sz="1100" b="1" dirty="0">
                          <a:solidFill>
                            <a:schemeClr val="bg1"/>
                          </a:solidFill>
                        </a:rPr>
                        <a:t>Marstacimab prophylaxis during ATP (n=33)</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algn="ctr"/>
                      <a:r>
                        <a:rPr lang="en-US" sz="1100" b="1" dirty="0">
                          <a:solidFill>
                            <a:schemeClr val="bg1"/>
                          </a:solidFill>
                        </a:rPr>
                        <a:t>OP</a:t>
                      </a:r>
                    </a:p>
                    <a:p>
                      <a:pPr algn="ctr"/>
                      <a:r>
                        <a:rPr lang="en-US" sz="1100" b="1" dirty="0">
                          <a:solidFill>
                            <a:schemeClr val="bg1"/>
                          </a:solidFill>
                        </a:rPr>
                        <a:t>(n=91)</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Marstacimab prophylaxis during ATP (n=83)</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Marstacimab prophylaxis during LTE (n=29)</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Marstacimab prophylaxis during LTE (n=58)</a:t>
                      </a:r>
                    </a:p>
                  </a:txBody>
                  <a:tcPr anchor="b">
                    <a:lnL w="12700"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1450533437"/>
                  </a:ext>
                </a:extLst>
              </a:tr>
              <a:tr h="303794">
                <a:tc>
                  <a:txBody>
                    <a:bodyPr/>
                    <a:lstStyle/>
                    <a:p>
                      <a:pPr algn="l"/>
                      <a:r>
                        <a:rPr lang="en-US" sz="1100" dirty="0"/>
                        <a:t>AEs (treatment related)</a:t>
                      </a:r>
                    </a:p>
                  </a:txBody>
                  <a:tcPr anchor="ctr"/>
                </a:tc>
                <a:tc>
                  <a:txBody>
                    <a:bodyPr/>
                    <a:lstStyle/>
                    <a:p>
                      <a:pPr algn="ctr"/>
                      <a:r>
                        <a:rPr lang="en-US" sz="1100" dirty="0"/>
                        <a:t>NA</a:t>
                      </a:r>
                    </a:p>
                  </a:txBody>
                  <a:tcPr anchor="ctr"/>
                </a:tc>
                <a:tc>
                  <a:txBody>
                    <a:bodyPr/>
                    <a:lstStyle/>
                    <a:p>
                      <a:pPr algn="ctr"/>
                      <a:r>
                        <a:rPr lang="en-US" sz="1100" dirty="0"/>
                        <a:t>4 (12.1)</a:t>
                      </a:r>
                    </a:p>
                  </a:txBody>
                  <a:tcPr anchor="ctr"/>
                </a:tc>
                <a:tc>
                  <a:txBody>
                    <a:bodyPr/>
                    <a:lstStyle/>
                    <a:p>
                      <a:pPr marL="0" indent="0" algn="ctr">
                        <a:buFont typeface="Wingdings" panose="05000000000000000000" pitchFamily="2" charset="2"/>
                        <a:buNone/>
                      </a:pPr>
                      <a:r>
                        <a:rPr lang="en-US" sz="1100" dirty="0"/>
                        <a:t>NA</a:t>
                      </a:r>
                    </a:p>
                  </a:txBody>
                  <a:tcPr anchor="ctr"/>
                </a:tc>
                <a:tc>
                  <a:txBody>
                    <a:bodyPr/>
                    <a:lstStyle/>
                    <a:p>
                      <a:pPr marL="0" indent="0" algn="ctr">
                        <a:buFont typeface="Wingdings" panose="05000000000000000000" pitchFamily="2" charset="2"/>
                        <a:buNone/>
                      </a:pPr>
                      <a:r>
                        <a:rPr lang="en-US" sz="1100" dirty="0"/>
                        <a:t>19 (22.9)</a:t>
                      </a:r>
                    </a:p>
                  </a:txBody>
                  <a:tcPr anchor="ctr"/>
                </a:tc>
                <a:tc>
                  <a:txBody>
                    <a:bodyPr/>
                    <a:lstStyle/>
                    <a:p>
                      <a:pPr marL="0" indent="0" algn="ctr">
                        <a:buFont typeface="Wingdings" panose="05000000000000000000" pitchFamily="2" charset="2"/>
                        <a:buNone/>
                      </a:pPr>
                      <a:r>
                        <a:rPr lang="en-US" sz="1100" dirty="0"/>
                        <a:t>0</a:t>
                      </a:r>
                    </a:p>
                  </a:txBody>
                  <a:tcPr anchor="ctr"/>
                </a:tc>
                <a:tc>
                  <a:txBody>
                    <a:bodyPr/>
                    <a:lstStyle/>
                    <a:p>
                      <a:pPr marL="0" indent="0" algn="ctr">
                        <a:buFont typeface="Wingdings" panose="05000000000000000000" pitchFamily="2" charset="2"/>
                        <a:buNone/>
                      </a:pPr>
                      <a:r>
                        <a:rPr lang="en-US" sz="1100" dirty="0"/>
                        <a:t>3 (5.2)</a:t>
                      </a:r>
                    </a:p>
                  </a:txBody>
                  <a:tcPr anchor="ctr"/>
                </a:tc>
                <a:extLst>
                  <a:ext uri="{0D108BD9-81ED-4DB2-BD59-A6C34878D82A}">
                    <a16:rowId xmlns:a16="http://schemas.microsoft.com/office/drawing/2014/main" val="3717877516"/>
                  </a:ext>
                </a:extLst>
              </a:tr>
              <a:tr h="303794">
                <a:tc>
                  <a:txBody>
                    <a:bodyPr/>
                    <a:lstStyle/>
                    <a:p>
                      <a:pPr algn="l"/>
                      <a:r>
                        <a:rPr lang="en-US" sz="1100" dirty="0"/>
                        <a:t>SAEs (treatment related)</a:t>
                      </a:r>
                    </a:p>
                  </a:txBody>
                  <a:tcPr anchor="ctr"/>
                </a:tc>
                <a:tc>
                  <a:txBody>
                    <a:bodyPr/>
                    <a:lstStyle/>
                    <a:p>
                      <a:pPr algn="ctr"/>
                      <a:r>
                        <a:rPr lang="en-US" sz="1100" dirty="0"/>
                        <a:t>NA</a:t>
                      </a:r>
                    </a:p>
                  </a:txBody>
                  <a:tcPr anchor="ctr"/>
                </a:tc>
                <a:tc>
                  <a:txBody>
                    <a:bodyPr/>
                    <a:lstStyle/>
                    <a:p>
                      <a:pPr algn="ctr"/>
                      <a:r>
                        <a:rPr lang="en-US" sz="1100" dirty="0"/>
                        <a:t>0</a:t>
                      </a:r>
                    </a:p>
                  </a:txBody>
                  <a:tcPr anchor="ctr"/>
                </a:tc>
                <a:tc>
                  <a:txBody>
                    <a:bodyPr/>
                    <a:lstStyle/>
                    <a:p>
                      <a:pPr marL="0" indent="0" algn="ctr">
                        <a:buFont typeface="Wingdings" panose="05000000000000000000" pitchFamily="2" charset="2"/>
                        <a:buNone/>
                      </a:pPr>
                      <a:r>
                        <a:rPr lang="en-US" sz="1100" dirty="0"/>
                        <a:t>NA</a:t>
                      </a:r>
                    </a:p>
                  </a:txBody>
                  <a:tcPr anchor="ctr"/>
                </a:tc>
                <a:tc>
                  <a:txBody>
                    <a:bodyPr/>
                    <a:lstStyle/>
                    <a:p>
                      <a:pPr marL="0" indent="0" algn="ctr">
                        <a:buFont typeface="Wingdings" panose="05000000000000000000" pitchFamily="2" charset="2"/>
                        <a:buNone/>
                      </a:pPr>
                      <a:r>
                        <a:rPr lang="en-US" sz="1100" dirty="0"/>
                        <a:t>1 (1.2)</a:t>
                      </a:r>
                    </a:p>
                  </a:txBody>
                  <a:tcPr anchor="ctr"/>
                </a:tc>
                <a:tc>
                  <a:txBody>
                    <a:bodyPr/>
                    <a:lstStyle/>
                    <a:p>
                      <a:pPr marL="0" indent="0" algn="ctr">
                        <a:buFont typeface="Wingdings" panose="05000000000000000000" pitchFamily="2" charset="2"/>
                        <a:buNone/>
                      </a:pPr>
                      <a:r>
                        <a:rPr lang="en-US" sz="1100" dirty="0"/>
                        <a:t>0</a:t>
                      </a:r>
                    </a:p>
                  </a:txBody>
                  <a:tcPr anchor="ctr"/>
                </a:tc>
                <a:tc>
                  <a:txBody>
                    <a:bodyPr/>
                    <a:lstStyle/>
                    <a:p>
                      <a:pPr marL="0" indent="0" algn="ctr">
                        <a:buFont typeface="Wingdings" panose="05000000000000000000" pitchFamily="2" charset="2"/>
                        <a:buNone/>
                      </a:pPr>
                      <a:r>
                        <a:rPr lang="en-US" sz="1100" dirty="0"/>
                        <a:t>0</a:t>
                      </a:r>
                    </a:p>
                  </a:txBody>
                  <a:tcPr anchor="ctr"/>
                </a:tc>
                <a:extLst>
                  <a:ext uri="{0D108BD9-81ED-4DB2-BD59-A6C34878D82A}">
                    <a16:rowId xmlns:a16="http://schemas.microsoft.com/office/drawing/2014/main" val="1325902830"/>
                  </a:ext>
                </a:extLst>
              </a:tr>
              <a:tr h="303794">
                <a:tc>
                  <a:txBody>
                    <a:bodyPr/>
                    <a:lstStyle/>
                    <a:p>
                      <a:pPr algn="l"/>
                      <a:r>
                        <a:rPr lang="en-US" sz="1100" dirty="0"/>
                        <a:t>Discontinued due to AEs</a:t>
                      </a:r>
                    </a:p>
                  </a:txBody>
                  <a:tcPr anchor="ctr"/>
                </a:tc>
                <a:tc>
                  <a:txBody>
                    <a:bodyPr/>
                    <a:lstStyle/>
                    <a:p>
                      <a:pPr algn="ctr"/>
                      <a:r>
                        <a:rPr lang="en-US" sz="1100" dirty="0"/>
                        <a:t>0</a:t>
                      </a:r>
                    </a:p>
                  </a:txBody>
                  <a:tcPr anchor="ctr"/>
                </a:tc>
                <a:tc>
                  <a:txBody>
                    <a:bodyPr/>
                    <a:lstStyle/>
                    <a:p>
                      <a:pPr algn="ctr"/>
                      <a:r>
                        <a:rPr lang="en-US" sz="1100" dirty="0"/>
                        <a:t>0</a:t>
                      </a:r>
                    </a:p>
                  </a:txBody>
                  <a:tcPr anchor="ctr"/>
                </a:tc>
                <a:tc>
                  <a:txBody>
                    <a:bodyPr/>
                    <a:lstStyle/>
                    <a:p>
                      <a:pPr marL="0" indent="0" algn="ctr">
                        <a:buFont typeface="Wingdings" panose="05000000000000000000" pitchFamily="2" charset="2"/>
                        <a:buNone/>
                      </a:pPr>
                      <a:r>
                        <a:rPr lang="en-US" sz="1100" dirty="0"/>
                        <a:t>0</a:t>
                      </a:r>
                    </a:p>
                  </a:txBody>
                  <a:tcPr anchor="ctr"/>
                </a:tc>
                <a:tc>
                  <a:txBody>
                    <a:bodyPr/>
                    <a:lstStyle/>
                    <a:p>
                      <a:pPr marL="0" indent="0" algn="ctr">
                        <a:buFont typeface="Wingdings" panose="05000000000000000000" pitchFamily="2" charset="2"/>
                        <a:buNone/>
                      </a:pPr>
                      <a:r>
                        <a:rPr lang="en-US" sz="1100" dirty="0"/>
                        <a:t>1 (1.2)</a:t>
                      </a:r>
                    </a:p>
                  </a:txBody>
                  <a:tcPr anchor="ctr"/>
                </a:tc>
                <a:tc>
                  <a:txBody>
                    <a:bodyPr/>
                    <a:lstStyle/>
                    <a:p>
                      <a:pPr marL="0" indent="0" algn="ctr">
                        <a:buFont typeface="Wingdings" panose="05000000000000000000" pitchFamily="2" charset="2"/>
                        <a:buNone/>
                      </a:pPr>
                      <a:r>
                        <a:rPr lang="en-US" sz="1100" dirty="0"/>
                        <a:t>0</a:t>
                      </a:r>
                    </a:p>
                  </a:txBody>
                  <a:tcPr anchor="ctr"/>
                </a:tc>
                <a:tc>
                  <a:txBody>
                    <a:bodyPr/>
                    <a:lstStyle/>
                    <a:p>
                      <a:pPr marL="0" indent="0" algn="ctr">
                        <a:buFont typeface="Wingdings" panose="05000000000000000000" pitchFamily="2" charset="2"/>
                        <a:buNone/>
                      </a:pPr>
                      <a:r>
                        <a:rPr lang="en-US" sz="1100" dirty="0"/>
                        <a:t>0</a:t>
                      </a:r>
                    </a:p>
                  </a:txBody>
                  <a:tcPr anchor="ctr"/>
                </a:tc>
                <a:extLst>
                  <a:ext uri="{0D108BD9-81ED-4DB2-BD59-A6C34878D82A}">
                    <a16:rowId xmlns:a16="http://schemas.microsoft.com/office/drawing/2014/main" val="2150148072"/>
                  </a:ext>
                </a:extLst>
              </a:tr>
              <a:tr h="303794">
                <a:tc>
                  <a:txBody>
                    <a:bodyPr/>
                    <a:lstStyle/>
                    <a:p>
                      <a:pPr algn="l"/>
                      <a:r>
                        <a:rPr lang="en-US" sz="1100" dirty="0"/>
                        <a:t>Hemorrhages</a:t>
                      </a:r>
                    </a:p>
                  </a:txBody>
                  <a:tcPr anchor="ctr"/>
                </a:tc>
                <a:tc>
                  <a:txBody>
                    <a:bodyPr/>
                    <a:lstStyle/>
                    <a:p>
                      <a:pPr algn="ctr"/>
                      <a:r>
                        <a:rPr lang="en-US" sz="1100" dirty="0"/>
                        <a:t>1 (2.7)</a:t>
                      </a:r>
                    </a:p>
                  </a:txBody>
                  <a:tcPr anchor="ctr"/>
                </a:tc>
                <a:tc>
                  <a:txBody>
                    <a:bodyPr/>
                    <a:lstStyle/>
                    <a:p>
                      <a:pPr algn="ctr"/>
                      <a:r>
                        <a:rPr lang="en-US" sz="1100" dirty="0"/>
                        <a:t>0</a:t>
                      </a:r>
                    </a:p>
                  </a:txBody>
                  <a:tcPr anchor="ctr"/>
                </a:tc>
                <a:tc>
                  <a:txBody>
                    <a:bodyPr/>
                    <a:lstStyle/>
                    <a:p>
                      <a:pPr marL="0" indent="0" algn="ctr">
                        <a:buFont typeface="Wingdings" panose="05000000000000000000" pitchFamily="2" charset="2"/>
                        <a:buNone/>
                      </a:pPr>
                      <a:r>
                        <a:rPr lang="en-US" sz="1100" dirty="0"/>
                        <a:t>5 (5.5)</a:t>
                      </a:r>
                    </a:p>
                  </a:txBody>
                  <a:tcPr anchor="ctr"/>
                </a:tc>
                <a:tc>
                  <a:txBody>
                    <a:bodyPr/>
                    <a:lstStyle/>
                    <a:p>
                      <a:pPr marL="0" indent="0" algn="ctr">
                        <a:buFont typeface="Wingdings" panose="05000000000000000000" pitchFamily="2" charset="2"/>
                        <a:buNone/>
                      </a:pPr>
                      <a:r>
                        <a:rPr lang="en-US" sz="1100" dirty="0"/>
                        <a:t>13 (15.7)</a:t>
                      </a:r>
                    </a:p>
                  </a:txBody>
                  <a:tcPr anchor="ctr"/>
                </a:tc>
                <a:tc>
                  <a:txBody>
                    <a:bodyPr/>
                    <a:lstStyle/>
                    <a:p>
                      <a:pPr marL="0" indent="0" algn="ctr">
                        <a:buFont typeface="Wingdings" panose="05000000000000000000" pitchFamily="2" charset="2"/>
                        <a:buNone/>
                      </a:pPr>
                      <a:r>
                        <a:rPr lang="en-US" sz="1100" dirty="0"/>
                        <a:t>0</a:t>
                      </a:r>
                    </a:p>
                  </a:txBody>
                  <a:tcPr anchor="ctr"/>
                </a:tc>
                <a:tc>
                  <a:txBody>
                    <a:bodyPr/>
                    <a:lstStyle/>
                    <a:p>
                      <a:pPr marL="0" indent="0" algn="ctr">
                        <a:buFont typeface="Wingdings" panose="05000000000000000000" pitchFamily="2" charset="2"/>
                        <a:buNone/>
                      </a:pPr>
                      <a:r>
                        <a:rPr lang="en-US" sz="1100" dirty="0"/>
                        <a:t>3 (5.2)</a:t>
                      </a:r>
                    </a:p>
                  </a:txBody>
                  <a:tcPr anchor="ctr"/>
                </a:tc>
                <a:extLst>
                  <a:ext uri="{0D108BD9-81ED-4DB2-BD59-A6C34878D82A}">
                    <a16:rowId xmlns:a16="http://schemas.microsoft.com/office/drawing/2014/main" val="4149688497"/>
                  </a:ext>
                </a:extLst>
              </a:tr>
              <a:tr h="303794">
                <a:tc>
                  <a:txBody>
                    <a:bodyPr/>
                    <a:lstStyle/>
                    <a:p>
                      <a:pPr algn="l"/>
                      <a:r>
                        <a:rPr lang="en-US" sz="1100" dirty="0"/>
                        <a:t>Injection site reactions</a:t>
                      </a:r>
                    </a:p>
                  </a:txBody>
                  <a:tcPr anchor="ctr"/>
                </a:tc>
                <a:tc>
                  <a:txBody>
                    <a:bodyPr/>
                    <a:lstStyle/>
                    <a:p>
                      <a:pPr algn="ctr"/>
                      <a:r>
                        <a:rPr lang="en-US" sz="1100" dirty="0"/>
                        <a:t>0</a:t>
                      </a:r>
                    </a:p>
                  </a:txBody>
                  <a:tcPr anchor="ctr"/>
                </a:tc>
                <a:tc>
                  <a:txBody>
                    <a:bodyPr/>
                    <a:lstStyle/>
                    <a:p>
                      <a:pPr algn="ctr"/>
                      <a:r>
                        <a:rPr lang="en-US" sz="1100" dirty="0"/>
                        <a:t>2 (6.1)</a:t>
                      </a:r>
                    </a:p>
                  </a:txBody>
                  <a:tcPr anchor="ctr"/>
                </a:tc>
                <a:tc>
                  <a:txBody>
                    <a:bodyPr/>
                    <a:lstStyle/>
                    <a:p>
                      <a:pPr marL="0" indent="0" algn="ctr">
                        <a:buFont typeface="Wingdings" panose="05000000000000000000" pitchFamily="2" charset="2"/>
                        <a:buNone/>
                      </a:pPr>
                      <a:r>
                        <a:rPr lang="en-US" sz="1100" dirty="0"/>
                        <a:t>0</a:t>
                      </a:r>
                    </a:p>
                  </a:txBody>
                  <a:tcPr anchor="ctr"/>
                </a:tc>
                <a:tc>
                  <a:txBody>
                    <a:bodyPr/>
                    <a:lstStyle/>
                    <a:p>
                      <a:pPr marL="0" indent="0" algn="ctr">
                        <a:buFont typeface="Wingdings" panose="05000000000000000000" pitchFamily="2" charset="2"/>
                        <a:buNone/>
                      </a:pPr>
                      <a:r>
                        <a:rPr lang="en-US" sz="1100" dirty="0"/>
                        <a:t>9 (10.8)</a:t>
                      </a:r>
                    </a:p>
                  </a:txBody>
                  <a:tcPr anchor="ctr"/>
                </a:tc>
                <a:tc>
                  <a:txBody>
                    <a:bodyPr/>
                    <a:lstStyle/>
                    <a:p>
                      <a:pPr marL="0" indent="0" algn="ctr">
                        <a:buFont typeface="Wingdings" panose="05000000000000000000" pitchFamily="2" charset="2"/>
                        <a:buNone/>
                      </a:pPr>
                      <a:r>
                        <a:rPr lang="en-US" sz="1100" dirty="0"/>
                        <a:t>0</a:t>
                      </a:r>
                    </a:p>
                  </a:txBody>
                  <a:tcPr anchor="ctr"/>
                </a:tc>
                <a:tc>
                  <a:txBody>
                    <a:bodyPr/>
                    <a:lstStyle/>
                    <a:p>
                      <a:pPr marL="0" indent="0" algn="ctr">
                        <a:buFont typeface="Wingdings" panose="05000000000000000000" pitchFamily="2" charset="2"/>
                        <a:buNone/>
                      </a:pPr>
                      <a:r>
                        <a:rPr lang="en-US" sz="1100" dirty="0"/>
                        <a:t>3 (5.2)</a:t>
                      </a:r>
                    </a:p>
                  </a:txBody>
                  <a:tcPr anchor="ctr"/>
                </a:tc>
                <a:extLst>
                  <a:ext uri="{0D108BD9-81ED-4DB2-BD59-A6C34878D82A}">
                    <a16:rowId xmlns:a16="http://schemas.microsoft.com/office/drawing/2014/main" val="2353884504"/>
                  </a:ext>
                </a:extLst>
              </a:tr>
              <a:tr h="500367">
                <a:tc>
                  <a:txBody>
                    <a:bodyPr/>
                    <a:lstStyle/>
                    <a:p>
                      <a:pPr algn="l"/>
                      <a:r>
                        <a:rPr lang="en-US" sz="1100" dirty="0"/>
                        <a:t>Embolic and thrombotic events</a:t>
                      </a:r>
                    </a:p>
                  </a:txBody>
                  <a:tcPr anchor="ctr"/>
                </a:tc>
                <a:tc>
                  <a:txBody>
                    <a:bodyPr/>
                    <a:lstStyle/>
                    <a:p>
                      <a:pPr algn="ctr"/>
                      <a:r>
                        <a:rPr lang="en-US" sz="1100" dirty="0"/>
                        <a:t>0</a:t>
                      </a:r>
                    </a:p>
                  </a:txBody>
                  <a:tcPr anchor="ctr"/>
                </a:tc>
                <a:tc>
                  <a:txBody>
                    <a:bodyPr/>
                    <a:lstStyle/>
                    <a:p>
                      <a:pPr algn="ctr"/>
                      <a:r>
                        <a:rPr lang="en-US" sz="1100" dirty="0"/>
                        <a:t>0</a:t>
                      </a:r>
                    </a:p>
                  </a:txBody>
                  <a:tcPr anchor="ctr"/>
                </a:tc>
                <a:tc>
                  <a:txBody>
                    <a:bodyPr/>
                    <a:lstStyle/>
                    <a:p>
                      <a:pPr marL="0" indent="0" algn="ctr">
                        <a:buFont typeface="Wingdings" panose="05000000000000000000" pitchFamily="2" charset="2"/>
                        <a:buNone/>
                      </a:pPr>
                      <a:r>
                        <a:rPr lang="en-US" sz="1100" dirty="0"/>
                        <a:t>1 (1.1)</a:t>
                      </a:r>
                    </a:p>
                  </a:txBody>
                  <a:tcPr anchor="ctr"/>
                </a:tc>
                <a:tc>
                  <a:txBody>
                    <a:bodyPr/>
                    <a:lstStyle/>
                    <a:p>
                      <a:pPr marL="0" indent="0" algn="ctr">
                        <a:buFont typeface="Wingdings" panose="05000000000000000000" pitchFamily="2" charset="2"/>
                        <a:buNone/>
                      </a:pPr>
                      <a:r>
                        <a:rPr lang="en-US" sz="1100" dirty="0"/>
                        <a:t>0</a:t>
                      </a:r>
                    </a:p>
                  </a:txBody>
                  <a:tcPr anchor="ctr"/>
                </a:tc>
                <a:tc>
                  <a:txBody>
                    <a:bodyPr/>
                    <a:lstStyle/>
                    <a:p>
                      <a:pPr marL="0" indent="0" algn="ctr">
                        <a:buFont typeface="Wingdings" panose="05000000000000000000" pitchFamily="2" charset="2"/>
                        <a:buNone/>
                      </a:pPr>
                      <a:r>
                        <a:rPr lang="en-US" sz="1100" dirty="0"/>
                        <a:t>0</a:t>
                      </a:r>
                    </a:p>
                  </a:txBody>
                  <a:tcPr anchor="ctr"/>
                </a:tc>
                <a:tc>
                  <a:txBody>
                    <a:bodyPr/>
                    <a:lstStyle/>
                    <a:p>
                      <a:pPr marL="0" indent="0" algn="ctr">
                        <a:buFont typeface="Wingdings" panose="05000000000000000000" pitchFamily="2" charset="2"/>
                        <a:buNone/>
                      </a:pPr>
                      <a:r>
                        <a:rPr lang="en-US" sz="1100" dirty="0"/>
                        <a:t>0</a:t>
                      </a:r>
                    </a:p>
                  </a:txBody>
                  <a:tcPr anchor="ctr"/>
                </a:tc>
                <a:extLst>
                  <a:ext uri="{0D108BD9-81ED-4DB2-BD59-A6C34878D82A}">
                    <a16:rowId xmlns:a16="http://schemas.microsoft.com/office/drawing/2014/main" val="1324828990"/>
                  </a:ext>
                </a:extLst>
              </a:tr>
              <a:tr h="303794">
                <a:tc>
                  <a:txBody>
                    <a:bodyPr/>
                    <a:lstStyle/>
                    <a:p>
                      <a:pPr algn="l"/>
                      <a:r>
                        <a:rPr lang="en-US" sz="1100" dirty="0"/>
                        <a:t>Hepatic disorders</a:t>
                      </a:r>
                    </a:p>
                  </a:txBody>
                  <a:tcPr anchor="ctr"/>
                </a:tc>
                <a:tc>
                  <a:txBody>
                    <a:bodyPr/>
                    <a:lstStyle/>
                    <a:p>
                      <a:pPr algn="ctr"/>
                      <a:r>
                        <a:rPr lang="en-US" sz="1100" dirty="0"/>
                        <a:t>7 (18.9)</a:t>
                      </a:r>
                    </a:p>
                  </a:txBody>
                  <a:tcPr anchor="ctr"/>
                </a:tc>
                <a:tc>
                  <a:txBody>
                    <a:bodyPr/>
                    <a:lstStyle/>
                    <a:p>
                      <a:pPr algn="ctr"/>
                      <a:r>
                        <a:rPr lang="en-US" sz="1100" dirty="0"/>
                        <a:t>7 (21.1)</a:t>
                      </a:r>
                    </a:p>
                  </a:txBody>
                  <a:tcPr anchor="ctr"/>
                </a:tc>
                <a:tc>
                  <a:txBody>
                    <a:bodyPr/>
                    <a:lstStyle/>
                    <a:p>
                      <a:pPr marL="0" indent="0" algn="ctr">
                        <a:buFont typeface="Wingdings" panose="05000000000000000000" pitchFamily="2" charset="2"/>
                        <a:buNone/>
                      </a:pPr>
                      <a:r>
                        <a:rPr lang="en-US" sz="1100" dirty="0"/>
                        <a:t>3 (3.3)</a:t>
                      </a:r>
                    </a:p>
                  </a:txBody>
                  <a:tcPr anchor="ctr"/>
                </a:tc>
                <a:tc>
                  <a:txBody>
                    <a:bodyPr/>
                    <a:lstStyle/>
                    <a:p>
                      <a:pPr marL="0" indent="0" algn="ctr">
                        <a:buFont typeface="Wingdings" panose="05000000000000000000" pitchFamily="2" charset="2"/>
                        <a:buNone/>
                      </a:pPr>
                      <a:r>
                        <a:rPr lang="en-US" sz="1100" dirty="0"/>
                        <a:t>4 (4.8)</a:t>
                      </a:r>
                    </a:p>
                  </a:txBody>
                  <a:tcPr anchor="ctr"/>
                </a:tc>
                <a:tc>
                  <a:txBody>
                    <a:bodyPr/>
                    <a:lstStyle/>
                    <a:p>
                      <a:pPr marL="0" indent="0" algn="ctr">
                        <a:buFont typeface="Wingdings" panose="05000000000000000000" pitchFamily="2" charset="2"/>
                        <a:buNone/>
                      </a:pPr>
                      <a:r>
                        <a:rPr lang="en-US" sz="1100" dirty="0"/>
                        <a:t>0 </a:t>
                      </a:r>
                    </a:p>
                  </a:txBody>
                  <a:tcPr anchor="ctr"/>
                </a:tc>
                <a:tc>
                  <a:txBody>
                    <a:bodyPr/>
                    <a:lstStyle/>
                    <a:p>
                      <a:pPr marL="0" indent="0" algn="ctr">
                        <a:buFont typeface="Wingdings" panose="05000000000000000000" pitchFamily="2" charset="2"/>
                        <a:buNone/>
                      </a:pPr>
                      <a:r>
                        <a:rPr lang="en-US" sz="1100" dirty="0"/>
                        <a:t>0</a:t>
                      </a:r>
                    </a:p>
                  </a:txBody>
                  <a:tcPr anchor="ctr"/>
                </a:tc>
                <a:extLst>
                  <a:ext uri="{0D108BD9-81ED-4DB2-BD59-A6C34878D82A}">
                    <a16:rowId xmlns:a16="http://schemas.microsoft.com/office/drawing/2014/main" val="981775964"/>
                  </a:ext>
                </a:extLst>
              </a:tr>
            </a:tbl>
          </a:graphicData>
        </a:graphic>
      </p:graphicFrame>
      <p:sp>
        <p:nvSpPr>
          <p:cNvPr id="51" name="TextBox 50">
            <a:extLst>
              <a:ext uri="{FF2B5EF4-FFF2-40B4-BE49-F238E27FC236}">
                <a16:creationId xmlns:a16="http://schemas.microsoft.com/office/drawing/2014/main" id="{43D534EA-C678-5374-A7A0-684E9C9D9056}"/>
              </a:ext>
            </a:extLst>
          </p:cNvPr>
          <p:cNvSpPr txBox="1"/>
          <p:nvPr/>
        </p:nvSpPr>
        <p:spPr>
          <a:xfrm>
            <a:off x="549377" y="4138961"/>
            <a:ext cx="8417643" cy="430887"/>
          </a:xfrm>
          <a:prstGeom prst="rect">
            <a:avLst/>
          </a:prstGeom>
          <a:noFill/>
        </p:spPr>
        <p:txBody>
          <a:bodyPr wrap="square" rtlCol="0">
            <a:spAutoFit/>
          </a:bodyPr>
          <a:lstStyle/>
          <a:p>
            <a:r>
              <a:rPr lang="en-US" sz="1100" dirty="0"/>
              <a:t>AE, adverse events; ATP, active treatment phase; LTE, long-term extension; OD, on-demand; OP, observational phase; RP, routine prophylaxis; SAE, serious AE</a:t>
            </a:r>
          </a:p>
        </p:txBody>
      </p:sp>
      <p:sp>
        <p:nvSpPr>
          <p:cNvPr id="4" name="Rectangle 3">
            <a:extLst>
              <a:ext uri="{FF2B5EF4-FFF2-40B4-BE49-F238E27FC236}">
                <a16:creationId xmlns:a16="http://schemas.microsoft.com/office/drawing/2014/main" id="{E3069B37-4D25-78E2-B946-1FA3EAA76058}"/>
              </a:ext>
            </a:extLst>
          </p:cNvPr>
          <p:cNvSpPr/>
          <p:nvPr/>
        </p:nvSpPr>
        <p:spPr>
          <a:xfrm>
            <a:off x="608370" y="3033486"/>
            <a:ext cx="7927260" cy="7982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993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9BF6-05F2-14A8-D250-E7131CB98D2A}"/>
              </a:ext>
            </a:extLst>
          </p:cNvPr>
          <p:cNvSpPr>
            <a:spLocks noGrp="1"/>
          </p:cNvSpPr>
          <p:nvPr>
            <p:ph type="title"/>
          </p:nvPr>
        </p:nvSpPr>
        <p:spPr>
          <a:xfrm>
            <a:off x="628650" y="79830"/>
            <a:ext cx="7886700" cy="711200"/>
          </a:xfrm>
        </p:spPr>
        <p:txBody>
          <a:bodyPr>
            <a:normAutofit/>
          </a:bodyPr>
          <a:lstStyle/>
          <a:p>
            <a:r>
              <a:rPr lang="en-US" sz="3600" dirty="0"/>
              <a:t>Anti-TFPI Therapy: Future Considerations</a:t>
            </a:r>
            <a:endParaRPr lang="en-US" dirty="0"/>
          </a:p>
        </p:txBody>
      </p:sp>
      <p:graphicFrame>
        <p:nvGraphicFramePr>
          <p:cNvPr id="4" name="Content Placeholder 3">
            <a:extLst>
              <a:ext uri="{FF2B5EF4-FFF2-40B4-BE49-F238E27FC236}">
                <a16:creationId xmlns:a16="http://schemas.microsoft.com/office/drawing/2014/main" id="{C78B7999-0FF6-A3FD-E25F-C9964397113B}"/>
              </a:ext>
            </a:extLst>
          </p:cNvPr>
          <p:cNvGraphicFramePr>
            <a:graphicFrameLocks noGrp="1"/>
          </p:cNvGraphicFramePr>
          <p:nvPr>
            <p:ph idx="1"/>
            <p:extLst>
              <p:ext uri="{D42A27DB-BD31-4B8C-83A1-F6EECF244321}">
                <p14:modId xmlns:p14="http://schemas.microsoft.com/office/powerpoint/2010/main" val="1872947375"/>
              </p:ext>
            </p:extLst>
          </p:nvPr>
        </p:nvGraphicFramePr>
        <p:xfrm>
          <a:off x="628650" y="703943"/>
          <a:ext cx="7886700" cy="3928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319F6AB-0E46-659B-885A-468E7D976CE7}"/>
              </a:ext>
            </a:extLst>
          </p:cNvPr>
          <p:cNvSpPr txBox="1"/>
          <p:nvPr/>
        </p:nvSpPr>
        <p:spPr>
          <a:xfrm>
            <a:off x="3021979" y="4486238"/>
            <a:ext cx="5146659" cy="553998"/>
          </a:xfrm>
          <a:prstGeom prst="rect">
            <a:avLst/>
          </a:prstGeom>
          <a:noFill/>
        </p:spPr>
        <p:txBody>
          <a:bodyPr wrap="square">
            <a:spAutoFit/>
          </a:bodyPr>
          <a:lstStyle/>
          <a:p>
            <a:r>
              <a:rPr lang="en-US" sz="1000" dirty="0">
                <a:solidFill>
                  <a:schemeClr val="bg1"/>
                </a:solidFill>
              </a:rPr>
              <a:t>Matsushita T, et al. </a:t>
            </a:r>
            <a:r>
              <a:rPr lang="en-US" sz="1000" i="1" dirty="0">
                <a:solidFill>
                  <a:schemeClr val="bg1"/>
                </a:solidFill>
              </a:rPr>
              <a:t>N Engl J Med. </a:t>
            </a:r>
            <a:r>
              <a:rPr lang="en-US" sz="1000" dirty="0">
                <a:solidFill>
                  <a:schemeClr val="bg1"/>
                </a:solidFill>
              </a:rPr>
              <a:t>2023;389:783-794.</a:t>
            </a:r>
          </a:p>
          <a:p>
            <a:r>
              <a:rPr lang="en-US" sz="1000" dirty="0">
                <a:solidFill>
                  <a:schemeClr val="bg1"/>
                </a:solidFill>
              </a:rPr>
              <a:t>Matino D, et al. </a:t>
            </a:r>
            <a:r>
              <a:rPr lang="en-US" sz="1000" i="1" dirty="0">
                <a:solidFill>
                  <a:schemeClr val="bg1"/>
                </a:solidFill>
              </a:rPr>
              <a:t>Blood. </a:t>
            </a:r>
            <a:r>
              <a:rPr lang="en-US" sz="1000" dirty="0">
                <a:solidFill>
                  <a:schemeClr val="bg1"/>
                </a:solidFill>
              </a:rPr>
              <a:t>2023; 142(Suppl 1):285.</a:t>
            </a:r>
          </a:p>
          <a:p>
            <a:r>
              <a:rPr lang="en-US" sz="1000" dirty="0">
                <a:solidFill>
                  <a:schemeClr val="bg1"/>
                </a:solidFill>
              </a:rPr>
              <a:t>Acharya S, et al. B</a:t>
            </a:r>
            <a:r>
              <a:rPr lang="en-US" sz="1000" i="1" dirty="0">
                <a:solidFill>
                  <a:schemeClr val="bg1"/>
                </a:solidFill>
              </a:rPr>
              <a:t>lood</a:t>
            </a:r>
            <a:r>
              <a:rPr lang="en-US" sz="1000" dirty="0">
                <a:solidFill>
                  <a:schemeClr val="bg1"/>
                </a:solidFill>
              </a:rPr>
              <a:t>. 2023; 142(Suppl 1):3980.</a:t>
            </a:r>
          </a:p>
        </p:txBody>
      </p:sp>
    </p:spTree>
    <p:extLst>
      <p:ext uri="{BB962C8B-B14F-4D97-AF65-F5344CB8AC3E}">
        <p14:creationId xmlns:p14="http://schemas.microsoft.com/office/powerpoint/2010/main" val="3119135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457678" y="2869"/>
            <a:ext cx="7817089" cy="791794"/>
          </a:xfrm>
        </p:spPr>
        <p:txBody>
          <a:bodyPr>
            <a:normAutofit fontScale="90000"/>
          </a:bodyPr>
          <a:lstStyle/>
          <a:p>
            <a:r>
              <a:rPr lang="en-US" sz="2800" dirty="0"/>
              <a:t>Fitusiran*: siRNA targeting hepatic antithrombin to promote thrombin generation to rebalance homeostasis</a:t>
            </a:r>
          </a:p>
        </p:txBody>
      </p:sp>
      <p:sp>
        <p:nvSpPr>
          <p:cNvPr id="11" name="TextBox 10">
            <a:extLst>
              <a:ext uri="{FF2B5EF4-FFF2-40B4-BE49-F238E27FC236}">
                <a16:creationId xmlns:a16="http://schemas.microsoft.com/office/drawing/2014/main" id="{2563BDBD-71CC-F214-48B1-9AF6FC354799}"/>
              </a:ext>
            </a:extLst>
          </p:cNvPr>
          <p:cNvSpPr txBox="1"/>
          <p:nvPr/>
        </p:nvSpPr>
        <p:spPr>
          <a:xfrm>
            <a:off x="3138524" y="4497138"/>
            <a:ext cx="4572000" cy="400110"/>
          </a:xfrm>
          <a:prstGeom prst="rect">
            <a:avLst/>
          </a:prstGeom>
          <a:noFill/>
        </p:spPr>
        <p:txBody>
          <a:bodyPr wrap="square">
            <a:spAutoFit/>
          </a:bodyPr>
          <a:lstStyle/>
          <a:p>
            <a:r>
              <a:rPr lang="en-US" sz="1000" dirty="0">
                <a:solidFill>
                  <a:schemeClr val="bg1"/>
                </a:solidFill>
              </a:rPr>
              <a:t>Young G, et al. </a:t>
            </a:r>
            <a:r>
              <a:rPr lang="en-US" sz="1000" i="1" dirty="0">
                <a:solidFill>
                  <a:schemeClr val="bg1"/>
                </a:solidFill>
              </a:rPr>
              <a:t>Lancet. </a:t>
            </a:r>
            <a:r>
              <a:rPr lang="en-US" sz="1000" dirty="0">
                <a:solidFill>
                  <a:schemeClr val="bg1"/>
                </a:solidFill>
              </a:rPr>
              <a:t>2023;401(10386):1427-1437.</a:t>
            </a:r>
          </a:p>
          <a:p>
            <a:r>
              <a:rPr lang="en-US" sz="1000" dirty="0">
                <a:solidFill>
                  <a:schemeClr val="bg1"/>
                </a:solidFill>
              </a:rPr>
              <a:t>Srivastava A, et al. </a:t>
            </a:r>
            <a:r>
              <a:rPr lang="en-US" sz="1000" i="1" dirty="0">
                <a:solidFill>
                  <a:schemeClr val="bg1"/>
                </a:solidFill>
              </a:rPr>
              <a:t>Lancet Haematol. </a:t>
            </a:r>
            <a:r>
              <a:rPr lang="en-US" sz="1000" dirty="0">
                <a:solidFill>
                  <a:schemeClr val="bg1"/>
                </a:solidFill>
              </a:rPr>
              <a:t>2023;10(5):e322-e332.</a:t>
            </a:r>
          </a:p>
        </p:txBody>
      </p:sp>
      <p:sp>
        <p:nvSpPr>
          <p:cNvPr id="16" name="TextBox 15">
            <a:extLst>
              <a:ext uri="{FF2B5EF4-FFF2-40B4-BE49-F238E27FC236}">
                <a16:creationId xmlns:a16="http://schemas.microsoft.com/office/drawing/2014/main" id="{45E4C55B-DB37-C762-2920-ACE3417412E0}"/>
              </a:ext>
            </a:extLst>
          </p:cNvPr>
          <p:cNvSpPr txBox="1"/>
          <p:nvPr/>
        </p:nvSpPr>
        <p:spPr>
          <a:xfrm>
            <a:off x="285852" y="3968134"/>
            <a:ext cx="8778240" cy="369332"/>
          </a:xfrm>
          <a:prstGeom prst="rect">
            <a:avLst/>
          </a:prstGeom>
          <a:noFill/>
        </p:spPr>
        <p:txBody>
          <a:bodyPr wrap="square" rtlCol="0">
            <a:spAutoFit/>
          </a:bodyPr>
          <a:lstStyle/>
          <a:p>
            <a:r>
              <a:rPr lang="en-US" sz="900" dirty="0"/>
              <a:t>ABR, annualized bleeding rate; ALT, alanine aminotransferase; BPA, bypassing agents; CFC, clotting factor concentrate; HAwI, hemophilia A with factor VIII inhibitors; HBwI, hemophilia B with factor IX inhibitors; siRNA, small interfering ribonucleic acid </a:t>
            </a:r>
          </a:p>
        </p:txBody>
      </p:sp>
      <p:graphicFrame>
        <p:nvGraphicFramePr>
          <p:cNvPr id="10" name="Table 4">
            <a:extLst>
              <a:ext uri="{FF2B5EF4-FFF2-40B4-BE49-F238E27FC236}">
                <a16:creationId xmlns:a16="http://schemas.microsoft.com/office/drawing/2014/main" id="{6F23EAC0-CA65-34C8-E3A0-2326734BF8D0}"/>
              </a:ext>
            </a:extLst>
          </p:cNvPr>
          <p:cNvGraphicFramePr>
            <a:graphicFrameLocks noGrp="1"/>
          </p:cNvGraphicFramePr>
          <p:nvPr>
            <p:ph idx="1"/>
            <p:extLst>
              <p:ext uri="{D42A27DB-BD31-4B8C-83A1-F6EECF244321}">
                <p14:modId xmlns:p14="http://schemas.microsoft.com/office/powerpoint/2010/main" val="1640872119"/>
              </p:ext>
            </p:extLst>
          </p:nvPr>
        </p:nvGraphicFramePr>
        <p:xfrm>
          <a:off x="285852" y="719843"/>
          <a:ext cx="8687333" cy="3248291"/>
        </p:xfrm>
        <a:graphic>
          <a:graphicData uri="http://schemas.openxmlformats.org/drawingml/2006/table">
            <a:tbl>
              <a:tblPr firstRow="1" bandRow="1">
                <a:tableStyleId>{FABFCF23-3B69-468F-B69F-88F6DE6A72F2}</a:tableStyleId>
              </a:tblPr>
              <a:tblGrid>
                <a:gridCol w="1071234">
                  <a:extLst>
                    <a:ext uri="{9D8B030D-6E8A-4147-A177-3AD203B41FA5}">
                      <a16:colId xmlns:a16="http://schemas.microsoft.com/office/drawing/2014/main" val="839714371"/>
                    </a:ext>
                  </a:extLst>
                </a:gridCol>
                <a:gridCol w="3527529">
                  <a:extLst>
                    <a:ext uri="{9D8B030D-6E8A-4147-A177-3AD203B41FA5}">
                      <a16:colId xmlns:a16="http://schemas.microsoft.com/office/drawing/2014/main" val="1027592667"/>
                    </a:ext>
                  </a:extLst>
                </a:gridCol>
                <a:gridCol w="4088570">
                  <a:extLst>
                    <a:ext uri="{9D8B030D-6E8A-4147-A177-3AD203B41FA5}">
                      <a16:colId xmlns:a16="http://schemas.microsoft.com/office/drawing/2014/main" val="460903013"/>
                    </a:ext>
                  </a:extLst>
                </a:gridCol>
              </a:tblGrid>
              <a:tr h="552209">
                <a:tc>
                  <a:txBody>
                    <a:bodyPr/>
                    <a:lstStyle/>
                    <a:p>
                      <a:r>
                        <a:rPr lang="en-US" sz="1400" dirty="0"/>
                        <a:t>Key Clinical Trial</a:t>
                      </a:r>
                    </a:p>
                  </a:txBody>
                  <a:tcPr anchor="ctr"/>
                </a:tc>
                <a:tc>
                  <a:txBody>
                    <a:bodyPr/>
                    <a:lstStyle/>
                    <a:p>
                      <a:pPr algn="ctr"/>
                      <a:r>
                        <a:rPr lang="en-US" sz="1400" dirty="0"/>
                        <a:t>Overview</a:t>
                      </a:r>
                    </a:p>
                  </a:txBody>
                  <a:tcPr anchor="ctr"/>
                </a:tc>
                <a:tc>
                  <a:txBody>
                    <a:bodyPr/>
                    <a:lstStyle/>
                    <a:p>
                      <a:pPr algn="ctr"/>
                      <a:r>
                        <a:rPr lang="en-US" sz="1400" dirty="0"/>
                        <a:t>Key Findings</a:t>
                      </a:r>
                    </a:p>
                  </a:txBody>
                  <a:tcPr anchor="ctr"/>
                </a:tc>
                <a:extLst>
                  <a:ext uri="{0D108BD9-81ED-4DB2-BD59-A6C34878D82A}">
                    <a16:rowId xmlns:a16="http://schemas.microsoft.com/office/drawing/2014/main" val="3191073265"/>
                  </a:ext>
                </a:extLst>
              </a:tr>
              <a:tr h="1461731">
                <a:tc>
                  <a:txBody>
                    <a:bodyPr/>
                    <a:lstStyle/>
                    <a:p>
                      <a:r>
                        <a:rPr lang="en-US" sz="1400" b="1" dirty="0"/>
                        <a:t>ATLAS-INH </a:t>
                      </a:r>
                    </a:p>
                    <a:p>
                      <a:r>
                        <a:rPr lang="en-US" sz="1400" dirty="0"/>
                        <a:t>Phase 3, n=57</a:t>
                      </a:r>
                    </a:p>
                  </a:txBody>
                  <a:tcPr anchor="ctr"/>
                </a:tc>
                <a:tc>
                  <a:txBody>
                    <a:bodyPr/>
                    <a:lstStyle/>
                    <a:p>
                      <a:pPr marL="0" indent="0" algn="l">
                        <a:buFont typeface="Arial" panose="020B0604020202020204" pitchFamily="34" charset="0"/>
                        <a:buChar char="•"/>
                      </a:pPr>
                      <a:r>
                        <a:rPr lang="en-US" sz="1400" b="0" dirty="0"/>
                        <a:t>Severe HAwI or HBwI previously treated with on-demand BPA</a:t>
                      </a:r>
                    </a:p>
                    <a:p>
                      <a:pPr marL="0" indent="0" algn="l">
                        <a:buFont typeface="Arial" panose="020B0604020202020204" pitchFamily="34" charset="0"/>
                        <a:buChar char="•"/>
                      </a:pPr>
                      <a:r>
                        <a:rPr lang="en-US" sz="1400" b="0" dirty="0"/>
                        <a:t>Fitusiran prophylaxis 80 mg subcutaneous monthly vs continued BPA on-demand for 9 mos</a:t>
                      </a:r>
                    </a:p>
                  </a:txBody>
                  <a:tcPr anchor="ctr"/>
                </a:tc>
                <a:tc>
                  <a:txBody>
                    <a:bodyPr/>
                    <a:lstStyle/>
                    <a:p>
                      <a:pPr marL="0" indent="-91440" algn="l">
                        <a:buFont typeface="Arial" panose="020B0604020202020204" pitchFamily="34" charset="0"/>
                        <a:buChar char="•"/>
                      </a:pPr>
                      <a:r>
                        <a:rPr lang="en-US" sz="1400" b="0" u="none" dirty="0"/>
                        <a:t>Mean ABR: </a:t>
                      </a:r>
                      <a:r>
                        <a:rPr lang="en-US" sz="1400" b="0" u="none" dirty="0">
                          <a:solidFill>
                            <a:schemeClr val="tx1"/>
                          </a:solidFill>
                        </a:rPr>
                        <a:t>fitusiran, 1.7 (95%CI 1.0-2.7); BPA, 18.1 (95%CI 10.6-30.8) </a:t>
                      </a:r>
                      <a:r>
                        <a:rPr lang="en-US" sz="1400" b="0" i="1" u="none" dirty="0">
                          <a:solidFill>
                            <a:schemeClr val="tx1"/>
                          </a:solidFill>
                        </a:rPr>
                        <a:t>P</a:t>
                      </a:r>
                      <a:r>
                        <a:rPr lang="en-US" sz="1400" b="0" u="none" dirty="0">
                          <a:solidFill>
                            <a:schemeClr val="tx1"/>
                          </a:solidFill>
                        </a:rPr>
                        <a:t> &lt; 0.0001</a:t>
                      </a:r>
                    </a:p>
                    <a:p>
                      <a:pPr marL="0" indent="-91440" algn="l">
                        <a:buFont typeface="Arial" panose="020B0604020202020204" pitchFamily="34" charset="0"/>
                        <a:buChar char="•"/>
                      </a:pPr>
                      <a:r>
                        <a:rPr lang="en-US" sz="1400" b="0" u="none" dirty="0">
                          <a:solidFill>
                            <a:schemeClr val="tx1"/>
                          </a:solidFill>
                        </a:rPr>
                        <a:t>Zero treated bleeds : 66% (fitusiran) vs 5% (BPA)</a:t>
                      </a:r>
                    </a:p>
                    <a:p>
                      <a:pPr marL="0" indent="-91440" algn="l">
                        <a:buFont typeface="Arial" panose="020B0604020202020204" pitchFamily="34" charset="0"/>
                        <a:buChar char="•"/>
                      </a:pPr>
                      <a:r>
                        <a:rPr lang="en-US" sz="1400" b="0" u="none" dirty="0">
                          <a:solidFill>
                            <a:schemeClr val="tx1"/>
                          </a:solidFill>
                        </a:rPr>
                        <a:t>Increased ALT in 32% (fitusiran) vs 0% </a:t>
                      </a:r>
                      <a:r>
                        <a:rPr lang="en-US" sz="1400" b="0" u="none" dirty="0"/>
                        <a:t>(BPA)</a:t>
                      </a:r>
                    </a:p>
                    <a:p>
                      <a:pPr marL="0" indent="-91440" algn="l">
                        <a:buFont typeface="Arial" panose="020B0604020202020204" pitchFamily="34" charset="0"/>
                        <a:buChar char="•"/>
                      </a:pPr>
                      <a:r>
                        <a:rPr lang="en-US" sz="1400" b="0" u="none" dirty="0"/>
                        <a:t>Suspected/confirmed thromboembolic events in 5% (n=2) in fitusiran group</a:t>
                      </a:r>
                      <a:endParaRPr lang="en-US" sz="1400" b="0" dirty="0"/>
                    </a:p>
                  </a:txBody>
                  <a:tcPr anchor="ctr"/>
                </a:tc>
                <a:extLst>
                  <a:ext uri="{0D108BD9-81ED-4DB2-BD59-A6C34878D82A}">
                    <a16:rowId xmlns:a16="http://schemas.microsoft.com/office/drawing/2014/main" val="1529690675"/>
                  </a:ext>
                </a:extLst>
              </a:tr>
              <a:tr h="1234351">
                <a:tc>
                  <a:txBody>
                    <a:bodyPr/>
                    <a:lstStyle/>
                    <a:p>
                      <a:r>
                        <a:rPr lang="en-US" sz="1400" b="1" dirty="0"/>
                        <a:t>ATLAS-A/B</a:t>
                      </a:r>
                    </a:p>
                    <a:p>
                      <a:r>
                        <a:rPr lang="en-US" sz="1400" dirty="0"/>
                        <a:t>Phase 3, n=120</a:t>
                      </a:r>
                    </a:p>
                  </a:txBody>
                  <a:tcPr anchor="ctr"/>
                </a:tc>
                <a:tc>
                  <a:txBody>
                    <a:bodyPr/>
                    <a:lstStyle/>
                    <a:p>
                      <a:pPr marL="0" indent="0" algn="l">
                        <a:buFont typeface="Arial" panose="020B0604020202020204" pitchFamily="34" charset="0"/>
                        <a:buChar char="•"/>
                      </a:pPr>
                      <a:r>
                        <a:rPr lang="en-US" sz="1400" b="0" dirty="0"/>
                        <a:t>Severe HA or HB without inhibitors previously treated with on-demand CFC</a:t>
                      </a:r>
                    </a:p>
                    <a:p>
                      <a:pPr marL="0" indent="0" algn="l">
                        <a:buFont typeface="Arial" panose="020B0604020202020204" pitchFamily="34" charset="0"/>
                        <a:buChar char="•"/>
                      </a:pPr>
                      <a:r>
                        <a:rPr lang="en-US" sz="1400" b="0" dirty="0"/>
                        <a:t>Fitusiran prophylaxis 80 mg subcutaneous monthly vs continued BPA on-demand for 9 mos</a:t>
                      </a:r>
                    </a:p>
                  </a:txBody>
                  <a:tcPr anchor="ctr"/>
                </a:tc>
                <a:tc>
                  <a:txBody>
                    <a:bodyPr/>
                    <a:lstStyle/>
                    <a:p>
                      <a:pPr marL="0" indent="-91440" algn="l">
                        <a:buFont typeface="Arial" panose="020B0604020202020204" pitchFamily="34" charset="0"/>
                        <a:buChar char="•"/>
                      </a:pPr>
                      <a:r>
                        <a:rPr lang="en-US" sz="1400" b="0" u="none" dirty="0"/>
                        <a:t>Mean </a:t>
                      </a:r>
                      <a:r>
                        <a:rPr lang="en-US" sz="1400" b="0" u="none" dirty="0">
                          <a:solidFill>
                            <a:schemeClr val="tx1"/>
                          </a:solidFill>
                        </a:rPr>
                        <a:t>ABR: fitusiran, 3.1 (95%CI 2.3-4.3); CFC, 31 (95%CI 21.1-45.5) </a:t>
                      </a:r>
                      <a:r>
                        <a:rPr lang="en-US" sz="1400" b="0" i="1" u="none" dirty="0">
                          <a:solidFill>
                            <a:schemeClr val="tx1"/>
                          </a:solidFill>
                        </a:rPr>
                        <a:t>P</a:t>
                      </a:r>
                      <a:r>
                        <a:rPr lang="en-US" sz="1400" b="0" u="none" dirty="0">
                          <a:solidFill>
                            <a:schemeClr val="tx1"/>
                          </a:solidFill>
                        </a:rPr>
                        <a:t> &lt; 0.0001</a:t>
                      </a:r>
                    </a:p>
                    <a:p>
                      <a:pPr marL="0" indent="-91440" algn="l">
                        <a:buFont typeface="Arial" panose="020B0604020202020204" pitchFamily="34" charset="0"/>
                        <a:buChar char="•"/>
                      </a:pPr>
                      <a:r>
                        <a:rPr lang="en-US" sz="1400" b="0" u="none" dirty="0">
                          <a:solidFill>
                            <a:schemeClr val="tx1"/>
                          </a:solidFill>
                        </a:rPr>
                        <a:t>Zero treated bleeds: 51% (fitusiran) vs 5% (CFC)</a:t>
                      </a:r>
                    </a:p>
                    <a:p>
                      <a:pPr marL="0" indent="-91440" algn="l">
                        <a:buFont typeface="Arial" panose="020B0604020202020204" pitchFamily="34" charset="0"/>
                        <a:buChar char="•"/>
                      </a:pPr>
                      <a:r>
                        <a:rPr lang="en-US" sz="1400" b="0" u="none" dirty="0">
                          <a:solidFill>
                            <a:schemeClr val="tx1"/>
                          </a:solidFill>
                        </a:rPr>
                        <a:t>Increased ALT in 23% (fitusiran) </a:t>
                      </a:r>
                    </a:p>
                    <a:p>
                      <a:pPr marL="0" indent="-91440" algn="l">
                        <a:buFont typeface="Arial" panose="020B0604020202020204" pitchFamily="34" charset="0"/>
                        <a:buChar char="•"/>
                      </a:pPr>
                      <a:r>
                        <a:rPr lang="en-US" sz="1400" b="0" u="none" dirty="0"/>
                        <a:t>No treatment-related thrombosis</a:t>
                      </a:r>
                      <a:endParaRPr lang="en-US" sz="1400" b="0" dirty="0"/>
                    </a:p>
                  </a:txBody>
                  <a:tcPr anchor="ctr"/>
                </a:tc>
                <a:extLst>
                  <a:ext uri="{0D108BD9-81ED-4DB2-BD59-A6C34878D82A}">
                    <a16:rowId xmlns:a16="http://schemas.microsoft.com/office/drawing/2014/main" val="2954088130"/>
                  </a:ext>
                </a:extLst>
              </a:tr>
            </a:tbl>
          </a:graphicData>
        </a:graphic>
      </p:graphicFrame>
      <p:sp>
        <p:nvSpPr>
          <p:cNvPr id="3" name="TextBox 2">
            <a:extLst>
              <a:ext uri="{FF2B5EF4-FFF2-40B4-BE49-F238E27FC236}">
                <a16:creationId xmlns:a16="http://schemas.microsoft.com/office/drawing/2014/main" id="{9755A1DD-DCEF-2DF9-DA90-D2CE10D396A4}"/>
              </a:ext>
            </a:extLst>
          </p:cNvPr>
          <p:cNvSpPr txBox="1"/>
          <p:nvPr/>
        </p:nvSpPr>
        <p:spPr>
          <a:xfrm>
            <a:off x="244707" y="4256046"/>
            <a:ext cx="5408275" cy="307777"/>
          </a:xfrm>
          <a:prstGeom prst="rect">
            <a:avLst/>
          </a:prstGeom>
          <a:noFill/>
        </p:spPr>
        <p:txBody>
          <a:bodyPr wrap="non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*Not approved for hemophilia by the US Food and Drug Administration</a:t>
            </a:r>
            <a:endParaRPr lang="en-US" sz="1400" dirty="0"/>
          </a:p>
        </p:txBody>
      </p:sp>
    </p:spTree>
    <p:extLst>
      <p:ext uri="{BB962C8B-B14F-4D97-AF65-F5344CB8AC3E}">
        <p14:creationId xmlns:p14="http://schemas.microsoft.com/office/powerpoint/2010/main" val="2975046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AF02F-AF21-A5B5-DD76-EAA9DE6692A5}"/>
              </a:ext>
            </a:extLst>
          </p:cNvPr>
          <p:cNvSpPr>
            <a:spLocks noGrp="1"/>
          </p:cNvSpPr>
          <p:nvPr>
            <p:ph type="title"/>
          </p:nvPr>
        </p:nvSpPr>
        <p:spPr>
          <a:xfrm>
            <a:off x="90714" y="0"/>
            <a:ext cx="8962571" cy="660400"/>
          </a:xfrm>
        </p:spPr>
        <p:txBody>
          <a:bodyPr>
            <a:normAutofit/>
          </a:bodyPr>
          <a:lstStyle/>
          <a:p>
            <a:r>
              <a:rPr lang="en-US" sz="2600" dirty="0">
                <a:latin typeface="Verdana" panose="020B0604030504040204" pitchFamily="34" charset="0"/>
                <a:ea typeface="Verdana" panose="020B0604030504040204" pitchFamily="34" charset="0"/>
              </a:rPr>
              <a:t>Overview of Safety in the Fitusiran Clinical Program</a:t>
            </a:r>
            <a:endParaRPr lang="en-US" sz="2600" dirty="0"/>
          </a:p>
        </p:txBody>
      </p:sp>
      <p:graphicFrame>
        <p:nvGraphicFramePr>
          <p:cNvPr id="5" name="Content Placeholder 5">
            <a:extLst>
              <a:ext uri="{FF2B5EF4-FFF2-40B4-BE49-F238E27FC236}">
                <a16:creationId xmlns:a16="http://schemas.microsoft.com/office/drawing/2014/main" id="{63C73727-F95D-A99E-2446-F4E839B88E26}"/>
              </a:ext>
            </a:extLst>
          </p:cNvPr>
          <p:cNvGraphicFramePr>
            <a:graphicFrameLocks/>
          </p:cNvGraphicFramePr>
          <p:nvPr>
            <p:extLst>
              <p:ext uri="{D42A27DB-BD31-4B8C-83A1-F6EECF244321}">
                <p14:modId xmlns:p14="http://schemas.microsoft.com/office/powerpoint/2010/main" val="1135539602"/>
              </p:ext>
            </p:extLst>
          </p:nvPr>
        </p:nvGraphicFramePr>
        <p:xfrm>
          <a:off x="234950" y="573686"/>
          <a:ext cx="8172450" cy="3642716"/>
        </p:xfrm>
        <a:graphic>
          <a:graphicData uri="http://schemas.openxmlformats.org/drawingml/2006/table">
            <a:tbl>
              <a:tblPr>
                <a:tableStyleId>{5C22544A-7EE6-4342-B048-85BDC9FD1C3A}</a:tableStyleId>
              </a:tblPr>
              <a:tblGrid>
                <a:gridCol w="2269956">
                  <a:extLst>
                    <a:ext uri="{9D8B030D-6E8A-4147-A177-3AD203B41FA5}">
                      <a16:colId xmlns:a16="http://schemas.microsoft.com/office/drawing/2014/main" val="2051885501"/>
                    </a:ext>
                  </a:extLst>
                </a:gridCol>
                <a:gridCol w="983749">
                  <a:extLst>
                    <a:ext uri="{9D8B030D-6E8A-4147-A177-3AD203B41FA5}">
                      <a16:colId xmlns:a16="http://schemas.microsoft.com/office/drawing/2014/main" val="735480033"/>
                    </a:ext>
                  </a:extLst>
                </a:gridCol>
                <a:gridCol w="983749">
                  <a:extLst>
                    <a:ext uri="{9D8B030D-6E8A-4147-A177-3AD203B41FA5}">
                      <a16:colId xmlns:a16="http://schemas.microsoft.com/office/drawing/2014/main" val="3175122183"/>
                    </a:ext>
                  </a:extLst>
                </a:gridCol>
                <a:gridCol w="983749">
                  <a:extLst>
                    <a:ext uri="{9D8B030D-6E8A-4147-A177-3AD203B41FA5}">
                      <a16:colId xmlns:a16="http://schemas.microsoft.com/office/drawing/2014/main" val="86842853"/>
                    </a:ext>
                  </a:extLst>
                </a:gridCol>
                <a:gridCol w="983749">
                  <a:extLst>
                    <a:ext uri="{9D8B030D-6E8A-4147-A177-3AD203B41FA5}">
                      <a16:colId xmlns:a16="http://schemas.microsoft.com/office/drawing/2014/main" val="1192495616"/>
                    </a:ext>
                  </a:extLst>
                </a:gridCol>
                <a:gridCol w="983749">
                  <a:extLst>
                    <a:ext uri="{9D8B030D-6E8A-4147-A177-3AD203B41FA5}">
                      <a16:colId xmlns:a16="http://schemas.microsoft.com/office/drawing/2014/main" val="1748009306"/>
                    </a:ext>
                  </a:extLst>
                </a:gridCol>
                <a:gridCol w="983749">
                  <a:extLst>
                    <a:ext uri="{9D8B030D-6E8A-4147-A177-3AD203B41FA5}">
                      <a16:colId xmlns:a16="http://schemas.microsoft.com/office/drawing/2014/main" val="2445606563"/>
                    </a:ext>
                  </a:extLst>
                </a:gridCol>
              </a:tblGrid>
              <a:tr h="208539">
                <a:tc>
                  <a:txBody>
                    <a:bodyPr/>
                    <a:lstStyle/>
                    <a:p>
                      <a:pPr algn="l">
                        <a:lnSpc>
                          <a:spcPct val="100000"/>
                        </a:lnSpc>
                        <a:spcBef>
                          <a:spcPts val="0"/>
                        </a:spcBef>
                        <a:spcAft>
                          <a:spcPts val="0"/>
                        </a:spcAft>
                      </a:pPr>
                      <a:endParaRPr lang="en-GB"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0000" marR="24000" marT="24000" marB="24000" anchor="ctr">
                    <a:lnL w="12700" cap="flat" cmpd="sng" algn="ctr">
                      <a:solidFill>
                        <a:srgbClr val="145797"/>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rgbClr val="145797"/>
                    </a:solidFill>
                  </a:tcPr>
                </a:tc>
                <a:tc gridSpan="2">
                  <a:txBody>
                    <a:bodyPr/>
                    <a:lstStyle/>
                    <a:p>
                      <a:pPr algn="ctr"/>
                      <a:r>
                        <a:rPr lang="en-US" sz="800" b="1" dirty="0">
                          <a:solidFill>
                            <a:schemeClr val="bg1"/>
                          </a:solidFill>
                          <a:effectLst/>
                          <a:latin typeface="Verdana" panose="020B0604030504040204" pitchFamily="34" charset="0"/>
                          <a:ea typeface="Verdana" panose="020B0604030504040204" pitchFamily="34" charset="0"/>
                        </a:rPr>
                        <a:t>ATLAS-INH (003)</a:t>
                      </a:r>
                      <a:r>
                        <a:rPr lang="en-US" sz="800" b="1" baseline="30000" dirty="0">
                          <a:solidFill>
                            <a:schemeClr val="bg1"/>
                          </a:solidFill>
                          <a:effectLst/>
                          <a:latin typeface="Verdana" panose="020B0604030504040204" pitchFamily="34" charset="0"/>
                          <a:ea typeface="Verdana" panose="020B0604030504040204" pitchFamily="34" charset="0"/>
                        </a:rPr>
                        <a:t>1</a:t>
                      </a:r>
                      <a:endParaRPr lang="en-GB" sz="800" dirty="0"/>
                    </a:p>
                  </a:txBody>
                  <a:tcPr marL="24000" marR="24000" marT="24000" marB="2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rgbClr val="145797"/>
                    </a:solidFill>
                  </a:tcPr>
                </a:tc>
                <a:tc hMerge="1">
                  <a:txBody>
                    <a:bodyPr/>
                    <a:lstStyle/>
                    <a:p>
                      <a:pPr algn="ctr">
                        <a:lnSpc>
                          <a:spcPct val="100000"/>
                        </a:lnSpc>
                        <a:spcBef>
                          <a:spcPts val="0"/>
                        </a:spcBef>
                        <a:spcAft>
                          <a:spcPts val="0"/>
                        </a:spcAft>
                      </a:pPr>
                      <a:endParaRPr lang="en-US" sz="1000" b="1" dirty="0">
                        <a:solidFill>
                          <a:schemeClr val="bg1"/>
                        </a:solidFill>
                        <a:effectLst/>
                        <a:latin typeface="+mn-lt"/>
                      </a:endParaRPr>
                    </a:p>
                  </a:txBody>
                  <a:tcPr marL="18000" marR="18000" marT="18000" marB="18000" anchor="ctr">
                    <a:lnL w="6350" cap="flat" cmpd="sng" algn="ctr">
                      <a:solidFill>
                        <a:srgbClr val="145797"/>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45797"/>
                    </a:solidFill>
                  </a:tcPr>
                </a:tc>
                <a:tc gridSpan="2">
                  <a:txBody>
                    <a:bodyPr/>
                    <a:lstStyle/>
                    <a:p>
                      <a:pPr marL="0" marR="0" lvl="0" indent="0" algn="ctr" defTabSz="685800" rtl="0" eaLnBrk="1" fontAlgn="auto" latinLnBrk="0" hangingPunct="1">
                        <a:lnSpc>
                          <a:spcPct val="107000"/>
                        </a:lnSpc>
                        <a:spcBef>
                          <a:spcPts val="100"/>
                        </a:spcBef>
                        <a:spcAft>
                          <a:spcPts val="100"/>
                        </a:spcAft>
                        <a:buClrTx/>
                        <a:buSzTx/>
                        <a:buFontTx/>
                        <a:buNone/>
                        <a:tabLst/>
                        <a:defRPr/>
                      </a:pPr>
                      <a:r>
                        <a:rPr lang="en-US" sz="800" b="1" dirty="0">
                          <a:solidFill>
                            <a:schemeClr val="bg1"/>
                          </a:solidFill>
                          <a:effectLst/>
                          <a:latin typeface="Verdana" panose="020B0604030504040204" pitchFamily="34" charset="0"/>
                          <a:ea typeface="Verdana" panose="020B0604030504040204" pitchFamily="34" charset="0"/>
                        </a:rPr>
                        <a:t>ATLAS-A/B (004)</a:t>
                      </a:r>
                      <a:r>
                        <a:rPr lang="en-US" sz="800" b="1" baseline="30000" dirty="0">
                          <a:solidFill>
                            <a:schemeClr val="bg1"/>
                          </a:solidFill>
                          <a:effectLst/>
                          <a:latin typeface="Verdana" panose="020B0604030504040204" pitchFamily="34" charset="0"/>
                          <a:ea typeface="Verdana" panose="020B0604030504040204" pitchFamily="34" charset="0"/>
                        </a:rPr>
                        <a:t>2</a:t>
                      </a:r>
                      <a:endParaRPr lang="en-US" sz="800" b="1" dirty="0">
                        <a:solidFill>
                          <a:schemeClr val="bg1"/>
                        </a:solidFill>
                        <a:effectLst/>
                        <a:latin typeface="Verdana" panose="020B0604030504040204" pitchFamily="34" charset="0"/>
                        <a:ea typeface="Verdana" panose="020B0604030504040204" pitchFamily="34" charset="0"/>
                      </a:endParaRPr>
                    </a:p>
                  </a:txBody>
                  <a:tcPr marL="18000" marR="18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rgbClr val="145797"/>
                    </a:solidFill>
                  </a:tcPr>
                </a:tc>
                <a:tc hMerge="1">
                  <a:txBody>
                    <a:bodyPr/>
                    <a:lstStyle/>
                    <a:p>
                      <a:pPr algn="ctr">
                        <a:lnSpc>
                          <a:spcPct val="107000"/>
                        </a:lnSpc>
                        <a:spcBef>
                          <a:spcPts val="100"/>
                        </a:spcBef>
                        <a:spcAft>
                          <a:spcPts val="100"/>
                        </a:spcAft>
                      </a:pPr>
                      <a:endParaRPr lang="pt-BR" sz="1000" b="1" dirty="0">
                        <a:solidFill>
                          <a:schemeClr val="bg1"/>
                        </a:solidFill>
                        <a:effectLst/>
                        <a:latin typeface="Arial" panose="020B0604020202020204" pitchFamily="34" charset="0"/>
                        <a:cs typeface="Arial" panose="020B0604020202020204" pitchFamily="34" charset="0"/>
                      </a:endParaRPr>
                    </a:p>
                  </a:txBody>
                  <a:tcPr marL="13500" marR="13500" marT="13500" marB="1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5797"/>
                    </a:solidFill>
                  </a:tcPr>
                </a:tc>
                <a:tc gridSpan="2">
                  <a:txBody>
                    <a:bodyPr/>
                    <a:lstStyle/>
                    <a:p>
                      <a:pPr algn="ctr">
                        <a:lnSpc>
                          <a:spcPct val="100000"/>
                        </a:lnSpc>
                        <a:spcBef>
                          <a:spcPts val="0"/>
                        </a:spcBef>
                        <a:spcAft>
                          <a:spcPts val="0"/>
                        </a:spcAft>
                      </a:pPr>
                      <a:r>
                        <a:rPr lang="en-US" sz="800" b="1" kern="1200" dirty="0">
                          <a:solidFill>
                            <a:schemeClr val="bg1"/>
                          </a:solidFill>
                          <a:effectLst/>
                          <a:latin typeface="Verdana" panose="020B0604030504040204" pitchFamily="34" charset="0"/>
                          <a:ea typeface="Verdana" panose="020B0604030504040204" pitchFamily="34" charset="0"/>
                          <a:cs typeface="+mn-cs"/>
                        </a:rPr>
                        <a:t>ATLAS-PPX (009)</a:t>
                      </a:r>
                      <a:r>
                        <a:rPr lang="en-US" sz="800" b="1" kern="1200" baseline="30000" dirty="0">
                          <a:solidFill>
                            <a:schemeClr val="bg1"/>
                          </a:solidFill>
                          <a:effectLst/>
                          <a:latin typeface="Verdana" panose="020B0604030504040204" pitchFamily="34" charset="0"/>
                          <a:ea typeface="Verdana" panose="020B0604030504040204" pitchFamily="34" charset="0"/>
                          <a:cs typeface="+mn-cs"/>
                        </a:rPr>
                        <a:t>3</a:t>
                      </a:r>
                    </a:p>
                  </a:txBody>
                  <a:tcPr marL="24000" marR="24000" marT="24000" marB="24000" anchor="ctr">
                    <a:lnL w="6350" cap="flat" cmpd="sng" algn="ctr">
                      <a:noFill/>
                      <a:prstDash val="solid"/>
                      <a:round/>
                      <a:headEnd type="none" w="med" len="med"/>
                      <a:tailEnd type="none" w="med" len="med"/>
                    </a:lnL>
                    <a:lnR w="12700" cap="flat" cmpd="sng" algn="ctr">
                      <a:solidFill>
                        <a:srgbClr val="14579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rgbClr val="145797"/>
                    </a:solidFill>
                  </a:tcPr>
                </a:tc>
                <a:tc hMerge="1">
                  <a:txBody>
                    <a:bodyPr/>
                    <a:lstStyle/>
                    <a:p>
                      <a:pPr algn="ctr">
                        <a:lnSpc>
                          <a:spcPct val="100000"/>
                        </a:lnSpc>
                        <a:spcBef>
                          <a:spcPts val="0"/>
                        </a:spcBef>
                        <a:spcAft>
                          <a:spcPts val="0"/>
                        </a:spcAft>
                      </a:pPr>
                      <a:endParaRPr lang="en-US" sz="1000" b="1" dirty="0">
                        <a:solidFill>
                          <a:schemeClr val="bg1"/>
                        </a:solidFill>
                        <a:effectLst/>
                        <a:latin typeface="+mj-lt"/>
                        <a:ea typeface="Verdana" panose="020B0604030504040204" pitchFamily="34" charset="0"/>
                      </a:endParaRPr>
                    </a:p>
                  </a:txBody>
                  <a:tcPr marL="18000" marR="18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45797"/>
                    </a:solidFill>
                  </a:tcPr>
                </a:tc>
                <a:extLst>
                  <a:ext uri="{0D108BD9-81ED-4DB2-BD59-A6C34878D82A}">
                    <a16:rowId xmlns:a16="http://schemas.microsoft.com/office/drawing/2014/main" val="3239299730"/>
                  </a:ext>
                </a:extLst>
              </a:tr>
              <a:tr h="510204">
                <a:tc>
                  <a:txBody>
                    <a:bodyPr/>
                    <a:lstStyle/>
                    <a:p>
                      <a:pPr algn="l">
                        <a:lnSpc>
                          <a:spcPct val="100000"/>
                        </a:lnSpc>
                        <a:spcBef>
                          <a:spcPts val="0"/>
                        </a:spcBef>
                        <a:spcAft>
                          <a:spcPts val="0"/>
                        </a:spcAft>
                      </a:pPr>
                      <a:r>
                        <a:rPr lang="en-US" sz="800" b="1" dirty="0">
                          <a:solidFill>
                            <a:schemeClr val="bg1"/>
                          </a:solidFill>
                          <a:effectLst/>
                          <a:latin typeface="Verdana" panose="020B0604030504040204" pitchFamily="34" charset="0"/>
                          <a:ea typeface="Verdana" panose="020B0604030504040204" pitchFamily="34" charset="0"/>
                        </a:rPr>
                        <a:t> Event</a:t>
                      </a:r>
                      <a:r>
                        <a:rPr lang="en-US"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n (%)</a:t>
                      </a:r>
                      <a:endParaRPr lang="en-GB"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20000" marR="24000" marT="24000" marB="24000" anchor="ctr">
                    <a:lnL w="1270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rgbClr val="145797"/>
                    </a:solidFill>
                  </a:tcPr>
                </a:tc>
                <a:tc>
                  <a:txBody>
                    <a:bodyPr/>
                    <a:lstStyle/>
                    <a:p>
                      <a:pPr algn="ctr">
                        <a:lnSpc>
                          <a:spcPct val="100000"/>
                        </a:lnSpc>
                        <a:spcBef>
                          <a:spcPts val="0"/>
                        </a:spcBef>
                        <a:spcAft>
                          <a:spcPts val="0"/>
                        </a:spcAft>
                      </a:pPr>
                      <a:r>
                        <a:rPr lang="en-US" sz="800" b="1" dirty="0">
                          <a:solidFill>
                            <a:schemeClr val="bg1"/>
                          </a:solidFill>
                          <a:effectLst/>
                          <a:latin typeface="Verdana" panose="020B0604030504040204" pitchFamily="34" charset="0"/>
                          <a:ea typeface="Verdana" panose="020B0604030504040204" pitchFamily="34" charset="0"/>
                        </a:rPr>
                        <a:t>BPA on-demand </a:t>
                      </a:r>
                    </a:p>
                    <a:p>
                      <a:pPr algn="ctr">
                        <a:lnSpc>
                          <a:spcPct val="100000"/>
                        </a:lnSpc>
                        <a:spcBef>
                          <a:spcPts val="0"/>
                        </a:spcBef>
                        <a:spcAft>
                          <a:spcPts val="0"/>
                        </a:spcAft>
                      </a:pPr>
                      <a:r>
                        <a:rPr lang="en-US" sz="800" b="1" dirty="0">
                          <a:solidFill>
                            <a:schemeClr val="bg1"/>
                          </a:solidFill>
                          <a:effectLst/>
                          <a:latin typeface="Verdana" panose="020B0604030504040204" pitchFamily="34" charset="0"/>
                          <a:ea typeface="Verdana" panose="020B0604030504040204" pitchFamily="34" charset="0"/>
                        </a:rPr>
                        <a:t>(n=19)</a:t>
                      </a:r>
                      <a:endParaRPr lang="en-GB"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rgbClr val="145797"/>
                    </a:solidFill>
                  </a:tcPr>
                </a:tc>
                <a:tc>
                  <a:txBody>
                    <a:bodyPr/>
                    <a:lstStyle/>
                    <a:p>
                      <a:pPr algn="ctr">
                        <a:lnSpc>
                          <a:spcPct val="100000"/>
                        </a:lnSpc>
                        <a:spcBef>
                          <a:spcPts val="0"/>
                        </a:spcBef>
                        <a:spcAft>
                          <a:spcPts val="0"/>
                        </a:spcAft>
                      </a:pPr>
                      <a:r>
                        <a:rPr lang="en-US" sz="800" b="1" dirty="0">
                          <a:solidFill>
                            <a:schemeClr val="bg1"/>
                          </a:solidFill>
                          <a:effectLst/>
                          <a:latin typeface="Verdana" panose="020B0604030504040204" pitchFamily="34" charset="0"/>
                          <a:ea typeface="Verdana" panose="020B0604030504040204" pitchFamily="34" charset="0"/>
                        </a:rPr>
                        <a:t>Fitusiran 80 mg prophylaxis </a:t>
                      </a:r>
                    </a:p>
                    <a:p>
                      <a:pPr algn="ctr">
                        <a:lnSpc>
                          <a:spcPct val="100000"/>
                        </a:lnSpc>
                        <a:spcBef>
                          <a:spcPts val="0"/>
                        </a:spcBef>
                        <a:spcAft>
                          <a:spcPts val="0"/>
                        </a:spcAft>
                      </a:pPr>
                      <a:r>
                        <a:rPr lang="en-US" sz="800" b="1" dirty="0">
                          <a:solidFill>
                            <a:schemeClr val="bg1"/>
                          </a:solidFill>
                          <a:effectLst/>
                          <a:latin typeface="Verdana" panose="020B0604030504040204" pitchFamily="34" charset="0"/>
                          <a:ea typeface="Verdana" panose="020B0604030504040204" pitchFamily="34" charset="0"/>
                        </a:rPr>
                        <a:t>(n=41)</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rgbClr val="145797"/>
                    </a:solidFill>
                  </a:tcPr>
                </a:tc>
                <a:tc>
                  <a:txBody>
                    <a:bodyPr/>
                    <a:lstStyle/>
                    <a:p>
                      <a:pPr algn="ctr">
                        <a:lnSpc>
                          <a:spcPct val="107000"/>
                        </a:lnSpc>
                        <a:spcBef>
                          <a:spcPts val="100"/>
                        </a:spcBef>
                        <a:spcAft>
                          <a:spcPts val="100"/>
                        </a:spcAft>
                      </a:pPr>
                      <a:r>
                        <a:rPr lang="en-US" sz="8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CFC on-demand</a:t>
                      </a:r>
                      <a:br>
                        <a:rPr lang="en-US" sz="8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br>
                      <a:r>
                        <a:rPr lang="en-US" sz="8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(n=40)</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rgbClr val="145797"/>
                    </a:solidFill>
                  </a:tcPr>
                </a:tc>
                <a:tc>
                  <a:txBody>
                    <a:bodyPr/>
                    <a:lstStyle/>
                    <a:p>
                      <a:pPr algn="ctr">
                        <a:lnSpc>
                          <a:spcPct val="107000"/>
                        </a:lnSpc>
                        <a:spcBef>
                          <a:spcPts val="100"/>
                        </a:spcBef>
                        <a:spcAft>
                          <a:spcPts val="100"/>
                        </a:spcAft>
                      </a:pPr>
                      <a:r>
                        <a:rPr lang="pt-BR" sz="8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Fitusiran 80 mg prophylaxis </a:t>
                      </a:r>
                      <a:br>
                        <a:rPr lang="pt-BR" sz="8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br>
                      <a:r>
                        <a:rPr lang="pt-BR" sz="8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(n=79)</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rgbClr val="145797"/>
                    </a:solidFill>
                  </a:tcPr>
                </a:tc>
                <a:tc>
                  <a:txBody>
                    <a:bodyPr/>
                    <a:lstStyle/>
                    <a:p>
                      <a:pPr algn="ctr">
                        <a:lnSpc>
                          <a:spcPct val="100000"/>
                        </a:lnSpc>
                        <a:spcBef>
                          <a:spcPts val="0"/>
                        </a:spcBef>
                        <a:spcAft>
                          <a:spcPts val="0"/>
                        </a:spcAft>
                      </a:pPr>
                      <a:r>
                        <a:rPr lang="en-US" sz="800" b="1" dirty="0">
                          <a:solidFill>
                            <a:schemeClr val="bg1"/>
                          </a:solidFill>
                          <a:effectLst/>
                          <a:latin typeface="Verdana" panose="020B0604030504040204" pitchFamily="34" charset="0"/>
                          <a:ea typeface="Verdana" panose="020B0604030504040204" pitchFamily="34" charset="0"/>
                        </a:rPr>
                        <a:t>CFC/BPA prophylaxis (n=65)</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rgbClr val="145797"/>
                    </a:solidFill>
                  </a:tcPr>
                </a:tc>
                <a:tc>
                  <a:txBody>
                    <a:bodyPr/>
                    <a:lstStyle/>
                    <a:p>
                      <a:pPr algn="ctr">
                        <a:lnSpc>
                          <a:spcPct val="100000"/>
                        </a:lnSpc>
                        <a:spcBef>
                          <a:spcPts val="0"/>
                        </a:spcBef>
                        <a:spcAft>
                          <a:spcPts val="0"/>
                        </a:spcAft>
                      </a:pPr>
                      <a:r>
                        <a:rPr lang="en-US" sz="800" b="1" dirty="0">
                          <a:solidFill>
                            <a:schemeClr val="bg1"/>
                          </a:solidFill>
                          <a:effectLst/>
                          <a:latin typeface="Verdana" panose="020B0604030504040204" pitchFamily="34" charset="0"/>
                          <a:ea typeface="Verdana" panose="020B0604030504040204" pitchFamily="34" charset="0"/>
                        </a:rPr>
                        <a:t>Fitusiran 80 mg prophylaxis (n=67)</a:t>
                      </a:r>
                    </a:p>
                  </a:txBody>
                  <a:tcPr marL="24000" marR="24000" marT="24000" marB="24000" anchor="ctr">
                    <a:lnL w="6350" cap="flat" cmpd="sng" algn="ctr">
                      <a:solidFill>
                        <a:srgbClr val="145797"/>
                      </a:solidFill>
                      <a:prstDash val="solid"/>
                      <a:round/>
                      <a:headEnd type="none" w="med" len="med"/>
                      <a:tailEnd type="none" w="med" len="med"/>
                    </a:lnL>
                    <a:lnR w="1270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rgbClr val="145797"/>
                    </a:solidFill>
                  </a:tcPr>
                </a:tc>
                <a:extLst>
                  <a:ext uri="{0D108BD9-81ED-4DB2-BD59-A6C34878D82A}">
                    <a16:rowId xmlns:a16="http://schemas.microsoft.com/office/drawing/2014/main" val="701965985"/>
                  </a:ext>
                </a:extLst>
              </a:tr>
              <a:tr h="177478">
                <a:tc gridSpan="3">
                  <a:txBody>
                    <a:bodyPr/>
                    <a:lstStyle/>
                    <a:p>
                      <a:pPr>
                        <a:lnSpc>
                          <a:spcPct val="100000"/>
                        </a:lnSpc>
                        <a:spcBef>
                          <a:spcPts val="100"/>
                        </a:spcBef>
                        <a:spcAft>
                          <a:spcPts val="100"/>
                        </a:spcAft>
                      </a:pPr>
                      <a:r>
                        <a:rPr lang="en-GB" sz="800" b="1" dirty="0">
                          <a:effectLst/>
                          <a:latin typeface="Verdana" panose="020B0604030504040204" pitchFamily="34" charset="0"/>
                          <a:ea typeface="Verdana" panose="020B0604030504040204" pitchFamily="34" charset="0"/>
                          <a:cs typeface="Times New Roman" panose="02020603050405020304" pitchFamily="18" charset="0"/>
                        </a:rPr>
                        <a:t>ALT or AST elevations &gt;3 x ULN</a:t>
                      </a:r>
                      <a:endParaRPr lang="en-GB" sz="800" b="1" baseline="30000" dirty="0">
                        <a:effectLst/>
                        <a:latin typeface="Verdana" panose="020B0604030504040204" pitchFamily="34" charset="0"/>
                        <a:ea typeface="Verdana" panose="020B0604030504040204" pitchFamily="34" charset="0"/>
                        <a:cs typeface="Times New Roman" panose="02020603050405020304" pitchFamily="18" charset="0"/>
                      </a:endParaRPr>
                    </a:p>
                  </a:txBody>
                  <a:tcPr marL="120000" marR="24000" marT="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lnL w="6350" cap="flat" cmpd="sng" algn="ctr">
                      <a:solidFill>
                        <a:srgbClr val="145797"/>
                      </a:solidFill>
                      <a:prstDash val="solid"/>
                      <a:round/>
                      <a:headEnd type="none" w="med" len="med"/>
                      <a:tailEnd type="none" w="med" len="med"/>
                    </a:lnL>
                    <a:lnT w="12700" cmpd="sng">
                      <a:noFill/>
                    </a:lnT>
                  </a:tcPr>
                </a:tc>
                <a:tc hMerge="1">
                  <a:txBody>
                    <a:bodyPr/>
                    <a:lstStyle/>
                    <a:p>
                      <a:pPr algn="ctr">
                        <a:lnSpc>
                          <a:spcPct val="107000"/>
                        </a:lnSpc>
                        <a:spcBef>
                          <a:spcPts val="100"/>
                        </a:spcBef>
                        <a:spcAft>
                          <a:spcPts val="100"/>
                        </a:spcAft>
                      </a:pPr>
                      <a:endParaRPr lang="en-GB" sz="1200">
                        <a:effectLst/>
                        <a:latin typeface="+mj-lt"/>
                        <a:ea typeface="SimSun" panose="02010600030101010101" pitchFamily="2" charset="-122"/>
                        <a:cs typeface="Times New Roman" panose="02020603050405020304" pitchFamily="18" charset="0"/>
                      </a:endParaRPr>
                    </a:p>
                  </a:txBody>
                  <a:tcPr marL="18000" marR="18000" marT="18000" marB="18000">
                    <a:lnL w="6350" cap="flat" cmpd="sng" algn="ctr">
                      <a:solidFill>
                        <a:srgbClr val="145797"/>
                      </a:solidFill>
                      <a:prstDash val="solid"/>
                      <a:round/>
                      <a:headEnd type="none" w="med" len="med"/>
                      <a:tailEnd type="none" w="med" len="med"/>
                    </a:lnL>
                    <a:lnT w="6350" cap="flat" cmpd="sng" algn="ctr">
                      <a:solidFill>
                        <a:srgbClr val="145797"/>
                      </a:solidFill>
                      <a:prstDash val="solid"/>
                      <a:round/>
                      <a:headEnd type="none" w="med" len="med"/>
                      <a:tailEnd type="none" w="med" len="med"/>
                    </a:lnT>
                    <a:solidFill>
                      <a:schemeClr val="accent6">
                        <a:lumMod val="40000"/>
                        <a:lumOff val="60000"/>
                      </a:schemeClr>
                    </a:solidFill>
                  </a:tcPr>
                </a:tc>
                <a:tc>
                  <a:txBody>
                    <a:bodyPr/>
                    <a:lstStyle/>
                    <a:p>
                      <a:pPr>
                        <a:lnSpc>
                          <a:spcPct val="100000"/>
                        </a:lnSpc>
                        <a:spcBef>
                          <a:spcPts val="100"/>
                        </a:spcBef>
                        <a:spcAft>
                          <a:spcPts val="100"/>
                        </a:spcAft>
                      </a:pPr>
                      <a:endParaRPr lang="en-GB" sz="800" b="1" baseline="30000" dirty="0">
                        <a:effectLst/>
                        <a:latin typeface="Verdana" panose="020B0604030504040204" pitchFamily="34" charset="0"/>
                        <a:ea typeface="Verdana" panose="020B0604030504040204" pitchFamily="34" charset="0"/>
                        <a:cs typeface="Times New Roman" panose="02020603050405020304" pitchFamily="18" charset="0"/>
                      </a:endParaRPr>
                    </a:p>
                  </a:txBody>
                  <a:tcPr marL="120000" marR="24000" marT="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100"/>
                        </a:spcBef>
                        <a:spcAft>
                          <a:spcPts val="100"/>
                        </a:spcAft>
                      </a:pPr>
                      <a:endParaRPr lang="en-GB" sz="800" b="1" baseline="30000" dirty="0">
                        <a:effectLst/>
                        <a:latin typeface="Verdana" panose="020B0604030504040204" pitchFamily="34" charset="0"/>
                        <a:ea typeface="Verdana" panose="020B0604030504040204" pitchFamily="34" charset="0"/>
                        <a:cs typeface="Times New Roman" panose="02020603050405020304" pitchFamily="18" charset="0"/>
                      </a:endParaRPr>
                    </a:p>
                  </a:txBody>
                  <a:tcPr marL="120000" marR="24000" marT="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100"/>
                        </a:spcBef>
                        <a:spcAft>
                          <a:spcPts val="100"/>
                        </a:spcAft>
                      </a:pPr>
                      <a:endParaRPr lang="en-GB" sz="800" b="1" baseline="30000" dirty="0">
                        <a:effectLst/>
                        <a:latin typeface="Verdana" panose="020B0604030504040204" pitchFamily="34" charset="0"/>
                        <a:ea typeface="Verdana" panose="020B0604030504040204" pitchFamily="34" charset="0"/>
                        <a:cs typeface="Times New Roman" panose="02020603050405020304" pitchFamily="18" charset="0"/>
                      </a:endParaRPr>
                    </a:p>
                  </a:txBody>
                  <a:tcPr marL="120000" marR="24000" marT="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0000"/>
                        </a:lnSpc>
                        <a:spcBef>
                          <a:spcPts val="100"/>
                        </a:spcBef>
                        <a:spcAft>
                          <a:spcPts val="100"/>
                        </a:spcAft>
                      </a:pPr>
                      <a:endParaRPr lang="en-GB" sz="800" b="1" baseline="30000" dirty="0">
                        <a:effectLst/>
                        <a:latin typeface="Verdana" panose="020B0604030504040204" pitchFamily="34" charset="0"/>
                        <a:ea typeface="Verdana" panose="020B0604030504040204" pitchFamily="34" charset="0"/>
                        <a:cs typeface="Times New Roman" panose="02020603050405020304" pitchFamily="18" charset="0"/>
                      </a:endParaRPr>
                    </a:p>
                  </a:txBody>
                  <a:tcPr marL="120000" marR="24000" marT="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01652036"/>
                  </a:ext>
                </a:extLst>
              </a:tr>
              <a:tr h="251748">
                <a:tc>
                  <a:txBody>
                    <a:bodyPr/>
                    <a:lstStyle/>
                    <a:p>
                      <a:pPr marL="0" lvl="0" indent="-65711">
                        <a:lnSpc>
                          <a:spcPct val="100000"/>
                        </a:lnSpc>
                        <a:spcBef>
                          <a:spcPts val="100"/>
                        </a:spcBef>
                        <a:spcAft>
                          <a:spcPts val="100"/>
                        </a:spcAft>
                      </a:pPr>
                      <a:r>
                        <a:rPr lang="en-GB" sz="800" b="0" dirty="0">
                          <a:effectLst/>
                          <a:latin typeface="Verdana" panose="020B0604030504040204" pitchFamily="34" charset="0"/>
                          <a:ea typeface="Verdana" panose="020B0604030504040204" pitchFamily="34" charset="0"/>
                          <a:cs typeface="Times New Roman" panose="02020603050405020304" pitchFamily="18" charset="0"/>
                        </a:rPr>
                        <a:t>Increased ALT</a:t>
                      </a: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4 (9.8)</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latin typeface="Verdana" panose="020B0604030504040204" pitchFamily="34" charset="0"/>
                          <a:ea typeface="Verdana" panose="020B0604030504040204" pitchFamily="34" charset="0"/>
                          <a:cs typeface="Arial" panose="020B0604020202020204" pitchFamily="34" charset="0"/>
                        </a:rPr>
                        <a:t>0 (0.0)</a:t>
                      </a:r>
                    </a:p>
                  </a:txBody>
                  <a:tcPr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latin typeface="Verdana" panose="020B0604030504040204" pitchFamily="34" charset="0"/>
                          <a:ea typeface="Verdana" panose="020B0604030504040204" pitchFamily="34" charset="0"/>
                          <a:cs typeface="Arial" panose="020B0604020202020204" pitchFamily="34" charset="0"/>
                        </a:rPr>
                        <a:t>12 (15.2)</a:t>
                      </a:r>
                    </a:p>
                  </a:txBody>
                  <a:tcPr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latin typeface="Verdana" panose="020B0604030504040204" pitchFamily="34" charset="0"/>
                          <a:ea typeface="Verdana" panose="020B0604030504040204" pitchFamily="34" charset="0"/>
                        </a:rPr>
                        <a:t>1 (1.5)</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latin typeface="Verdana" panose="020B0604030504040204" pitchFamily="34" charset="0"/>
                          <a:ea typeface="Verdana" panose="020B0604030504040204" pitchFamily="34" charset="0"/>
                        </a:rPr>
                        <a:t>16 (23.9)</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566950"/>
                  </a:ext>
                </a:extLst>
              </a:tr>
              <a:tr h="251748">
                <a:tc>
                  <a:txBody>
                    <a:bodyPr/>
                    <a:lstStyle/>
                    <a:p>
                      <a:pPr marL="0" marR="0" lvl="0" indent="-65711" algn="l" defTabSz="685800" rtl="0" eaLnBrk="1" fontAlgn="auto" latinLnBrk="0" hangingPunct="1">
                        <a:lnSpc>
                          <a:spcPct val="100000"/>
                        </a:lnSpc>
                        <a:spcBef>
                          <a:spcPts val="100"/>
                        </a:spcBef>
                        <a:spcAft>
                          <a:spcPts val="100"/>
                        </a:spcAft>
                        <a:buClrTx/>
                        <a:buSzTx/>
                        <a:buFontTx/>
                        <a:buNone/>
                        <a:tabLst/>
                        <a:defRPr/>
                      </a:pPr>
                      <a:r>
                        <a:rPr lang="en-GB" sz="800" b="0" baseline="0" dirty="0">
                          <a:effectLst/>
                          <a:latin typeface="Verdana" panose="020B0604030504040204" pitchFamily="34" charset="0"/>
                          <a:ea typeface="Verdana" panose="020B0604030504040204" pitchFamily="34" charset="0"/>
                          <a:cs typeface="Arial" panose="020B0604020202020204" pitchFamily="34" charset="0"/>
                        </a:rPr>
                        <a:t>Increased AST</a:t>
                      </a: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6 (14.6)</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latin typeface="Verdana" panose="020B0604030504040204" pitchFamily="34" charset="0"/>
                          <a:ea typeface="Verdana" panose="020B0604030504040204" pitchFamily="34" charset="0"/>
                          <a:cs typeface="Arial" panose="020B0604020202020204" pitchFamily="34" charset="0"/>
                        </a:rPr>
                        <a:t>1 (2.5)</a:t>
                      </a:r>
                    </a:p>
                  </a:txBody>
                  <a:tcPr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latin typeface="Verdana" panose="020B0604030504040204" pitchFamily="34" charset="0"/>
                          <a:ea typeface="Verdana" panose="020B0604030504040204" pitchFamily="34" charset="0"/>
                          <a:cs typeface="Arial" panose="020B0604020202020204" pitchFamily="34" charset="0"/>
                        </a:rPr>
                        <a:t>3 (3.8)</a:t>
                      </a:r>
                    </a:p>
                  </a:txBody>
                  <a:tcPr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latin typeface="Verdana" panose="020B0604030504040204" pitchFamily="34" charset="0"/>
                          <a:ea typeface="Verdana" panose="020B0604030504040204" pitchFamily="34" charset="0"/>
                        </a:rPr>
                        <a:t>2 (3.0)</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222088"/>
                  </a:ext>
                </a:extLst>
              </a:tr>
              <a:tr h="203909">
                <a:tc>
                  <a:txBody>
                    <a:bodyPr/>
                    <a:lstStyle/>
                    <a:p>
                      <a:pPr marL="0" lvl="0" indent="-65711">
                        <a:lnSpc>
                          <a:spcPct val="100000"/>
                        </a:lnSpc>
                        <a:spcBef>
                          <a:spcPts val="100"/>
                        </a:spcBef>
                        <a:spcAft>
                          <a:spcPts val="100"/>
                        </a:spcAft>
                      </a:pPr>
                      <a:r>
                        <a:rPr lang="en-GB" sz="800" b="0" dirty="0">
                          <a:effectLst/>
                          <a:latin typeface="Verdana" panose="020B0604030504040204" pitchFamily="34" charset="0"/>
                          <a:ea typeface="Verdana" panose="020B0604030504040204" pitchFamily="34" charset="0"/>
                          <a:cs typeface="Times New Roman" panose="02020603050405020304" pitchFamily="18" charset="0"/>
                        </a:rPr>
                        <a:t>Increased hepatic enzyme</a:t>
                      </a: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1 (2.4)</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0 (0.0)</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Arial" panose="020B0604020202020204" pitchFamily="34" charset="0"/>
                        </a:rPr>
                        <a:t>1 (1.3)</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a:solidFill>
                            <a:schemeClr val="dk1"/>
                          </a:solidFill>
                          <a:latin typeface="Verdana" panose="020B0604030504040204" pitchFamily="34" charset="0"/>
                          <a:ea typeface="Verdana" panose="020B0604030504040204" pitchFamily="34" charset="0"/>
                          <a:cs typeface="+mn-cs"/>
                        </a:rPr>
                        <a:t>1 (1.5)</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226169"/>
                  </a:ext>
                </a:extLst>
              </a:tr>
              <a:tr h="203909">
                <a:tc>
                  <a:txBody>
                    <a:bodyPr/>
                    <a:lstStyle/>
                    <a:p>
                      <a:pPr marL="0" lvl="0" indent="-65711">
                        <a:lnSpc>
                          <a:spcPct val="100000"/>
                        </a:lnSpc>
                        <a:spcBef>
                          <a:spcPts val="100"/>
                        </a:spcBef>
                        <a:spcAft>
                          <a:spcPts val="100"/>
                        </a:spcAft>
                      </a:pPr>
                      <a:r>
                        <a:rPr lang="en-GB" sz="800" b="0" dirty="0">
                          <a:effectLst/>
                          <a:latin typeface="Verdana" panose="020B0604030504040204" pitchFamily="34" charset="0"/>
                          <a:ea typeface="Verdana" panose="020B0604030504040204" pitchFamily="34" charset="0"/>
                          <a:cs typeface="Times New Roman" panose="02020603050405020304" pitchFamily="18" charset="0"/>
                        </a:rPr>
                        <a:t>Increased transaminases</a:t>
                      </a: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b="0" kern="1200" baseline="0" dirty="0">
                          <a:solidFill>
                            <a:schemeClr val="dk1"/>
                          </a:solidFill>
                          <a:effectLst/>
                          <a:latin typeface="Verdana" panose="020B0604030504040204" pitchFamily="34" charset="0"/>
                          <a:ea typeface="Verdana" panose="020B0604030504040204" pitchFamily="34" charset="0"/>
                          <a:cs typeface="Arial" panose="020B0604020202020204" pitchFamily="34"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b="0" kern="1200" baseline="0" dirty="0">
                          <a:solidFill>
                            <a:schemeClr val="dk1"/>
                          </a:solidFill>
                          <a:effectLst/>
                          <a:latin typeface="Verdana" panose="020B0604030504040204" pitchFamily="34" charset="0"/>
                          <a:ea typeface="Verdana" panose="020B0604030504040204" pitchFamily="34" charset="0"/>
                          <a:cs typeface="Arial" panose="020B0604020202020204" pitchFamily="34" charset="0"/>
                        </a:rPr>
                        <a:t>5 (12.2)</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800" b="0" kern="1200" baseline="0" noProof="0" dirty="0">
                          <a:solidFill>
                            <a:schemeClr val="dk1"/>
                          </a:solidFill>
                          <a:effectLst/>
                          <a:latin typeface="Verdana" panose="020B0604030504040204" pitchFamily="34" charset="0"/>
                          <a:ea typeface="Verdana" panose="020B0604030504040204" pitchFamily="34" charset="0"/>
                          <a:cs typeface="Arial" panose="020B0604020202020204" pitchFamily="34" charset="0"/>
                        </a:rPr>
                        <a:t>0 (0.0)</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800" b="0" kern="1200" baseline="0" noProof="0" dirty="0">
                          <a:solidFill>
                            <a:schemeClr val="dk1"/>
                          </a:solidFill>
                          <a:effectLst/>
                          <a:latin typeface="Verdana" panose="020B0604030504040204" pitchFamily="34" charset="0"/>
                          <a:ea typeface="Verdana" panose="020B0604030504040204" pitchFamily="34" charset="0"/>
                          <a:cs typeface="Arial" panose="020B0604020202020204" pitchFamily="34" charset="0"/>
                        </a:rPr>
                        <a:t>1 (1.3)</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800" b="0" kern="1200" baseline="0" noProof="0" dirty="0">
                          <a:solidFill>
                            <a:schemeClr val="dk1"/>
                          </a:solidFill>
                          <a:effectLst/>
                          <a:latin typeface="Verdana" panose="020B0604030504040204" pitchFamily="34" charset="0"/>
                          <a:ea typeface="Verdana" panose="020B0604030504040204" pitchFamily="34" charset="0"/>
                          <a:cs typeface="Arial" panose="020B0604020202020204" pitchFamily="34" charset="0"/>
                        </a:rPr>
                        <a:t>NA</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800" b="0" kern="1200" baseline="0" noProof="0" dirty="0">
                          <a:solidFill>
                            <a:schemeClr val="dk1"/>
                          </a:solidFill>
                          <a:effectLst/>
                          <a:latin typeface="Verdana" panose="020B0604030504040204" pitchFamily="34" charset="0"/>
                          <a:ea typeface="Verdana" panose="020B0604030504040204" pitchFamily="34" charset="0"/>
                          <a:cs typeface="Arial" panose="020B0604020202020204" pitchFamily="34" charset="0"/>
                        </a:rPr>
                        <a:t>NA</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noFill/>
                  </a:tcPr>
                </a:tc>
                <a:extLst>
                  <a:ext uri="{0D108BD9-81ED-4DB2-BD59-A6C34878D82A}">
                    <a16:rowId xmlns:a16="http://schemas.microsoft.com/office/drawing/2014/main" val="3411747618"/>
                  </a:ext>
                </a:extLst>
              </a:tr>
              <a:tr h="203909">
                <a:tc gridSpan="7">
                  <a:txBody>
                    <a:bodyPr/>
                    <a:lstStyle/>
                    <a:p>
                      <a:pPr marL="0" lvl="0" indent="-65711">
                        <a:lnSpc>
                          <a:spcPct val="100000"/>
                        </a:lnSpc>
                        <a:spcBef>
                          <a:spcPts val="100"/>
                        </a:spcBef>
                        <a:spcAft>
                          <a:spcPts val="100"/>
                        </a:spcAft>
                      </a:pPr>
                      <a:r>
                        <a:rPr lang="en-GB" sz="800" b="1"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Hepatobiliary disorders</a:t>
                      </a: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hMerge="1">
                  <a:txBody>
                    <a:bodyPr/>
                    <a:lstStyle/>
                    <a:p>
                      <a:endParaRPr lang="en-GB"/>
                    </a:p>
                  </a:txBody>
                  <a:tcPr>
                    <a:lnL w="6350" cap="flat" cmpd="sng" algn="ctr">
                      <a:solidFill>
                        <a:srgbClr val="145797"/>
                      </a:solidFill>
                      <a:prstDash val="solid"/>
                      <a:round/>
                      <a:headEnd type="none" w="med" len="med"/>
                      <a:tailEnd type="none" w="med" len="med"/>
                    </a:lnL>
                    <a:lnT w="6350" cap="flat" cmpd="sng" algn="ctr">
                      <a:solidFill>
                        <a:srgbClr val="145797"/>
                      </a:solidFill>
                      <a:prstDash val="solid"/>
                      <a:round/>
                      <a:headEnd type="none" w="med" len="med"/>
                      <a:tailEnd type="none" w="med" len="med"/>
                    </a:lnT>
                  </a:tcPr>
                </a:tc>
                <a:tc hMerge="1">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105077"/>
                  </a:ext>
                </a:extLst>
              </a:tr>
              <a:tr h="203909">
                <a:tc>
                  <a:txBody>
                    <a:bodyPr/>
                    <a:lstStyle/>
                    <a:p>
                      <a:pPr marL="0" lvl="0" indent="-65711">
                        <a:lnSpc>
                          <a:spcPct val="100000"/>
                        </a:lnSpc>
                        <a:spcBef>
                          <a:spcPts val="100"/>
                        </a:spcBef>
                        <a:spcAft>
                          <a:spcPts val="100"/>
                        </a:spcAft>
                      </a:pPr>
                      <a:r>
                        <a:rPr lang="en-US" sz="800" b="0" dirty="0">
                          <a:effectLst/>
                          <a:latin typeface="Verdana" panose="020B0604030504040204" pitchFamily="34" charset="0"/>
                          <a:ea typeface="Verdana" panose="020B0604030504040204" pitchFamily="34" charset="0"/>
                        </a:rPr>
                        <a:t>Cholecystitis</a:t>
                      </a:r>
                      <a:endParaRPr lang="en-GB" sz="800" b="0" baseline="30000" dirty="0">
                        <a:effectLst/>
                        <a:latin typeface="Verdana" panose="020B0604030504040204" pitchFamily="34" charset="0"/>
                        <a:ea typeface="Verdana" panose="020B0604030504040204" pitchFamily="34" charset="0"/>
                        <a:cs typeface="Times New Roman" panose="02020603050405020304" pitchFamily="18" charset="0"/>
                      </a:endParaRP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4 (9.8)</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16933" marR="16933" marT="0" marB="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100"/>
                        </a:spcBef>
                        <a:spcAft>
                          <a:spcPts val="100"/>
                        </a:spcAft>
                      </a:pPr>
                      <a:r>
                        <a:rPr lang="en-US" sz="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 (1.3)</a:t>
                      </a:r>
                      <a:endParaRPr lang="en-GB"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6933" marR="16933" marT="0" marB="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a:solidFill>
                            <a:schemeClr val="dk1"/>
                          </a:solidFill>
                          <a:latin typeface="Verdana" panose="020B0604030504040204" pitchFamily="34" charset="0"/>
                          <a:ea typeface="Verdana" panose="020B0604030504040204" pitchFamily="34" charset="0"/>
                          <a:cs typeface="+mn-cs"/>
                        </a:rPr>
                        <a:t>5 (7.5)</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951938"/>
                  </a:ext>
                </a:extLst>
              </a:tr>
              <a:tr h="203909">
                <a:tc>
                  <a:txBody>
                    <a:bodyPr/>
                    <a:lstStyle/>
                    <a:p>
                      <a:pPr marL="0" lvl="0" indent="-65711">
                        <a:lnSpc>
                          <a:spcPct val="100000"/>
                        </a:lnSpc>
                        <a:spcBef>
                          <a:spcPts val="100"/>
                        </a:spcBef>
                        <a:spcAft>
                          <a:spcPts val="100"/>
                        </a:spcAft>
                      </a:pPr>
                      <a:r>
                        <a:rPr lang="en-US" sz="800" b="0" dirty="0">
                          <a:effectLst/>
                          <a:latin typeface="Verdana" panose="020B0604030504040204" pitchFamily="34" charset="0"/>
                          <a:ea typeface="Verdana" panose="020B0604030504040204" pitchFamily="34" charset="0"/>
                        </a:rPr>
                        <a:t>Cholelithiasis</a:t>
                      </a:r>
                      <a:endParaRPr lang="en-GB" sz="800" b="0" baseline="30000" dirty="0">
                        <a:effectLst/>
                        <a:latin typeface="Verdana" panose="020B0604030504040204" pitchFamily="34" charset="0"/>
                        <a:ea typeface="Verdana" panose="020B0604030504040204" pitchFamily="34" charset="0"/>
                        <a:cs typeface="Times New Roman" panose="02020603050405020304" pitchFamily="18" charset="0"/>
                      </a:endParaRP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5 (12.2)</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16933" marR="16933" marT="0" marB="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100"/>
                        </a:spcBef>
                        <a:spcAft>
                          <a:spcPts val="100"/>
                        </a:spcAft>
                      </a:pPr>
                      <a:r>
                        <a:rPr lang="en-US" sz="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 (2.5)</a:t>
                      </a:r>
                      <a:endParaRPr lang="en-GB" sz="800" dirty="0">
                        <a:effectLst/>
                        <a:latin typeface="Verdana" panose="020B0604030504040204" pitchFamily="34" charset="0"/>
                        <a:ea typeface="Verdana" panose="020B0604030504040204" pitchFamily="34" charset="0"/>
                        <a:cs typeface="Times New Roman" panose="02020603050405020304" pitchFamily="18" charset="0"/>
                      </a:endParaRPr>
                    </a:p>
                  </a:txBody>
                  <a:tcPr marL="16933" marR="16933" marT="0" marB="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kern="1200" dirty="0">
                          <a:solidFill>
                            <a:schemeClr val="dk1"/>
                          </a:solidFill>
                          <a:latin typeface="Verdana" panose="020B0604030504040204" pitchFamily="34" charset="0"/>
                          <a:ea typeface="Verdana" panose="020B0604030504040204" pitchFamily="34" charset="0"/>
                          <a:cs typeface="+mn-cs"/>
                        </a:rPr>
                        <a:t>5 (7.5)</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0578274"/>
                  </a:ext>
                </a:extLst>
              </a:tr>
              <a:tr h="203909">
                <a:tc gridSpan="3">
                  <a:txBody>
                    <a:bodyPr/>
                    <a:lstStyle/>
                    <a:p>
                      <a:pPr lvl="0">
                        <a:lnSpc>
                          <a:spcPct val="100000"/>
                        </a:lnSpc>
                        <a:spcBef>
                          <a:spcPts val="100"/>
                        </a:spcBef>
                        <a:spcAft>
                          <a:spcPts val="100"/>
                        </a:spcAft>
                      </a:pPr>
                      <a:r>
                        <a:rPr lang="en-GB" sz="800" b="1" dirty="0">
                          <a:effectLst/>
                          <a:latin typeface="Verdana" panose="020B0604030504040204" pitchFamily="34" charset="0"/>
                          <a:ea typeface="Verdana" panose="020B0604030504040204" pitchFamily="34" charset="0"/>
                          <a:cs typeface="Times New Roman" panose="02020603050405020304" pitchFamily="18" charset="0"/>
                        </a:rPr>
                        <a:t>Suspected or confirmed thromboembolic events</a:t>
                      </a: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lnL w="6350" cap="flat" cmpd="sng" algn="ctr">
                      <a:solidFill>
                        <a:srgbClr val="145797"/>
                      </a:solidFill>
                      <a:prstDash val="solid"/>
                      <a:round/>
                      <a:headEnd type="none" w="med" len="med"/>
                      <a:tailEnd type="none" w="med" len="med"/>
                    </a:lnL>
                    <a:lnT w="6350" cap="flat" cmpd="sng" algn="ctr">
                      <a:solidFill>
                        <a:srgbClr val="145797"/>
                      </a:solidFill>
                      <a:prstDash val="solid"/>
                      <a:round/>
                      <a:headEnd type="none" w="med" len="med"/>
                      <a:tailEnd type="none" w="med" len="med"/>
                    </a:lnT>
                  </a:tcPr>
                </a:tc>
                <a:tc hMerge="1">
                  <a:txBody>
                    <a:bodyPr/>
                    <a:lstStyle/>
                    <a:p>
                      <a:pPr algn="ctr">
                        <a:lnSpc>
                          <a:spcPct val="107000"/>
                        </a:lnSpc>
                        <a:spcBef>
                          <a:spcPts val="100"/>
                        </a:spcBef>
                        <a:spcAft>
                          <a:spcPts val="100"/>
                        </a:spcAft>
                      </a:pPr>
                      <a:endParaRPr lang="en-GB" sz="1100">
                        <a:effectLst/>
                        <a:latin typeface="+mn-lt"/>
                        <a:ea typeface="SimSun" panose="02010600030101010101" pitchFamily="2" charset="-122"/>
                        <a:cs typeface="Times New Roman" panose="02020603050405020304" pitchFamily="18" charset="0"/>
                      </a:endParaRPr>
                    </a:p>
                  </a:txBody>
                  <a:tcPr marL="18000" marR="18000" marT="18000" marB="18000">
                    <a:lnL w="6350" cap="flat" cmpd="sng" algn="ctr">
                      <a:solidFill>
                        <a:srgbClr val="145797"/>
                      </a:solidFill>
                      <a:prstDash val="solid"/>
                      <a:round/>
                      <a:headEnd type="none" w="med" len="med"/>
                      <a:tailEnd type="none" w="med" len="med"/>
                    </a:lnL>
                    <a:lnT w="6350" cap="flat" cmpd="sng" algn="ctr">
                      <a:solidFill>
                        <a:srgbClr val="145797"/>
                      </a:solidFill>
                      <a:prstDash val="solid"/>
                      <a:round/>
                      <a:headEnd type="none" w="med" len="med"/>
                      <a:tailEnd type="none" w="med" len="med"/>
                    </a:lnT>
                    <a:solidFill>
                      <a:srgbClr val="ECE3D7"/>
                    </a:solidFill>
                  </a:tcPr>
                </a:tc>
                <a:tc>
                  <a:txBody>
                    <a:bodyPr/>
                    <a:lstStyle/>
                    <a:p>
                      <a:pPr lvl="0">
                        <a:lnSpc>
                          <a:spcPct val="100000"/>
                        </a:lnSpc>
                        <a:spcBef>
                          <a:spcPts val="100"/>
                        </a:spcBef>
                        <a:spcAft>
                          <a:spcPts val="100"/>
                        </a:spcAft>
                      </a:pPr>
                      <a:endParaRPr lang="en-GB"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lvl="0">
                        <a:lnSpc>
                          <a:spcPct val="100000"/>
                        </a:lnSpc>
                        <a:spcBef>
                          <a:spcPts val="100"/>
                        </a:spcBef>
                        <a:spcAft>
                          <a:spcPts val="100"/>
                        </a:spcAft>
                      </a:pPr>
                      <a:endParaRPr lang="en-GB"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lvl="0">
                        <a:lnSpc>
                          <a:spcPct val="100000"/>
                        </a:lnSpc>
                        <a:spcBef>
                          <a:spcPts val="100"/>
                        </a:spcBef>
                        <a:spcAft>
                          <a:spcPts val="100"/>
                        </a:spcAft>
                      </a:pPr>
                      <a:endParaRPr lang="en-GB"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lvl="0">
                        <a:lnSpc>
                          <a:spcPct val="100000"/>
                        </a:lnSpc>
                        <a:spcBef>
                          <a:spcPts val="100"/>
                        </a:spcBef>
                        <a:spcAft>
                          <a:spcPts val="100"/>
                        </a:spcAft>
                      </a:pPr>
                      <a:endParaRPr lang="en-GB" sz="800" b="1" dirty="0">
                        <a:effectLst/>
                        <a:latin typeface="Verdana" panose="020B0604030504040204" pitchFamily="34" charset="0"/>
                        <a:ea typeface="Verdana" panose="020B0604030504040204" pitchFamily="34" charset="0"/>
                        <a:cs typeface="Times New Roman" panose="02020603050405020304" pitchFamily="18" charset="0"/>
                      </a:endParaRP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34853389"/>
                  </a:ext>
                </a:extLst>
              </a:tr>
              <a:tr h="203909">
                <a:tc>
                  <a:txBody>
                    <a:bodyPr/>
                    <a:lstStyle/>
                    <a:p>
                      <a:pPr marL="0" marR="0" lvl="0" indent="-65711" algn="l" defTabSz="685800" rtl="0" eaLnBrk="1" fontAlgn="auto" latinLnBrk="0" hangingPunct="1">
                        <a:lnSpc>
                          <a:spcPct val="100000"/>
                        </a:lnSpc>
                        <a:spcBef>
                          <a:spcPts val="100"/>
                        </a:spcBef>
                        <a:spcAft>
                          <a:spcPts val="100"/>
                        </a:spcAft>
                        <a:buClrTx/>
                        <a:buSzTx/>
                        <a:buFontTx/>
                        <a:buNone/>
                        <a:tabLst/>
                        <a:defRPr/>
                      </a:pPr>
                      <a:r>
                        <a:rPr lang="en-GB" sz="8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Cerebrovascular accident</a:t>
                      </a: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latin typeface="Verdana" panose="020B0604030504040204" pitchFamily="34" charset="0"/>
                          <a:ea typeface="Verdana" panose="020B0604030504040204" pitchFamily="34" charset="0"/>
                        </a:rPr>
                        <a:t>1 (1.5)</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2261354"/>
                  </a:ext>
                </a:extLst>
              </a:tr>
              <a:tr h="203909">
                <a:tc>
                  <a:txBody>
                    <a:bodyPr/>
                    <a:lstStyle/>
                    <a:p>
                      <a:pPr marL="0" lvl="0" indent="-65711">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Deep vein thrombosis</a:t>
                      </a: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1 (2.4)</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8812557"/>
                  </a:ext>
                </a:extLst>
              </a:tr>
              <a:tr h="203909">
                <a:tc>
                  <a:txBody>
                    <a:bodyPr/>
                    <a:lstStyle/>
                    <a:p>
                      <a:pPr marL="0" lvl="0" indent="-65711">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Subclavian vein thrombosis</a:t>
                      </a: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1 (2.4)</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7669797"/>
                  </a:ext>
                </a:extLst>
              </a:tr>
              <a:tr h="203909">
                <a:tc>
                  <a:txBody>
                    <a:bodyPr/>
                    <a:lstStyle/>
                    <a:p>
                      <a:pPr marL="0" lvl="0" indent="-65711">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Thrombophlebitis superficial</a:t>
                      </a: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1 (2.4)</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5904994"/>
                  </a:ext>
                </a:extLst>
              </a:tr>
              <a:tr h="203909">
                <a:tc>
                  <a:txBody>
                    <a:bodyPr/>
                    <a:lstStyle/>
                    <a:p>
                      <a:pPr marL="0" lvl="0" indent="-65711">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Thrombosis</a:t>
                      </a:r>
                    </a:p>
                  </a:txBody>
                  <a:tcPr marL="120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1 (2.4)</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100"/>
                        </a:spcBef>
                        <a:spcAft>
                          <a:spcPts val="100"/>
                        </a:spcAft>
                        <a:buClrTx/>
                        <a:buSzTx/>
                        <a:buFontTx/>
                        <a:buNone/>
                        <a:tabLst/>
                        <a:defRPr/>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24000" marR="24000" marT="24000" marB="24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100"/>
                        </a:spcBef>
                        <a:spcAft>
                          <a:spcPts val="1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0 (0)</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latin typeface="Verdana" panose="020B0604030504040204" pitchFamily="34" charset="0"/>
                          <a:ea typeface="Verdana" panose="020B0604030504040204" pitchFamily="34" charset="0"/>
                        </a:rPr>
                        <a:t>1 (1.5)</a:t>
                      </a:r>
                    </a:p>
                  </a:txBody>
                  <a:tcPr marL="18000" marR="18000" marT="18000" marB="18000" anchor="ctr">
                    <a:lnL w="6350" cap="flat" cmpd="sng" algn="ctr">
                      <a:solidFill>
                        <a:srgbClr val="145797"/>
                      </a:solidFill>
                      <a:prstDash val="solid"/>
                      <a:round/>
                      <a:headEnd type="none" w="med" len="med"/>
                      <a:tailEnd type="none" w="med" len="med"/>
                    </a:lnL>
                    <a:lnR w="6350" cap="flat" cmpd="sng" algn="ctr">
                      <a:solidFill>
                        <a:srgbClr val="145797"/>
                      </a:solidFill>
                      <a:prstDash val="solid"/>
                      <a:round/>
                      <a:headEnd type="none" w="med" len="med"/>
                      <a:tailEnd type="none" w="med" len="med"/>
                    </a:lnR>
                    <a:lnT w="6350" cap="flat" cmpd="sng" algn="ctr">
                      <a:solidFill>
                        <a:srgbClr val="145797"/>
                      </a:solidFill>
                      <a:prstDash val="solid"/>
                      <a:round/>
                      <a:headEnd type="none" w="med" len="med"/>
                      <a:tailEnd type="none" w="med" len="med"/>
                    </a:lnT>
                    <a:lnB w="6350" cap="flat" cmpd="sng" algn="ctr">
                      <a:solidFill>
                        <a:srgbClr val="14579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30491"/>
                  </a:ext>
                </a:extLst>
              </a:tr>
            </a:tbl>
          </a:graphicData>
        </a:graphic>
      </p:graphicFrame>
      <p:sp>
        <p:nvSpPr>
          <p:cNvPr id="6" name="Rectangle 5">
            <a:extLst>
              <a:ext uri="{FF2B5EF4-FFF2-40B4-BE49-F238E27FC236}">
                <a16:creationId xmlns:a16="http://schemas.microsoft.com/office/drawing/2014/main" id="{9C055668-78BC-1C6D-D2C9-77875FEBE1E8}"/>
              </a:ext>
            </a:extLst>
          </p:cNvPr>
          <p:cNvSpPr/>
          <p:nvPr/>
        </p:nvSpPr>
        <p:spPr>
          <a:xfrm>
            <a:off x="234949" y="1298057"/>
            <a:ext cx="2078089" cy="17386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2F1BB180-2346-F4CC-84B6-3A32DE1685E5}"/>
              </a:ext>
            </a:extLst>
          </p:cNvPr>
          <p:cNvSpPr/>
          <p:nvPr/>
        </p:nvSpPr>
        <p:spPr>
          <a:xfrm>
            <a:off x="3472125" y="1471924"/>
            <a:ext cx="1002244" cy="8878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ADA60BFC-56A7-8430-0EDE-AE1A3EDBF0FB}"/>
              </a:ext>
            </a:extLst>
          </p:cNvPr>
          <p:cNvSpPr/>
          <p:nvPr/>
        </p:nvSpPr>
        <p:spPr>
          <a:xfrm>
            <a:off x="5435557" y="1471924"/>
            <a:ext cx="1002244" cy="91139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16AE3950-CFBC-D192-5324-E3C211FE740F}"/>
              </a:ext>
            </a:extLst>
          </p:cNvPr>
          <p:cNvSpPr/>
          <p:nvPr/>
        </p:nvSpPr>
        <p:spPr>
          <a:xfrm>
            <a:off x="7417150" y="1471924"/>
            <a:ext cx="990250" cy="8878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4FB817A1-94D8-FE87-8AA2-BCFC6490D365}"/>
              </a:ext>
            </a:extLst>
          </p:cNvPr>
          <p:cNvSpPr/>
          <p:nvPr/>
        </p:nvSpPr>
        <p:spPr>
          <a:xfrm>
            <a:off x="254772" y="2392035"/>
            <a:ext cx="1598766" cy="173867"/>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698F3ABF-DAD3-D4B2-3639-C0BD4B3F9A19}"/>
              </a:ext>
            </a:extLst>
          </p:cNvPr>
          <p:cNvSpPr/>
          <p:nvPr/>
        </p:nvSpPr>
        <p:spPr>
          <a:xfrm>
            <a:off x="3472125" y="2574824"/>
            <a:ext cx="1002244" cy="41513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01302497-C9EF-2231-0283-350979FAB12D}"/>
              </a:ext>
            </a:extLst>
          </p:cNvPr>
          <p:cNvSpPr/>
          <p:nvPr/>
        </p:nvSpPr>
        <p:spPr>
          <a:xfrm>
            <a:off x="5438609" y="2586612"/>
            <a:ext cx="999192" cy="41513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C08BB6E2-B5A4-2B3C-D80A-E82EDED3CAC3}"/>
              </a:ext>
            </a:extLst>
          </p:cNvPr>
          <p:cNvSpPr/>
          <p:nvPr/>
        </p:nvSpPr>
        <p:spPr>
          <a:xfrm>
            <a:off x="7428041" y="2586612"/>
            <a:ext cx="990250" cy="41513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8699867-6CE2-ED7B-D2D2-0598FD334A90}"/>
              </a:ext>
            </a:extLst>
          </p:cNvPr>
          <p:cNvSpPr/>
          <p:nvPr/>
        </p:nvSpPr>
        <p:spPr>
          <a:xfrm>
            <a:off x="234949" y="3001745"/>
            <a:ext cx="2977740" cy="191004"/>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F9C0D363-DFE7-CE28-72BF-D454BFC766D6}"/>
              </a:ext>
            </a:extLst>
          </p:cNvPr>
          <p:cNvSpPr/>
          <p:nvPr/>
        </p:nvSpPr>
        <p:spPr>
          <a:xfrm>
            <a:off x="3472125" y="3205041"/>
            <a:ext cx="1002244" cy="1011361"/>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72F68CE0-7E7D-AC0D-7E3E-A50AB3906DF7}"/>
              </a:ext>
            </a:extLst>
          </p:cNvPr>
          <p:cNvSpPr/>
          <p:nvPr/>
        </p:nvSpPr>
        <p:spPr>
          <a:xfrm>
            <a:off x="5438609" y="3205040"/>
            <a:ext cx="999192" cy="1011361"/>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BB41A301-290C-D9F9-9D83-913CCB5D9D25}"/>
              </a:ext>
            </a:extLst>
          </p:cNvPr>
          <p:cNvSpPr/>
          <p:nvPr/>
        </p:nvSpPr>
        <p:spPr>
          <a:xfrm>
            <a:off x="7428041" y="3199048"/>
            <a:ext cx="981351" cy="1011361"/>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653FFCC5-0758-64F9-3FE7-8500DA9821CB}"/>
              </a:ext>
            </a:extLst>
          </p:cNvPr>
          <p:cNvSpPr txBox="1"/>
          <p:nvPr/>
        </p:nvSpPr>
        <p:spPr>
          <a:xfrm>
            <a:off x="134341" y="4297538"/>
            <a:ext cx="8716360" cy="246221"/>
          </a:xfrm>
          <a:prstGeom prst="rect">
            <a:avLst/>
          </a:prstGeom>
          <a:noFill/>
        </p:spPr>
        <p:txBody>
          <a:bodyPr wrap="none" rtlCol="0">
            <a:spAutoFit/>
          </a:bodyPr>
          <a:lstStyle/>
          <a:p>
            <a:r>
              <a:rPr kumimoji="0" lang="en-GB" sz="1000" b="0" i="0" u="none" strike="noStrike" kern="100" cap="none" spc="0" normalizeH="0" baseline="0" noProof="0" dirty="0">
                <a:ln>
                  <a:noFill/>
                </a:ln>
                <a:effectLst/>
                <a:uLnTx/>
                <a:uFillTx/>
                <a:ea typeface="Verdana" panose="020B0604030504040204" pitchFamily="34" charset="0"/>
                <a:cs typeface="Times New Roman" panose="02020603050405020304" pitchFamily="18" charset="0"/>
              </a:rPr>
              <a:t>ALT, alanine aminotransferase; AST, aspartate aminotransferase; BPA, bypassing agent; CFC, clotting factor concentrate; NA, not available; ULN, upper-limit of normal</a:t>
            </a:r>
            <a:endParaRPr lang="en-US" sz="1000" dirty="0"/>
          </a:p>
        </p:txBody>
      </p:sp>
      <p:sp>
        <p:nvSpPr>
          <p:cNvPr id="19" name="TextBox 18">
            <a:extLst>
              <a:ext uri="{FF2B5EF4-FFF2-40B4-BE49-F238E27FC236}">
                <a16:creationId xmlns:a16="http://schemas.microsoft.com/office/drawing/2014/main" id="{345C6C8F-AF9B-5E7E-A545-6318EDD52374}"/>
              </a:ext>
            </a:extLst>
          </p:cNvPr>
          <p:cNvSpPr txBox="1"/>
          <p:nvPr/>
        </p:nvSpPr>
        <p:spPr>
          <a:xfrm>
            <a:off x="3156858" y="4512982"/>
            <a:ext cx="5622870" cy="553998"/>
          </a:xfrm>
          <a:prstGeom prst="rect">
            <a:avLst/>
          </a:prstGeom>
          <a:noFill/>
        </p:spPr>
        <p:txBody>
          <a:bodyPr wrap="square" rtlCol="0">
            <a:spAutoFit/>
          </a:bodyPr>
          <a:lstStyle/>
          <a:p>
            <a:r>
              <a:rPr kumimoji="0" lang="it-IT" sz="1000" b="0" i="0" u="none" strike="noStrike" kern="1200" cap="none" spc="0" normalizeH="0" baseline="0" noProof="0" dirty="0">
                <a:ln>
                  <a:noFill/>
                </a:ln>
                <a:solidFill>
                  <a:schemeClr val="bg1"/>
                </a:solidFill>
                <a:effectLst/>
                <a:uLnTx/>
                <a:uFillTx/>
                <a:ea typeface="Verdana" panose="020B0604030504040204" pitchFamily="34" charset="0"/>
                <a:cs typeface="+mn-cs"/>
              </a:rPr>
              <a:t>1. Young G et al. </a:t>
            </a:r>
            <a:r>
              <a:rPr kumimoji="0" lang="it-IT" sz="1000" b="0" i="1" u="none" strike="noStrike" kern="1200" cap="none" spc="0" normalizeH="0" baseline="0" noProof="0" dirty="0">
                <a:ln>
                  <a:noFill/>
                </a:ln>
                <a:solidFill>
                  <a:schemeClr val="bg1"/>
                </a:solidFill>
                <a:effectLst/>
                <a:uLnTx/>
                <a:uFillTx/>
                <a:ea typeface="Verdana" panose="020B0604030504040204" pitchFamily="34" charset="0"/>
                <a:cs typeface="+mn-cs"/>
              </a:rPr>
              <a:t>Lancet</a:t>
            </a:r>
            <a:r>
              <a:rPr kumimoji="0" lang="it-IT" sz="1000" b="0" i="0" u="none" strike="noStrike" kern="1200" cap="none" spc="0" normalizeH="0" baseline="0" noProof="0" dirty="0">
                <a:ln>
                  <a:noFill/>
                </a:ln>
                <a:solidFill>
                  <a:schemeClr val="bg1"/>
                </a:solidFill>
                <a:effectLst/>
                <a:uLnTx/>
                <a:uFillTx/>
                <a:ea typeface="Verdana" panose="020B0604030504040204" pitchFamily="34" charset="0"/>
                <a:cs typeface="+mn-cs"/>
              </a:rPr>
              <a:t> 2023;401(10386):1427–1437.</a:t>
            </a:r>
          </a:p>
          <a:p>
            <a:r>
              <a:rPr kumimoji="0" lang="it-IT" sz="1000" b="0" i="0" u="none" strike="noStrike" kern="1200" cap="none" spc="0" normalizeH="0" baseline="0" noProof="0" dirty="0">
                <a:ln>
                  <a:noFill/>
                </a:ln>
                <a:solidFill>
                  <a:schemeClr val="bg1"/>
                </a:solidFill>
                <a:effectLst/>
                <a:uLnTx/>
                <a:uFillTx/>
                <a:ea typeface="Verdana" panose="020B0604030504040204" pitchFamily="34" charset="0"/>
                <a:cs typeface="+mn-cs"/>
              </a:rPr>
              <a:t>2. Srivastava A, et al. </a:t>
            </a:r>
            <a:r>
              <a:rPr kumimoji="0" lang="it-IT" sz="1000" b="0" i="1" u="none" strike="noStrike" kern="1200" cap="none" spc="0" normalizeH="0" baseline="0" noProof="0" dirty="0">
                <a:ln>
                  <a:noFill/>
                </a:ln>
                <a:solidFill>
                  <a:schemeClr val="bg1"/>
                </a:solidFill>
                <a:effectLst/>
                <a:uLnTx/>
                <a:uFillTx/>
                <a:ea typeface="Verdana" panose="020B0604030504040204" pitchFamily="34" charset="0"/>
                <a:cs typeface="+mn-cs"/>
              </a:rPr>
              <a:t>Lancet</a:t>
            </a:r>
            <a:r>
              <a:rPr kumimoji="0" lang="it-IT" sz="1000" b="0" i="0" u="none" strike="noStrike" kern="1200" cap="none" spc="0" normalizeH="0" baseline="0" noProof="0" dirty="0">
                <a:ln>
                  <a:noFill/>
                </a:ln>
                <a:solidFill>
                  <a:schemeClr val="bg1"/>
                </a:solidFill>
                <a:effectLst/>
                <a:uLnTx/>
                <a:uFillTx/>
                <a:ea typeface="Verdana" panose="020B0604030504040204" pitchFamily="34" charset="0"/>
                <a:cs typeface="+mn-cs"/>
              </a:rPr>
              <a:t> </a:t>
            </a:r>
            <a:r>
              <a:rPr kumimoji="0" lang="it-IT" sz="1000" b="0" i="1" u="none" strike="noStrike" kern="1200" cap="none" spc="0" normalizeH="0" baseline="0" noProof="0" dirty="0" err="1">
                <a:ln>
                  <a:noFill/>
                </a:ln>
                <a:solidFill>
                  <a:schemeClr val="bg1"/>
                </a:solidFill>
                <a:effectLst/>
                <a:uLnTx/>
                <a:uFillTx/>
                <a:ea typeface="Verdana" panose="020B0604030504040204" pitchFamily="34" charset="0"/>
                <a:cs typeface="+mn-cs"/>
              </a:rPr>
              <a:t>Haematol</a:t>
            </a:r>
            <a:r>
              <a:rPr kumimoji="0" lang="it-IT" sz="1000" b="0" i="1" u="none" strike="noStrike" kern="1200" cap="none" spc="0" normalizeH="0" baseline="0" noProof="0" dirty="0">
                <a:ln>
                  <a:noFill/>
                </a:ln>
                <a:solidFill>
                  <a:schemeClr val="bg1"/>
                </a:solidFill>
                <a:effectLst/>
                <a:uLnTx/>
                <a:uFillTx/>
                <a:ea typeface="Verdana" panose="020B0604030504040204" pitchFamily="34" charset="0"/>
                <a:cs typeface="+mn-cs"/>
              </a:rPr>
              <a:t>.</a:t>
            </a:r>
            <a:r>
              <a:rPr kumimoji="0" lang="it-IT" sz="1000" b="0" i="0" u="none" strike="noStrike" kern="1200" cap="none" spc="0" normalizeH="0" baseline="0" noProof="0" dirty="0">
                <a:ln>
                  <a:noFill/>
                </a:ln>
                <a:solidFill>
                  <a:schemeClr val="bg1"/>
                </a:solidFill>
                <a:effectLst/>
                <a:uLnTx/>
                <a:uFillTx/>
                <a:ea typeface="Verdana" panose="020B0604030504040204" pitchFamily="34" charset="0"/>
                <a:cs typeface="+mn-cs"/>
              </a:rPr>
              <a:t> 2023;10(5):E322–E322.</a:t>
            </a:r>
          </a:p>
          <a:p>
            <a:r>
              <a:rPr lang="it-IT" sz="1000" dirty="0">
                <a:solidFill>
                  <a:schemeClr val="bg1"/>
                </a:solidFill>
                <a:ea typeface="Verdana" panose="020B0604030504040204" pitchFamily="34" charset="0"/>
              </a:rPr>
              <a:t>3. </a:t>
            </a:r>
            <a:r>
              <a:rPr kumimoji="0" lang="en-GB" sz="1000" b="0" i="0" u="none" strike="noStrike" kern="1200" cap="none" spc="0" normalizeH="0" baseline="0" noProof="0" dirty="0">
                <a:ln>
                  <a:noFill/>
                </a:ln>
                <a:solidFill>
                  <a:schemeClr val="bg1"/>
                </a:solidFill>
                <a:effectLst/>
                <a:uLnTx/>
                <a:uFillTx/>
                <a:ea typeface="Verdana" panose="020B0604030504040204" pitchFamily="34" charset="0"/>
                <a:cs typeface="+mn-cs"/>
              </a:rPr>
              <a:t>Kenet G, et al. </a:t>
            </a:r>
            <a:r>
              <a:rPr kumimoji="0" lang="en-GB" sz="1000" b="0" i="1" u="none" strike="noStrike" kern="1200" cap="none" spc="0" normalizeH="0" baseline="0" noProof="0" dirty="0">
                <a:ln>
                  <a:noFill/>
                </a:ln>
                <a:solidFill>
                  <a:schemeClr val="bg1"/>
                </a:solidFill>
                <a:effectLst/>
                <a:uLnTx/>
                <a:uFillTx/>
                <a:ea typeface="Verdana" panose="020B0604030504040204" pitchFamily="34" charset="0"/>
                <a:cs typeface="+mn-cs"/>
              </a:rPr>
              <a:t>Res Pract Thromb Haemost. </a:t>
            </a:r>
            <a:r>
              <a:rPr kumimoji="0" lang="en-GB" sz="1000" b="0" i="0" u="none" strike="noStrike" kern="1200" cap="none" spc="0" normalizeH="0" baseline="0" noProof="0" dirty="0">
                <a:ln>
                  <a:noFill/>
                </a:ln>
                <a:solidFill>
                  <a:schemeClr val="bg1"/>
                </a:solidFill>
                <a:effectLst/>
                <a:uLnTx/>
                <a:uFillTx/>
                <a:ea typeface="Verdana" panose="020B0604030504040204" pitchFamily="34" charset="0"/>
                <a:cs typeface="+mn-cs"/>
              </a:rPr>
              <a:t>2022;6(Suppl 1):LB.01</a:t>
            </a:r>
            <a:r>
              <a:rPr lang="it-IT" sz="1000" dirty="0">
                <a:solidFill>
                  <a:schemeClr val="bg1"/>
                </a:solidFill>
                <a:ea typeface="Verdana" panose="020B0604030504040204" pitchFamily="34" charset="0"/>
              </a:rPr>
              <a:t>.</a:t>
            </a:r>
          </a:p>
        </p:txBody>
      </p:sp>
    </p:spTree>
    <p:extLst>
      <p:ext uri="{BB962C8B-B14F-4D97-AF65-F5344CB8AC3E}">
        <p14:creationId xmlns:p14="http://schemas.microsoft.com/office/powerpoint/2010/main" val="62375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FADD-ED44-F83E-2101-D0490EB414E8}"/>
              </a:ext>
            </a:extLst>
          </p:cNvPr>
          <p:cNvSpPr>
            <a:spLocks noGrp="1"/>
          </p:cNvSpPr>
          <p:nvPr>
            <p:ph type="title"/>
          </p:nvPr>
        </p:nvSpPr>
        <p:spPr>
          <a:xfrm>
            <a:off x="628650" y="0"/>
            <a:ext cx="7886700" cy="994172"/>
          </a:xfrm>
        </p:spPr>
        <p:txBody>
          <a:bodyPr>
            <a:normAutofit fontScale="90000"/>
          </a:bodyPr>
          <a:lstStyle/>
          <a:p>
            <a:r>
              <a:rPr lang="en-GB" sz="3600" dirty="0"/>
              <a:t>Fitusiran: The Incidence of Thrombotic Events Was Reduced With the AT-DR vs the ODR </a:t>
            </a:r>
            <a:endParaRPr lang="en-US" dirty="0"/>
          </a:p>
        </p:txBody>
      </p:sp>
      <p:sp>
        <p:nvSpPr>
          <p:cNvPr id="3" name="Slide Number Placeholder 2">
            <a:extLst>
              <a:ext uri="{FF2B5EF4-FFF2-40B4-BE49-F238E27FC236}">
                <a16:creationId xmlns:a16="http://schemas.microsoft.com/office/drawing/2014/main" id="{BBDC919A-B3E1-386F-BB29-66CE51023FEC}"/>
              </a:ext>
            </a:extLst>
          </p:cNvPr>
          <p:cNvSpPr txBox="1">
            <a:spLocks/>
          </p:cNvSpPr>
          <p:nvPr/>
        </p:nvSpPr>
        <p:spPr>
          <a:xfrm>
            <a:off x="8667750" y="4852988"/>
            <a:ext cx="476250" cy="20637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700" dirty="0">
              <a:solidFill>
                <a:prstClr val="white"/>
              </a:solidFill>
              <a:latin typeface="Verdana"/>
              <a:ea typeface="Verdana" panose="020B0604030504040204" pitchFamily="34" charset="0"/>
              <a:cs typeface="Verdana" panose="020B0604030504040204" pitchFamily="34" charset="0"/>
            </a:endParaRPr>
          </a:p>
        </p:txBody>
      </p:sp>
      <p:graphicFrame>
        <p:nvGraphicFramePr>
          <p:cNvPr id="4" name="Table 3">
            <a:extLst>
              <a:ext uri="{FF2B5EF4-FFF2-40B4-BE49-F238E27FC236}">
                <a16:creationId xmlns:a16="http://schemas.microsoft.com/office/drawing/2014/main" id="{A46FCF0E-9D42-CB7E-8E66-7A5BE25B01FD}"/>
              </a:ext>
            </a:extLst>
          </p:cNvPr>
          <p:cNvGraphicFramePr>
            <a:graphicFrameLocks noGrp="1"/>
          </p:cNvGraphicFramePr>
          <p:nvPr>
            <p:extLst>
              <p:ext uri="{D42A27DB-BD31-4B8C-83A1-F6EECF244321}">
                <p14:modId xmlns:p14="http://schemas.microsoft.com/office/powerpoint/2010/main" val="449493228"/>
              </p:ext>
            </p:extLst>
          </p:nvPr>
        </p:nvGraphicFramePr>
        <p:xfrm>
          <a:off x="324644" y="940083"/>
          <a:ext cx="8494711" cy="1186815"/>
        </p:xfrm>
        <a:graphic>
          <a:graphicData uri="http://schemas.openxmlformats.org/drawingml/2006/table">
            <a:tbl>
              <a:tblPr firstRow="1" bandRow="1">
                <a:tableStyleId>{5C22544A-7EE6-4342-B048-85BDC9FD1C3A}</a:tableStyleId>
              </a:tblPr>
              <a:tblGrid>
                <a:gridCol w="4447539">
                  <a:extLst>
                    <a:ext uri="{9D8B030D-6E8A-4147-A177-3AD203B41FA5}">
                      <a16:colId xmlns:a16="http://schemas.microsoft.com/office/drawing/2014/main" val="666591381"/>
                    </a:ext>
                  </a:extLst>
                </a:gridCol>
                <a:gridCol w="2129838">
                  <a:extLst>
                    <a:ext uri="{9D8B030D-6E8A-4147-A177-3AD203B41FA5}">
                      <a16:colId xmlns:a16="http://schemas.microsoft.com/office/drawing/2014/main" val="2643944561"/>
                    </a:ext>
                  </a:extLst>
                </a:gridCol>
                <a:gridCol w="1917334">
                  <a:extLst>
                    <a:ext uri="{9D8B030D-6E8A-4147-A177-3AD203B41FA5}">
                      <a16:colId xmlns:a16="http://schemas.microsoft.com/office/drawing/2014/main" val="2058475726"/>
                    </a:ext>
                  </a:extLst>
                </a:gridCol>
              </a:tblGrid>
              <a:tr h="479868">
                <a:tc>
                  <a:txBody>
                    <a:bodyPr/>
                    <a:lstStyle/>
                    <a:p>
                      <a:r>
                        <a:rPr lang="en-GB" sz="1400" dirty="0"/>
                        <a:t>TEAESIs, n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t>AT-based dose regimen</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t>(N=286)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t>Original dose regimen (N=270)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9345559"/>
                  </a:ext>
                </a:extLst>
              </a:tr>
              <a:tr h="188130">
                <a:tc>
                  <a:txBody>
                    <a:bodyPr/>
                    <a:lstStyle/>
                    <a:p>
                      <a:pPr algn="l" fontAlgn="b"/>
                      <a:r>
                        <a:rPr lang="en-US" sz="1400" b="1" i="0" u="none" strike="noStrike" dirty="0">
                          <a:solidFill>
                            <a:srgbClr val="000000"/>
                          </a:solidFill>
                          <a:effectLst/>
                          <a:latin typeface="+mn-lt"/>
                          <a:cs typeface="Times New Roman" panose="02020603050405020304" pitchFamily="18" charset="0"/>
                        </a:rPr>
                        <a:t>Thrombotic events</a:t>
                      </a:r>
                    </a:p>
                  </a:txBody>
                  <a:tcPr marL="9525" marR="9525" marT="9525" marB="0" anchor="ctr">
                    <a:lnT w="38100" cmpd="sng">
                      <a:noFill/>
                    </a:lnT>
                    <a:lnB w="12700" cmpd="sng">
                      <a:noFill/>
                    </a:lnB>
                  </a:tcPr>
                </a:tc>
                <a:tc>
                  <a:txBody>
                    <a:bodyPr/>
                    <a:lstStyle/>
                    <a:p>
                      <a:pPr algn="ctr" fontAlgn="b"/>
                      <a:r>
                        <a:rPr lang="en-US" sz="1400" b="0" i="0" u="none" strike="noStrike" dirty="0">
                          <a:solidFill>
                            <a:schemeClr val="tx1"/>
                          </a:solidFill>
                          <a:effectLst/>
                          <a:latin typeface="+mn-lt"/>
                          <a:cs typeface="Times New Roman" panose="02020603050405020304" pitchFamily="18" charset="0"/>
                        </a:rPr>
                        <a:t>4</a:t>
                      </a:r>
                    </a:p>
                  </a:txBody>
                  <a:tcPr marL="9525" marR="9525" marT="9525" marB="0" anchor="ctr">
                    <a:lnT w="12700" cmpd="sng">
                      <a:noFill/>
                    </a:lnT>
                    <a:lnB w="12700" cmpd="sng">
                      <a:noFill/>
                    </a:lnB>
                  </a:tcPr>
                </a:tc>
                <a:tc>
                  <a:txBody>
                    <a:bodyPr/>
                    <a:lstStyle/>
                    <a:p>
                      <a:pPr algn="ctr" fontAlgn="b"/>
                      <a:r>
                        <a:rPr lang="en-US" sz="1400" b="0" i="0" u="none" strike="noStrike" dirty="0">
                          <a:solidFill>
                            <a:schemeClr val="tx1"/>
                          </a:solidFill>
                          <a:effectLst/>
                          <a:latin typeface="+mn-lt"/>
                          <a:cs typeface="Times New Roman" panose="02020603050405020304" pitchFamily="18" charset="0"/>
                        </a:rPr>
                        <a:t>9</a:t>
                      </a:r>
                    </a:p>
                  </a:txBody>
                  <a:tcPr marL="9525" marR="9525" marT="9525" marB="0" anchor="ctr">
                    <a:lnT w="12700" cmpd="sng">
                      <a:noFill/>
                    </a:lnT>
                    <a:lnB w="12700" cmpd="sng">
                      <a:noFill/>
                    </a:lnB>
                  </a:tcPr>
                </a:tc>
                <a:extLst>
                  <a:ext uri="{0D108BD9-81ED-4DB2-BD59-A6C34878D82A}">
                    <a16:rowId xmlns:a16="http://schemas.microsoft.com/office/drawing/2014/main" val="2400785892"/>
                  </a:ext>
                </a:extLst>
              </a:tr>
              <a:tr h="188130">
                <a:tc>
                  <a:txBody>
                    <a:bodyPr/>
                    <a:lstStyle/>
                    <a:p>
                      <a:pPr marL="115888" lvl="1" indent="0" algn="l" fontAlgn="b"/>
                      <a:r>
                        <a:rPr lang="en-US" sz="1400" b="0" i="0" u="none" strike="noStrike" dirty="0">
                          <a:solidFill>
                            <a:srgbClr val="000000"/>
                          </a:solidFill>
                          <a:effectLst/>
                          <a:latin typeface="+mn-lt"/>
                          <a:cs typeface="Times New Roman" panose="02020603050405020304" pitchFamily="18" charset="0"/>
                        </a:rPr>
                        <a:t>Participants with any thrombotic events (%)</a:t>
                      </a:r>
                    </a:p>
                  </a:txBody>
                  <a:tcPr marL="9525" marR="9525" marT="9525" marB="0" anchor="ctr">
                    <a:lnT w="38100" cmpd="sng">
                      <a:noFill/>
                    </a:lnT>
                  </a:tcPr>
                </a:tc>
                <a:tc>
                  <a:txBody>
                    <a:bodyPr/>
                    <a:lstStyle/>
                    <a:p>
                      <a:pPr algn="ctr" fontAlgn="b"/>
                      <a:r>
                        <a:rPr lang="en-US" sz="1400" b="0" i="0" u="none" strike="noStrike" dirty="0">
                          <a:solidFill>
                            <a:schemeClr val="tx1"/>
                          </a:solidFill>
                          <a:effectLst/>
                          <a:latin typeface="+mn-lt"/>
                          <a:cs typeface="Times New Roman" panose="02020603050405020304" pitchFamily="18" charset="0"/>
                        </a:rPr>
                        <a:t>4 (1.4)</a:t>
                      </a:r>
                    </a:p>
                  </a:txBody>
                  <a:tcPr marL="9525" marR="9525" marT="9525" marB="0" anchor="ctr">
                    <a:lnT w="12700" cmpd="sng">
                      <a:noFill/>
                    </a:lnT>
                  </a:tcPr>
                </a:tc>
                <a:tc>
                  <a:txBody>
                    <a:bodyPr/>
                    <a:lstStyle/>
                    <a:p>
                      <a:pPr algn="ctr" fontAlgn="b"/>
                      <a:r>
                        <a:rPr lang="en-US" sz="1400" b="0" i="0" u="none" strike="noStrike" dirty="0">
                          <a:solidFill>
                            <a:schemeClr val="tx1"/>
                          </a:solidFill>
                          <a:effectLst/>
                          <a:latin typeface="+mn-lt"/>
                          <a:cs typeface="Times New Roman" panose="02020603050405020304" pitchFamily="18" charset="0"/>
                        </a:rPr>
                        <a:t>7 (2.6)</a:t>
                      </a:r>
                    </a:p>
                  </a:txBody>
                  <a:tcPr marL="9525" marR="9525" marT="9525" marB="0" anchor="ctr">
                    <a:lnT w="12700" cmpd="sng">
                      <a:noFill/>
                    </a:lnT>
                  </a:tcPr>
                </a:tc>
                <a:extLst>
                  <a:ext uri="{0D108BD9-81ED-4DB2-BD59-A6C34878D82A}">
                    <a16:rowId xmlns:a16="http://schemas.microsoft.com/office/drawing/2014/main" val="347189955"/>
                  </a:ext>
                </a:extLst>
              </a:tr>
              <a:tr h="188130">
                <a:tc>
                  <a:txBody>
                    <a:bodyPr/>
                    <a:lstStyle/>
                    <a:p>
                      <a:pPr marL="115888" lvl="1" indent="0" algn="l" fontAlgn="b"/>
                      <a:r>
                        <a:rPr lang="en-US" sz="1400" b="0" i="0" u="none" strike="noStrike" dirty="0">
                          <a:solidFill>
                            <a:srgbClr val="000000"/>
                          </a:solidFill>
                          <a:effectLst/>
                          <a:latin typeface="+mn-lt"/>
                          <a:cs typeface="Times New Roman" panose="02020603050405020304" pitchFamily="18" charset="0"/>
                        </a:rPr>
                        <a:t>Exposure adjusted incidence rate (per 100 patient years)</a:t>
                      </a:r>
                    </a:p>
                  </a:txBody>
                  <a:tcPr marL="9525" marR="9525" marT="9525" marB="0" anchor="ctr"/>
                </a:tc>
                <a:tc>
                  <a:txBody>
                    <a:bodyPr/>
                    <a:lstStyle/>
                    <a:p>
                      <a:pPr algn="ctr" fontAlgn="b"/>
                      <a:r>
                        <a:rPr lang="en-US" sz="1400" b="1" i="0" u="none" strike="noStrike" dirty="0">
                          <a:solidFill>
                            <a:schemeClr val="tx1"/>
                          </a:solidFill>
                          <a:effectLst/>
                          <a:latin typeface="+mn-lt"/>
                          <a:cs typeface="Times New Roman" panose="02020603050405020304" pitchFamily="18" charset="0"/>
                        </a:rPr>
                        <a:t>0.82</a:t>
                      </a:r>
                    </a:p>
                  </a:txBody>
                  <a:tcPr marL="9525" marR="9525" marT="9525" marB="0" anchor="ctr"/>
                </a:tc>
                <a:tc>
                  <a:txBody>
                    <a:bodyPr/>
                    <a:lstStyle/>
                    <a:p>
                      <a:pPr marL="0" algn="ctr" defTabSz="685800" rtl="0" eaLnBrk="1" fontAlgn="b" latinLnBrk="0" hangingPunct="1"/>
                      <a:r>
                        <a:rPr lang="en-US" sz="1400" b="1" u="none" strike="noStrike" kern="1200" dirty="0">
                          <a:solidFill>
                            <a:schemeClr val="tx1"/>
                          </a:solidFill>
                          <a:effectLst/>
                          <a:latin typeface="+mn-lt"/>
                          <a:ea typeface="+mn-ea"/>
                          <a:cs typeface="Times New Roman" panose="02020603050405020304" pitchFamily="18" charset="0"/>
                        </a:rPr>
                        <a:t>2.28</a:t>
                      </a:r>
                    </a:p>
                  </a:txBody>
                  <a:tcPr marL="9525" marR="9525" marT="9525" marB="0" anchor="ctr"/>
                </a:tc>
                <a:extLst>
                  <a:ext uri="{0D108BD9-81ED-4DB2-BD59-A6C34878D82A}">
                    <a16:rowId xmlns:a16="http://schemas.microsoft.com/office/drawing/2014/main" val="4279562309"/>
                  </a:ext>
                </a:extLst>
              </a:tr>
            </a:tbl>
          </a:graphicData>
        </a:graphic>
      </p:graphicFrame>
      <p:sp>
        <p:nvSpPr>
          <p:cNvPr id="5" name="Left-Right Arrow 9">
            <a:extLst>
              <a:ext uri="{FF2B5EF4-FFF2-40B4-BE49-F238E27FC236}">
                <a16:creationId xmlns:a16="http://schemas.microsoft.com/office/drawing/2014/main" id="{353AF2FB-2093-C43D-719D-AFD765427C3C}"/>
              </a:ext>
            </a:extLst>
          </p:cNvPr>
          <p:cNvSpPr/>
          <p:nvPr/>
        </p:nvSpPr>
        <p:spPr>
          <a:xfrm>
            <a:off x="6119105" y="1934255"/>
            <a:ext cx="1471530" cy="150237"/>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aphicFrame>
        <p:nvGraphicFramePr>
          <p:cNvPr id="6" name="Chart 5">
            <a:extLst>
              <a:ext uri="{FF2B5EF4-FFF2-40B4-BE49-F238E27FC236}">
                <a16:creationId xmlns:a16="http://schemas.microsoft.com/office/drawing/2014/main" id="{BB1BEA54-93D6-2C13-6CE4-94E199200AF0}"/>
              </a:ext>
            </a:extLst>
          </p:cNvPr>
          <p:cNvGraphicFramePr/>
          <p:nvPr>
            <p:extLst>
              <p:ext uri="{D42A27DB-BD31-4B8C-83A1-F6EECF244321}">
                <p14:modId xmlns:p14="http://schemas.microsoft.com/office/powerpoint/2010/main" val="635278285"/>
              </p:ext>
            </p:extLst>
          </p:nvPr>
        </p:nvGraphicFramePr>
        <p:xfrm>
          <a:off x="760413" y="2151422"/>
          <a:ext cx="7445829" cy="19360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F7E985D-5CDC-6A49-619E-68A3E7ABA3E2}"/>
              </a:ext>
            </a:extLst>
          </p:cNvPr>
          <p:cNvSpPr txBox="1"/>
          <p:nvPr/>
        </p:nvSpPr>
        <p:spPr>
          <a:xfrm>
            <a:off x="324644" y="4087426"/>
            <a:ext cx="8494711" cy="400110"/>
          </a:xfrm>
          <a:prstGeom prst="rect">
            <a:avLst/>
          </a:prstGeom>
          <a:noFill/>
        </p:spPr>
        <p:txBody>
          <a:bodyPr wrap="square" rtlCol="0">
            <a:spAutoFit/>
          </a:bodyPr>
          <a:lstStyle/>
          <a:p>
            <a:r>
              <a:rPr kumimoji="0" lang="en-GB" sz="1000" b="0" i="0" u="none" strike="noStrike" kern="1200" cap="none" spc="0" normalizeH="0" baseline="0" noProof="0" dirty="0">
                <a:ln>
                  <a:noFill/>
                </a:ln>
                <a:effectLst/>
                <a:uLnTx/>
                <a:uFillTx/>
                <a:latin typeface="Verdana"/>
                <a:ea typeface="+mn-ea"/>
                <a:cs typeface="Calibri"/>
              </a:rPr>
              <a:t>Unpublished analysis of an Optum claims database analysis shows that the rate of TEAEs with the AT-DR is similar to the general hemophilia population.</a:t>
            </a:r>
            <a:endParaRPr kumimoji="0" lang="en-GB" sz="1000" b="0" i="0" u="none" strike="noStrike" kern="1200" cap="none" spc="0" normalizeH="0" baseline="0" noProof="0" dirty="0">
              <a:ln>
                <a:noFill/>
              </a:ln>
              <a:effectLst/>
              <a:uLnTx/>
              <a:uFillTx/>
              <a:latin typeface="Verdana"/>
              <a:ea typeface="+mn-ea"/>
              <a:cs typeface="+mn-cs"/>
            </a:endParaRPr>
          </a:p>
        </p:txBody>
      </p:sp>
      <p:sp>
        <p:nvSpPr>
          <p:cNvPr id="8" name="TextBox 7">
            <a:extLst>
              <a:ext uri="{FF2B5EF4-FFF2-40B4-BE49-F238E27FC236}">
                <a16:creationId xmlns:a16="http://schemas.microsoft.com/office/drawing/2014/main" id="{0E095EA9-0D2D-A20B-BDCA-2D1267C625A7}"/>
              </a:ext>
            </a:extLst>
          </p:cNvPr>
          <p:cNvSpPr txBox="1"/>
          <p:nvPr/>
        </p:nvSpPr>
        <p:spPr>
          <a:xfrm>
            <a:off x="3142343" y="4556065"/>
            <a:ext cx="5373007" cy="400110"/>
          </a:xfrm>
          <a:prstGeom prst="rect">
            <a:avLst/>
          </a:prstGeom>
          <a:noFill/>
        </p:spPr>
        <p:txBody>
          <a:bodyPr wrap="square" rtlCol="0">
            <a:spAutoFit/>
          </a:bodyPr>
          <a:lstStyle/>
          <a:p>
            <a:r>
              <a:rPr lang="en-US" sz="1000" i="0" dirty="0">
                <a:solidFill>
                  <a:schemeClr val="bg1"/>
                </a:solidFill>
                <a:effectLst/>
              </a:rPr>
              <a:t>Presented at: 17th Annual Congress of the European Association for </a:t>
            </a:r>
            <a:r>
              <a:rPr lang="en-US" sz="1000" i="0" dirty="0" err="1">
                <a:solidFill>
                  <a:schemeClr val="bg1"/>
                </a:solidFill>
                <a:effectLst/>
              </a:rPr>
              <a:t>Haemophilia</a:t>
            </a:r>
            <a:r>
              <a:rPr lang="en-US" sz="1000" i="0" dirty="0">
                <a:solidFill>
                  <a:schemeClr val="bg1"/>
                </a:solidFill>
                <a:effectLst/>
              </a:rPr>
              <a:t> and Allied Disorders 2024, Frankfurt, Germany, February 6–9, 2024.</a:t>
            </a:r>
          </a:p>
        </p:txBody>
      </p:sp>
    </p:spTree>
    <p:extLst>
      <p:ext uri="{BB962C8B-B14F-4D97-AF65-F5344CB8AC3E}">
        <p14:creationId xmlns:p14="http://schemas.microsoft.com/office/powerpoint/2010/main" val="281312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5E4B-63EF-7023-1E65-48BA4342FD7E}"/>
              </a:ext>
            </a:extLst>
          </p:cNvPr>
          <p:cNvSpPr>
            <a:spLocks noGrp="1"/>
          </p:cNvSpPr>
          <p:nvPr>
            <p:ph type="title"/>
          </p:nvPr>
        </p:nvSpPr>
        <p:spPr>
          <a:xfrm>
            <a:off x="628650" y="77901"/>
            <a:ext cx="7886700" cy="994172"/>
          </a:xfrm>
        </p:spPr>
        <p:txBody>
          <a:bodyPr>
            <a:noAutofit/>
          </a:bodyPr>
          <a:lstStyle/>
          <a:p>
            <a:r>
              <a:rPr lang="en-GB" sz="2400" dirty="0"/>
              <a:t>Fitusiran: The Incidence of ALT/AST Elevations 3x ULN and Cholecystitis/Cholelithiasis Was Substantially Reduced With the AT-DR vs the ODR </a:t>
            </a:r>
            <a:endParaRPr lang="en-US" sz="2400" dirty="0"/>
          </a:p>
        </p:txBody>
      </p:sp>
      <p:graphicFrame>
        <p:nvGraphicFramePr>
          <p:cNvPr id="7" name="Content Placeholder 6">
            <a:extLst>
              <a:ext uri="{FF2B5EF4-FFF2-40B4-BE49-F238E27FC236}">
                <a16:creationId xmlns:a16="http://schemas.microsoft.com/office/drawing/2014/main" id="{B415E0FC-99FF-E313-2657-903B1E96078C}"/>
              </a:ext>
            </a:extLst>
          </p:cNvPr>
          <p:cNvGraphicFramePr>
            <a:graphicFrameLocks noGrp="1"/>
          </p:cNvGraphicFramePr>
          <p:nvPr>
            <p:ph idx="1"/>
            <p:extLst>
              <p:ext uri="{D42A27DB-BD31-4B8C-83A1-F6EECF244321}">
                <p14:modId xmlns:p14="http://schemas.microsoft.com/office/powerpoint/2010/main" val="3720245214"/>
              </p:ext>
            </p:extLst>
          </p:nvPr>
        </p:nvGraphicFramePr>
        <p:xfrm>
          <a:off x="628650" y="1072073"/>
          <a:ext cx="7886700" cy="2998578"/>
        </p:xfrm>
        <a:graphic>
          <a:graphicData uri="http://schemas.openxmlformats.org/drawingml/2006/table">
            <a:tbl>
              <a:tblPr firstRow="1" bandRow="1">
                <a:tableStyleId>{5C22544A-7EE6-4342-B048-85BDC9FD1C3A}</a:tableStyleId>
              </a:tblPr>
              <a:tblGrid>
                <a:gridCol w="4719864">
                  <a:extLst>
                    <a:ext uri="{9D8B030D-6E8A-4147-A177-3AD203B41FA5}">
                      <a16:colId xmlns:a16="http://schemas.microsoft.com/office/drawing/2014/main" val="1588968993"/>
                    </a:ext>
                  </a:extLst>
                </a:gridCol>
                <a:gridCol w="1574800">
                  <a:extLst>
                    <a:ext uri="{9D8B030D-6E8A-4147-A177-3AD203B41FA5}">
                      <a16:colId xmlns:a16="http://schemas.microsoft.com/office/drawing/2014/main" val="987706498"/>
                    </a:ext>
                  </a:extLst>
                </a:gridCol>
                <a:gridCol w="1592036">
                  <a:extLst>
                    <a:ext uri="{9D8B030D-6E8A-4147-A177-3AD203B41FA5}">
                      <a16:colId xmlns:a16="http://schemas.microsoft.com/office/drawing/2014/main" val="881477115"/>
                    </a:ext>
                  </a:extLst>
                </a:gridCol>
              </a:tblGrid>
              <a:tr h="413403">
                <a:tc>
                  <a:txBody>
                    <a:bodyPr/>
                    <a:lstStyle/>
                    <a:p>
                      <a:r>
                        <a:rPr lang="en-GB" sz="1400" b="0" dirty="0"/>
                        <a:t>TEAESIs, n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dirty="0"/>
                        <a:t>AT-based dose regimen (N=286)</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0" dirty="0"/>
                        <a:t>Original dose regimen (N=270)</a:t>
                      </a:r>
                    </a:p>
                  </a:txBody>
                  <a:tcPr/>
                </a:tc>
                <a:extLst>
                  <a:ext uri="{0D108BD9-81ED-4DB2-BD59-A6C34878D82A}">
                    <a16:rowId xmlns:a16="http://schemas.microsoft.com/office/drawing/2014/main" val="1873232298"/>
                  </a:ext>
                </a:extLst>
              </a:tr>
              <a:tr h="413403">
                <a:tc>
                  <a:txBody>
                    <a:bodyPr/>
                    <a:lstStyle/>
                    <a:p>
                      <a:pPr algn="l" fontAlgn="b"/>
                      <a:r>
                        <a:rPr lang="en-US" sz="1600" b="1" i="0" u="none" strike="noStrike" dirty="0">
                          <a:solidFill>
                            <a:srgbClr val="000000"/>
                          </a:solidFill>
                          <a:effectLst/>
                          <a:latin typeface="+mn-lt"/>
                        </a:rPr>
                        <a:t>ALT/AST elevations &gt; 3xULN</a:t>
                      </a:r>
                      <a:endParaRPr lang="en-US" sz="16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endParaRPr lang="en-US" sz="1400" b="0" i="0" u="none" strike="noStrike" dirty="0">
                        <a:solidFill>
                          <a:schemeClr val="tx1"/>
                        </a:solidFill>
                        <a:effectLst/>
                        <a:latin typeface="+mn-lt"/>
                        <a:cs typeface="Times New Roman" panose="02020603050405020304" pitchFamily="18" charset="0"/>
                      </a:endParaRPr>
                    </a:p>
                  </a:txBody>
                  <a:tcPr marL="9525" marR="9525" marT="9525" marB="0" anchor="ctr"/>
                </a:tc>
                <a:tc>
                  <a:txBody>
                    <a:bodyPr/>
                    <a:lstStyle/>
                    <a:p>
                      <a:pPr algn="ctr" fontAlgn="b"/>
                      <a:endParaRPr lang="en-US" sz="1400" b="0" i="0" u="none" strike="noStrike" dirty="0">
                        <a:solidFill>
                          <a:schemeClr val="tx1"/>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404642952"/>
                  </a:ext>
                </a:extLst>
              </a:tr>
              <a:tr h="413403">
                <a:tc>
                  <a:txBody>
                    <a:bodyPr/>
                    <a:lstStyle/>
                    <a:p>
                      <a:pPr lvl="1" algn="l" fontAlgn="b"/>
                      <a:r>
                        <a:rPr lang="en-US" sz="1400" b="0" i="0" u="none" strike="noStrike" dirty="0">
                          <a:solidFill>
                            <a:srgbClr val="000000"/>
                          </a:solidFill>
                          <a:effectLst/>
                          <a:latin typeface="+mn-lt"/>
                          <a:cs typeface="Times New Roman" panose="02020603050405020304" pitchFamily="18" charset="0"/>
                        </a:rPr>
                        <a:t>Participants with any ALT/AST elevations &gt; 3xULN</a:t>
                      </a:r>
                    </a:p>
                  </a:txBody>
                  <a:tcPr marL="9525" marR="9525" marT="9525" marB="0" anchor="ctr"/>
                </a:tc>
                <a:tc>
                  <a:txBody>
                    <a:bodyPr/>
                    <a:lstStyle/>
                    <a:p>
                      <a:pPr algn="ctr" fontAlgn="b"/>
                      <a:r>
                        <a:rPr lang="en-US" sz="1400" b="0" i="0" u="none" strike="noStrike" dirty="0">
                          <a:solidFill>
                            <a:schemeClr val="tx1"/>
                          </a:solidFill>
                          <a:effectLst/>
                          <a:latin typeface="+mn-lt"/>
                          <a:cs typeface="Times New Roman" panose="02020603050405020304" pitchFamily="18" charset="0"/>
                        </a:rPr>
                        <a:t>10 (3.5)</a:t>
                      </a:r>
                    </a:p>
                  </a:txBody>
                  <a:tcPr marL="9525" marR="9525" marT="9525" marB="0" anchor="ctr"/>
                </a:tc>
                <a:tc>
                  <a:txBody>
                    <a:bodyPr/>
                    <a:lstStyle/>
                    <a:p>
                      <a:pPr algn="ctr" fontAlgn="b"/>
                      <a:r>
                        <a:rPr lang="en-US" sz="1400" b="0" i="0" u="none" strike="noStrike" dirty="0">
                          <a:solidFill>
                            <a:schemeClr val="tx1"/>
                          </a:solidFill>
                          <a:effectLst/>
                          <a:latin typeface="+mn-lt"/>
                          <a:cs typeface="Times New Roman" panose="02020603050405020304" pitchFamily="18" charset="0"/>
                        </a:rPr>
                        <a:t>56 (20.7)</a:t>
                      </a:r>
                    </a:p>
                  </a:txBody>
                  <a:tcPr marL="9525" marR="9525" marT="9525" marB="0" anchor="ctr"/>
                </a:tc>
                <a:extLst>
                  <a:ext uri="{0D108BD9-81ED-4DB2-BD59-A6C34878D82A}">
                    <a16:rowId xmlns:a16="http://schemas.microsoft.com/office/drawing/2014/main" val="3893520368"/>
                  </a:ext>
                </a:extLst>
              </a:tr>
              <a:tr h="413403">
                <a:tc>
                  <a:txBody>
                    <a:bodyPr/>
                    <a:lstStyle/>
                    <a:p>
                      <a:pPr lvl="1" algn="l" fontAlgn="b"/>
                      <a:r>
                        <a:rPr lang="en-US" sz="1400" b="0" i="0" u="none" strike="noStrike" dirty="0">
                          <a:solidFill>
                            <a:srgbClr val="000000"/>
                          </a:solidFill>
                          <a:effectLst/>
                          <a:latin typeface="+mn-lt"/>
                          <a:cs typeface="Times New Roman" panose="02020603050405020304" pitchFamily="18" charset="0"/>
                        </a:rPr>
                        <a:t>Exposure adjusted incidence rate (per 100 patient years)</a:t>
                      </a:r>
                    </a:p>
                  </a:txBody>
                  <a:tcPr marL="9525" marR="9525" marT="9525" marB="0" anchor="ctr"/>
                </a:tc>
                <a:tc>
                  <a:txBody>
                    <a:bodyPr/>
                    <a:lstStyle/>
                    <a:p>
                      <a:pPr algn="ctr" fontAlgn="b"/>
                      <a:r>
                        <a:rPr lang="en-US" sz="1400" b="0" i="0" u="none" strike="noStrike" dirty="0">
                          <a:solidFill>
                            <a:schemeClr val="tx1"/>
                          </a:solidFill>
                          <a:effectLst/>
                          <a:latin typeface="+mn-lt"/>
                          <a:cs typeface="Times New Roman" panose="02020603050405020304" pitchFamily="18" charset="0"/>
                        </a:rPr>
                        <a:t>2.06</a:t>
                      </a:r>
                    </a:p>
                  </a:txBody>
                  <a:tcPr marL="9525" marR="9525" marT="9525" marB="0" anchor="ctr"/>
                </a:tc>
                <a:tc>
                  <a:txBody>
                    <a:bodyPr/>
                    <a:lstStyle/>
                    <a:p>
                      <a:pPr algn="ctr" fontAlgn="b"/>
                      <a:r>
                        <a:rPr lang="en-US" sz="1400" b="0" i="0" u="none" strike="noStrike" dirty="0">
                          <a:solidFill>
                            <a:schemeClr val="tx1"/>
                          </a:solidFill>
                          <a:effectLst/>
                          <a:latin typeface="+mn-lt"/>
                          <a:cs typeface="Times New Roman" panose="02020603050405020304" pitchFamily="18" charset="0"/>
                        </a:rPr>
                        <a:t>18.25</a:t>
                      </a:r>
                    </a:p>
                  </a:txBody>
                  <a:tcPr marL="9525" marR="9525" marT="9525" marB="0" anchor="ctr"/>
                </a:tc>
                <a:extLst>
                  <a:ext uri="{0D108BD9-81ED-4DB2-BD59-A6C34878D82A}">
                    <a16:rowId xmlns:a16="http://schemas.microsoft.com/office/drawing/2014/main" val="1574758170"/>
                  </a:ext>
                </a:extLst>
              </a:tr>
              <a:tr h="413403">
                <a:tc>
                  <a:txBody>
                    <a:bodyPr/>
                    <a:lstStyle/>
                    <a:p>
                      <a:pPr algn="l" fontAlgn="b"/>
                      <a:r>
                        <a:rPr lang="en-GB" sz="1600" b="1" i="0" u="none" strike="noStrike" dirty="0">
                          <a:solidFill>
                            <a:srgbClr val="000000"/>
                          </a:solidFill>
                          <a:effectLst/>
                          <a:latin typeface="+mn-lt"/>
                          <a:cs typeface="Times New Roman" panose="02020603050405020304" pitchFamily="18" charset="0"/>
                        </a:rPr>
                        <a:t>Cholecystitis/Cholelithiasis </a:t>
                      </a:r>
                    </a:p>
                  </a:txBody>
                  <a:tcPr marL="9525" marR="9525" marT="9525" marB="0" anchor="ctr"/>
                </a:tc>
                <a:tc>
                  <a:txBody>
                    <a:bodyPr/>
                    <a:lstStyle/>
                    <a:p>
                      <a:pPr algn="ctr" fontAlgn="b"/>
                      <a:endParaRPr lang="en-US" sz="1400" b="0" i="0" u="none" strike="noStrike" dirty="0">
                        <a:solidFill>
                          <a:schemeClr val="tx1"/>
                        </a:solidFill>
                        <a:effectLst/>
                        <a:latin typeface="+mn-lt"/>
                        <a:cs typeface="Times New Roman" panose="02020603050405020304" pitchFamily="18" charset="0"/>
                      </a:endParaRPr>
                    </a:p>
                  </a:txBody>
                  <a:tcPr marL="9525" marR="9525" marT="9525" marB="0" anchor="ctr"/>
                </a:tc>
                <a:tc>
                  <a:txBody>
                    <a:bodyPr/>
                    <a:lstStyle/>
                    <a:p>
                      <a:pPr algn="ctr" fontAlgn="b"/>
                      <a:endParaRPr lang="en-US" sz="1400" b="0" i="0" u="none" strike="noStrike" dirty="0">
                        <a:solidFill>
                          <a:schemeClr val="tx1"/>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4182136969"/>
                  </a:ext>
                </a:extLst>
              </a:tr>
              <a:tr h="413403">
                <a:tc>
                  <a:txBody>
                    <a:bodyPr/>
                    <a:lstStyle/>
                    <a:p>
                      <a:pPr marL="342900" marR="0" lvl="1" indent="0" algn="l" defTabSz="685800" rtl="0" eaLnBrk="1" fontAlgn="b"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mn-lt"/>
                          <a:cs typeface="Times New Roman" panose="02020603050405020304" pitchFamily="18" charset="0"/>
                        </a:rPr>
                        <a:t>Participants with any Cholecystitis/Cholelithiasis </a:t>
                      </a:r>
                    </a:p>
                  </a:txBody>
                  <a:tcPr marL="9525" marR="9525" marT="9525" marB="0" anchor="ctr"/>
                </a:tc>
                <a:tc>
                  <a:txBody>
                    <a:bodyPr/>
                    <a:lstStyle/>
                    <a:p>
                      <a:pPr algn="ctr" fontAlgn="b"/>
                      <a:r>
                        <a:rPr lang="en-US" sz="1400" b="0" i="0" u="none" strike="noStrike" dirty="0">
                          <a:solidFill>
                            <a:schemeClr val="tx1"/>
                          </a:solidFill>
                          <a:effectLst/>
                          <a:latin typeface="+mn-lt"/>
                          <a:cs typeface="Times New Roman" panose="02020603050405020304" pitchFamily="18" charset="0"/>
                        </a:rPr>
                        <a:t>11 (3.8)</a:t>
                      </a:r>
                    </a:p>
                  </a:txBody>
                  <a:tcPr marL="9525" marR="9525" marT="9525" marB="0" anchor="ctr"/>
                </a:tc>
                <a:tc>
                  <a:txBody>
                    <a:bodyPr/>
                    <a:lstStyle/>
                    <a:p>
                      <a:pPr algn="ctr" fontAlgn="b"/>
                      <a:r>
                        <a:rPr lang="en-US" sz="1400" b="0" i="0" u="none" strike="noStrike" dirty="0">
                          <a:solidFill>
                            <a:schemeClr val="tx1"/>
                          </a:solidFill>
                          <a:effectLst/>
                          <a:latin typeface="+mn-lt"/>
                          <a:cs typeface="Times New Roman" panose="02020603050405020304" pitchFamily="18" charset="0"/>
                        </a:rPr>
                        <a:t>45 (16.7)</a:t>
                      </a:r>
                    </a:p>
                  </a:txBody>
                  <a:tcPr marL="9525" marR="9525" marT="9525" marB="0" anchor="ctr"/>
                </a:tc>
                <a:extLst>
                  <a:ext uri="{0D108BD9-81ED-4DB2-BD59-A6C34878D82A}">
                    <a16:rowId xmlns:a16="http://schemas.microsoft.com/office/drawing/2014/main" val="2335529051"/>
                  </a:ext>
                </a:extLst>
              </a:tr>
              <a:tr h="413403">
                <a:tc>
                  <a:txBody>
                    <a:bodyPr/>
                    <a:lstStyle/>
                    <a:p>
                      <a:pPr marL="342900" marR="0" lvl="1"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cs typeface="Times New Roman" panose="02020603050405020304" pitchFamily="18" charset="0"/>
                        </a:rPr>
                        <a:t>Exposure adjusted incidence rate (per 100 patient years)</a:t>
                      </a:r>
                    </a:p>
                  </a:txBody>
                  <a:tcPr marL="9525" marR="9525" marT="9525" marB="0" anchor="ctr"/>
                </a:tc>
                <a:tc>
                  <a:txBody>
                    <a:bodyPr/>
                    <a:lstStyle/>
                    <a:p>
                      <a:pPr algn="ctr" fontAlgn="b"/>
                      <a:r>
                        <a:rPr lang="en-US" sz="1400" b="0" i="0" u="none" strike="noStrike" dirty="0">
                          <a:solidFill>
                            <a:schemeClr val="tx1"/>
                          </a:solidFill>
                          <a:effectLst/>
                          <a:latin typeface="+mn-lt"/>
                          <a:cs typeface="Times New Roman" panose="02020603050405020304" pitchFamily="18" charset="0"/>
                        </a:rPr>
                        <a:t>2.26</a:t>
                      </a:r>
                    </a:p>
                  </a:txBody>
                  <a:tcPr marL="9525" marR="9525" marT="9525" marB="0" anchor="ctr"/>
                </a:tc>
                <a:tc>
                  <a:txBody>
                    <a:bodyPr/>
                    <a:lstStyle/>
                    <a:p>
                      <a:pPr algn="ctr" fontAlgn="b"/>
                      <a:r>
                        <a:rPr lang="en-US" sz="1400" b="0" i="0" u="none" strike="noStrike" dirty="0">
                          <a:solidFill>
                            <a:schemeClr val="tx1"/>
                          </a:solidFill>
                          <a:effectLst/>
                          <a:latin typeface="+mn-lt"/>
                          <a:cs typeface="Times New Roman" panose="02020603050405020304" pitchFamily="18" charset="0"/>
                        </a:rPr>
                        <a:t>14.67</a:t>
                      </a:r>
                    </a:p>
                  </a:txBody>
                  <a:tcPr marL="9525" marR="9525" marT="9525" marB="0" anchor="ctr"/>
                </a:tc>
                <a:extLst>
                  <a:ext uri="{0D108BD9-81ED-4DB2-BD59-A6C34878D82A}">
                    <a16:rowId xmlns:a16="http://schemas.microsoft.com/office/drawing/2014/main" val="4246325185"/>
                  </a:ext>
                </a:extLst>
              </a:tr>
            </a:tbl>
          </a:graphicData>
        </a:graphic>
      </p:graphicFrame>
      <p:sp>
        <p:nvSpPr>
          <p:cNvPr id="5" name="Rectangle 4">
            <a:extLst>
              <a:ext uri="{FF2B5EF4-FFF2-40B4-BE49-F238E27FC236}">
                <a16:creationId xmlns:a16="http://schemas.microsoft.com/office/drawing/2014/main" id="{A78D2DBA-3494-85BB-0BE7-D1BA0A72412C}"/>
              </a:ext>
            </a:extLst>
          </p:cNvPr>
          <p:cNvSpPr/>
          <p:nvPr/>
        </p:nvSpPr>
        <p:spPr>
          <a:xfrm>
            <a:off x="404471" y="4070651"/>
            <a:ext cx="8494713"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Verdana"/>
                <a:ea typeface="+mn-ea"/>
                <a:cs typeface="+mn-cs"/>
              </a:rPr>
              <a:t>Majority of ALT or AST elevations with the AT-DR were transient and reported as recovered/resolved, with a median days to onset of 212 and 186 and median time to normalization of 88 and 49 days, respectively</a:t>
            </a:r>
          </a:p>
        </p:txBody>
      </p:sp>
      <p:sp>
        <p:nvSpPr>
          <p:cNvPr id="8" name="Left-Right Arrow 3">
            <a:extLst>
              <a:ext uri="{FF2B5EF4-FFF2-40B4-BE49-F238E27FC236}">
                <a16:creationId xmlns:a16="http://schemas.microsoft.com/office/drawing/2014/main" id="{6C02F542-AEEF-3680-E445-5CBBF3AAD057}"/>
              </a:ext>
            </a:extLst>
          </p:cNvPr>
          <p:cNvSpPr/>
          <p:nvPr/>
        </p:nvSpPr>
        <p:spPr>
          <a:xfrm>
            <a:off x="6366184" y="2571106"/>
            <a:ext cx="1123187" cy="128551"/>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9" name="Left-Right Arrow 3">
            <a:extLst>
              <a:ext uri="{FF2B5EF4-FFF2-40B4-BE49-F238E27FC236}">
                <a16:creationId xmlns:a16="http://schemas.microsoft.com/office/drawing/2014/main" id="{D7B1E16F-FFC6-48BD-8832-3FD0F98FB1D3}"/>
              </a:ext>
            </a:extLst>
          </p:cNvPr>
          <p:cNvSpPr/>
          <p:nvPr/>
        </p:nvSpPr>
        <p:spPr>
          <a:xfrm>
            <a:off x="6366184" y="3812077"/>
            <a:ext cx="1123187" cy="128551"/>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3" name="TextBox 2">
            <a:extLst>
              <a:ext uri="{FF2B5EF4-FFF2-40B4-BE49-F238E27FC236}">
                <a16:creationId xmlns:a16="http://schemas.microsoft.com/office/drawing/2014/main" id="{B77C337C-2277-20D4-6ABF-358C2519DB1B}"/>
              </a:ext>
            </a:extLst>
          </p:cNvPr>
          <p:cNvSpPr txBox="1"/>
          <p:nvPr/>
        </p:nvSpPr>
        <p:spPr>
          <a:xfrm>
            <a:off x="3142343" y="4556065"/>
            <a:ext cx="5373007" cy="400110"/>
          </a:xfrm>
          <a:prstGeom prst="rect">
            <a:avLst/>
          </a:prstGeom>
          <a:noFill/>
        </p:spPr>
        <p:txBody>
          <a:bodyPr wrap="square" rtlCol="0">
            <a:spAutoFit/>
          </a:bodyPr>
          <a:lstStyle/>
          <a:p>
            <a:r>
              <a:rPr lang="en-US" sz="1000" i="0" dirty="0">
                <a:solidFill>
                  <a:schemeClr val="bg1"/>
                </a:solidFill>
                <a:effectLst/>
              </a:rPr>
              <a:t>Presented at: 17th Annual Congress of the European Association for </a:t>
            </a:r>
            <a:r>
              <a:rPr lang="en-US" sz="1000" i="0" dirty="0" err="1">
                <a:solidFill>
                  <a:schemeClr val="bg1"/>
                </a:solidFill>
                <a:effectLst/>
              </a:rPr>
              <a:t>Haemophilia</a:t>
            </a:r>
            <a:r>
              <a:rPr lang="en-US" sz="1000" i="0" dirty="0">
                <a:solidFill>
                  <a:schemeClr val="bg1"/>
                </a:solidFill>
                <a:effectLst/>
              </a:rPr>
              <a:t> and Allied Disorders 2024, Frankfurt, Germany, February 6–9, 2024.</a:t>
            </a:r>
          </a:p>
        </p:txBody>
      </p:sp>
    </p:spTree>
    <p:extLst>
      <p:ext uri="{BB962C8B-B14F-4D97-AF65-F5344CB8AC3E}">
        <p14:creationId xmlns:p14="http://schemas.microsoft.com/office/powerpoint/2010/main" val="408413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FEB58C-C20E-B66F-2BF3-894DA18A7E7E}"/>
              </a:ext>
            </a:extLst>
          </p:cNvPr>
          <p:cNvSpPr>
            <a:spLocks noGrp="1"/>
          </p:cNvSpPr>
          <p:nvPr>
            <p:ph type="title"/>
          </p:nvPr>
        </p:nvSpPr>
        <p:spPr>
          <a:xfrm>
            <a:off x="628650" y="77902"/>
            <a:ext cx="7886700" cy="994172"/>
          </a:xfrm>
        </p:spPr>
        <p:txBody>
          <a:bodyPr>
            <a:noAutofit/>
          </a:bodyPr>
          <a:lstStyle/>
          <a:p>
            <a:r>
              <a:rPr lang="en-US" sz="2400" dirty="0"/>
              <a:t>ATLAS-OLE: Fitusiran AT-DR Provided Clinically Meaningful Bleed Control in Participants With Hemophilia A and B With and Without Inhibitors</a:t>
            </a:r>
          </a:p>
        </p:txBody>
      </p:sp>
      <p:graphicFrame>
        <p:nvGraphicFramePr>
          <p:cNvPr id="8" name="Content Placeholder 7">
            <a:extLst>
              <a:ext uri="{FF2B5EF4-FFF2-40B4-BE49-F238E27FC236}">
                <a16:creationId xmlns:a16="http://schemas.microsoft.com/office/drawing/2014/main" id="{A818842B-9153-B0EC-83BB-E52D6A518B47}"/>
              </a:ext>
            </a:extLst>
          </p:cNvPr>
          <p:cNvGraphicFramePr>
            <a:graphicFrameLocks noGrp="1"/>
          </p:cNvGraphicFramePr>
          <p:nvPr>
            <p:ph idx="1"/>
            <p:extLst>
              <p:ext uri="{D42A27DB-BD31-4B8C-83A1-F6EECF244321}">
                <p14:modId xmlns:p14="http://schemas.microsoft.com/office/powerpoint/2010/main" val="1369141461"/>
              </p:ext>
            </p:extLst>
          </p:nvPr>
        </p:nvGraphicFramePr>
        <p:xfrm>
          <a:off x="628650" y="1072074"/>
          <a:ext cx="7886700" cy="27182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8798920E-59EA-6D99-96D0-E1D68603B1DD}"/>
              </a:ext>
            </a:extLst>
          </p:cNvPr>
          <p:cNvGraphicFramePr>
            <a:graphicFrameLocks noGrp="1"/>
          </p:cNvGraphicFramePr>
          <p:nvPr>
            <p:extLst>
              <p:ext uri="{D42A27DB-BD31-4B8C-83A1-F6EECF244321}">
                <p14:modId xmlns:p14="http://schemas.microsoft.com/office/powerpoint/2010/main" val="3074867204"/>
              </p:ext>
            </p:extLst>
          </p:nvPr>
        </p:nvGraphicFramePr>
        <p:xfrm>
          <a:off x="250723" y="3600041"/>
          <a:ext cx="8155858" cy="741680"/>
        </p:xfrm>
        <a:graphic>
          <a:graphicData uri="http://schemas.openxmlformats.org/drawingml/2006/table">
            <a:tbl>
              <a:tblPr firstRow="1" bandRow="1">
                <a:tableStyleId>{5C22544A-7EE6-4342-B048-85BDC9FD1C3A}</a:tableStyleId>
              </a:tblPr>
              <a:tblGrid>
                <a:gridCol w="1073544">
                  <a:extLst>
                    <a:ext uri="{9D8B030D-6E8A-4147-A177-3AD203B41FA5}">
                      <a16:colId xmlns:a16="http://schemas.microsoft.com/office/drawing/2014/main" val="1673909158"/>
                    </a:ext>
                  </a:extLst>
                </a:gridCol>
                <a:gridCol w="2303836">
                  <a:extLst>
                    <a:ext uri="{9D8B030D-6E8A-4147-A177-3AD203B41FA5}">
                      <a16:colId xmlns:a16="http://schemas.microsoft.com/office/drawing/2014/main" val="3485150996"/>
                    </a:ext>
                  </a:extLst>
                </a:gridCol>
                <a:gridCol w="2396613">
                  <a:extLst>
                    <a:ext uri="{9D8B030D-6E8A-4147-A177-3AD203B41FA5}">
                      <a16:colId xmlns:a16="http://schemas.microsoft.com/office/drawing/2014/main" val="259261378"/>
                    </a:ext>
                  </a:extLst>
                </a:gridCol>
                <a:gridCol w="2381865">
                  <a:extLst>
                    <a:ext uri="{9D8B030D-6E8A-4147-A177-3AD203B41FA5}">
                      <a16:colId xmlns:a16="http://schemas.microsoft.com/office/drawing/2014/main" val="2175927804"/>
                    </a:ext>
                  </a:extLst>
                </a:gridCol>
              </a:tblGrid>
              <a:tr h="370840">
                <a:tc>
                  <a:txBody>
                    <a:bodyPr/>
                    <a:lstStyle/>
                    <a:p>
                      <a:r>
                        <a:rPr lang="en-US" dirty="0">
                          <a:solidFill>
                            <a:schemeClr val="bg1"/>
                          </a:solidFill>
                        </a:rPr>
                        <a:t>Zero bleeds</a:t>
                      </a:r>
                    </a:p>
                  </a:txBody>
                  <a:tcPr>
                    <a:solidFill>
                      <a:schemeClr val="bg1">
                        <a:lumMod val="50000"/>
                      </a:schemeClr>
                    </a:solidFill>
                  </a:tcPr>
                </a:tc>
                <a:tc>
                  <a:txBody>
                    <a:bodyPr/>
                    <a:lstStyle/>
                    <a:p>
                      <a:pPr algn="ctr"/>
                      <a:r>
                        <a:rPr lang="en-US" dirty="0">
                          <a:solidFill>
                            <a:schemeClr val="bg1"/>
                          </a:solidFill>
                        </a:rPr>
                        <a:t>37.7%</a:t>
                      </a:r>
                    </a:p>
                  </a:txBody>
                  <a:tcPr/>
                </a:tc>
                <a:tc>
                  <a:txBody>
                    <a:bodyPr/>
                    <a:lstStyle/>
                    <a:p>
                      <a:pPr algn="ctr"/>
                      <a:r>
                        <a:rPr lang="en-US" dirty="0">
                          <a:solidFill>
                            <a:schemeClr val="bg1"/>
                          </a:solidFill>
                        </a:rPr>
                        <a:t>28.1%</a:t>
                      </a:r>
                    </a:p>
                  </a:txBody>
                  <a:tcPr>
                    <a:solidFill>
                      <a:schemeClr val="accent6"/>
                    </a:solidFill>
                  </a:tcPr>
                </a:tc>
                <a:tc>
                  <a:txBody>
                    <a:bodyPr/>
                    <a:lstStyle/>
                    <a:p>
                      <a:pPr algn="ctr"/>
                      <a:r>
                        <a:rPr lang="en-US" dirty="0">
                          <a:solidFill>
                            <a:schemeClr val="bg1"/>
                          </a:solidFill>
                        </a:rPr>
                        <a:t>31.5%</a:t>
                      </a:r>
                    </a:p>
                  </a:txBody>
                  <a:tcPr>
                    <a:solidFill>
                      <a:schemeClr val="accent2"/>
                    </a:solidFill>
                  </a:tcPr>
                </a:tc>
                <a:extLst>
                  <a:ext uri="{0D108BD9-81ED-4DB2-BD59-A6C34878D82A}">
                    <a16:rowId xmlns:a16="http://schemas.microsoft.com/office/drawing/2014/main" val="2682945393"/>
                  </a:ext>
                </a:extLst>
              </a:tr>
              <a:tr h="370840">
                <a:tc>
                  <a:txBody>
                    <a:bodyPr/>
                    <a:lstStyle/>
                    <a:p>
                      <a:r>
                        <a:rPr lang="en-US" dirty="0">
                          <a:solidFill>
                            <a:schemeClr val="tx1"/>
                          </a:solidFill>
                        </a:rPr>
                        <a:t>0-1 bleeds</a:t>
                      </a:r>
                    </a:p>
                  </a:txBody>
                  <a:tcPr>
                    <a:solidFill>
                      <a:schemeClr val="bg1">
                        <a:lumMod val="65000"/>
                      </a:schemeClr>
                    </a:solidFill>
                  </a:tcPr>
                </a:tc>
                <a:tc>
                  <a:txBody>
                    <a:bodyPr/>
                    <a:lstStyle/>
                    <a:p>
                      <a:pPr algn="ctr"/>
                      <a:r>
                        <a:rPr lang="en-US" dirty="0">
                          <a:solidFill>
                            <a:schemeClr val="tx1"/>
                          </a:solidFill>
                        </a:rPr>
                        <a:t>53.6%</a:t>
                      </a:r>
                    </a:p>
                  </a:txBody>
                  <a:tcPr>
                    <a:solidFill>
                      <a:schemeClr val="accent1">
                        <a:lumMod val="60000"/>
                        <a:lumOff val="40000"/>
                      </a:schemeClr>
                    </a:solidFill>
                  </a:tcPr>
                </a:tc>
                <a:tc>
                  <a:txBody>
                    <a:bodyPr/>
                    <a:lstStyle/>
                    <a:p>
                      <a:pPr algn="ctr"/>
                      <a:r>
                        <a:rPr lang="en-US" dirty="0">
                          <a:solidFill>
                            <a:schemeClr val="tx1"/>
                          </a:solidFill>
                        </a:rPr>
                        <a:t>43.7%</a:t>
                      </a:r>
                    </a:p>
                  </a:txBody>
                  <a:tcPr>
                    <a:solidFill>
                      <a:schemeClr val="accent6">
                        <a:lumMod val="60000"/>
                        <a:lumOff val="40000"/>
                      </a:schemeClr>
                    </a:solidFill>
                  </a:tcPr>
                </a:tc>
                <a:tc>
                  <a:txBody>
                    <a:bodyPr/>
                    <a:lstStyle/>
                    <a:p>
                      <a:pPr algn="ctr"/>
                      <a:r>
                        <a:rPr lang="en-US" dirty="0">
                          <a:solidFill>
                            <a:schemeClr val="tx1"/>
                          </a:solidFill>
                        </a:rPr>
                        <a:t>47.2%</a:t>
                      </a:r>
                    </a:p>
                  </a:txBody>
                  <a:tcPr>
                    <a:solidFill>
                      <a:schemeClr val="accent2">
                        <a:lumMod val="60000"/>
                        <a:lumOff val="40000"/>
                      </a:schemeClr>
                    </a:solidFill>
                  </a:tcPr>
                </a:tc>
                <a:extLst>
                  <a:ext uri="{0D108BD9-81ED-4DB2-BD59-A6C34878D82A}">
                    <a16:rowId xmlns:a16="http://schemas.microsoft.com/office/drawing/2014/main" val="3033722922"/>
                  </a:ext>
                </a:extLst>
              </a:tr>
            </a:tbl>
          </a:graphicData>
        </a:graphic>
      </p:graphicFrame>
      <p:sp>
        <p:nvSpPr>
          <p:cNvPr id="2" name="TextBox 1">
            <a:extLst>
              <a:ext uri="{FF2B5EF4-FFF2-40B4-BE49-F238E27FC236}">
                <a16:creationId xmlns:a16="http://schemas.microsoft.com/office/drawing/2014/main" id="{53CE2A5D-2F58-55CF-8C66-90B30D5BB0B7}"/>
              </a:ext>
            </a:extLst>
          </p:cNvPr>
          <p:cNvSpPr txBox="1"/>
          <p:nvPr/>
        </p:nvSpPr>
        <p:spPr>
          <a:xfrm>
            <a:off x="3142343" y="4556065"/>
            <a:ext cx="5373007" cy="400110"/>
          </a:xfrm>
          <a:prstGeom prst="rect">
            <a:avLst/>
          </a:prstGeom>
          <a:noFill/>
        </p:spPr>
        <p:txBody>
          <a:bodyPr wrap="square" rtlCol="0">
            <a:spAutoFit/>
          </a:bodyPr>
          <a:lstStyle/>
          <a:p>
            <a:r>
              <a:rPr lang="en-US" sz="1000" i="0" dirty="0">
                <a:solidFill>
                  <a:schemeClr val="bg1"/>
                </a:solidFill>
                <a:effectLst/>
              </a:rPr>
              <a:t>Presented at: 17th Annual Congress of the European Association for </a:t>
            </a:r>
            <a:r>
              <a:rPr lang="en-US" sz="1000" i="0" dirty="0" err="1">
                <a:solidFill>
                  <a:schemeClr val="bg1"/>
                </a:solidFill>
                <a:effectLst/>
              </a:rPr>
              <a:t>Haemophilia</a:t>
            </a:r>
            <a:r>
              <a:rPr lang="en-US" sz="1000" i="0" dirty="0">
                <a:solidFill>
                  <a:schemeClr val="bg1"/>
                </a:solidFill>
                <a:effectLst/>
              </a:rPr>
              <a:t> and Allied Disorders 2024, Frankfurt, Germany, February 6–9, 2024.</a:t>
            </a:r>
          </a:p>
        </p:txBody>
      </p:sp>
    </p:spTree>
    <p:extLst>
      <p:ext uri="{BB962C8B-B14F-4D97-AF65-F5344CB8AC3E}">
        <p14:creationId xmlns:p14="http://schemas.microsoft.com/office/powerpoint/2010/main" val="1494780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F05C2-ADA1-4EC5-3A36-49EF8B016977}"/>
              </a:ext>
            </a:extLst>
          </p:cNvPr>
          <p:cNvSpPr>
            <a:spLocks noGrp="1"/>
          </p:cNvSpPr>
          <p:nvPr>
            <p:ph type="title"/>
          </p:nvPr>
        </p:nvSpPr>
        <p:spPr>
          <a:xfrm>
            <a:off x="283029" y="42726"/>
            <a:ext cx="8384721" cy="994172"/>
          </a:xfrm>
        </p:spPr>
        <p:txBody>
          <a:bodyPr>
            <a:normAutofit/>
          </a:bodyPr>
          <a:lstStyle/>
          <a:p>
            <a:r>
              <a:rPr lang="en-US" sz="2800" dirty="0"/>
              <a:t>Fitusiran: </a:t>
            </a:r>
            <a:r>
              <a:rPr lang="en-GB" sz="2800" dirty="0"/>
              <a:t>Direct Correlation Between AT Activity and ABR</a:t>
            </a:r>
            <a:endParaRPr lang="en-US" sz="2800" dirty="0"/>
          </a:p>
        </p:txBody>
      </p:sp>
      <p:sp>
        <p:nvSpPr>
          <p:cNvPr id="5" name="Slide Number Placeholder 2">
            <a:extLst>
              <a:ext uri="{FF2B5EF4-FFF2-40B4-BE49-F238E27FC236}">
                <a16:creationId xmlns:a16="http://schemas.microsoft.com/office/drawing/2014/main" id="{909BDEFA-3A88-7DB9-0154-D508EFD28466}"/>
              </a:ext>
            </a:extLst>
          </p:cNvPr>
          <p:cNvSpPr txBox="1">
            <a:spLocks/>
          </p:cNvSpPr>
          <p:nvPr/>
        </p:nvSpPr>
        <p:spPr>
          <a:xfrm>
            <a:off x="8667750" y="4852988"/>
            <a:ext cx="476250" cy="20637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sz="700" dirty="0">
              <a:solidFill>
                <a:prstClr val="white"/>
              </a:solidFill>
              <a:latin typeface="Verdana"/>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22AF03F6-3AB1-499F-CB70-03C8AB0698A9}"/>
              </a:ext>
            </a:extLst>
          </p:cNvPr>
          <p:cNvSpPr/>
          <p:nvPr/>
        </p:nvSpPr>
        <p:spPr>
          <a:xfrm>
            <a:off x="4680309" y="2704670"/>
            <a:ext cx="3398962" cy="774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Verdana"/>
                <a:ea typeface="+mn-ea"/>
                <a:cs typeface="+mn-cs"/>
              </a:rPr>
              <a:t>Lower AT levels corresponded to decreased bleeding rates</a:t>
            </a:r>
          </a:p>
        </p:txBody>
      </p:sp>
      <p:sp>
        <p:nvSpPr>
          <p:cNvPr id="7" name="TextBox 6">
            <a:extLst>
              <a:ext uri="{FF2B5EF4-FFF2-40B4-BE49-F238E27FC236}">
                <a16:creationId xmlns:a16="http://schemas.microsoft.com/office/drawing/2014/main" id="{0E4BD7D2-F360-0C57-E29C-D39754698945}"/>
              </a:ext>
            </a:extLst>
          </p:cNvPr>
          <p:cNvSpPr txBox="1"/>
          <p:nvPr/>
        </p:nvSpPr>
        <p:spPr>
          <a:xfrm>
            <a:off x="1176393" y="977441"/>
            <a:ext cx="214470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latin typeface="Verdana"/>
                <a:ea typeface="+mn-ea"/>
                <a:cs typeface="+mn-cs"/>
              </a:rPr>
              <a:t>Relationship Between </a:t>
            </a:r>
            <a:r>
              <a:rPr lang="en-GB" sz="1600" dirty="0">
                <a:latin typeface="Verdana"/>
              </a:rPr>
              <a:t>M</a:t>
            </a:r>
            <a:r>
              <a:rPr kumimoji="0" lang="en-GB" sz="1600" i="0" u="none" strike="noStrike" kern="1200" cap="none" spc="0" normalizeH="0" baseline="0" noProof="0" dirty="0">
                <a:ln>
                  <a:noFill/>
                </a:ln>
                <a:effectLst/>
                <a:uLnTx/>
                <a:uFillTx/>
                <a:latin typeface="Verdana"/>
                <a:ea typeface="+mn-ea"/>
                <a:cs typeface="+mn-cs"/>
              </a:rPr>
              <a:t>edian ABR and AT Levels</a:t>
            </a:r>
          </a:p>
        </p:txBody>
      </p:sp>
      <p:grpSp>
        <p:nvGrpSpPr>
          <p:cNvPr id="8" name="Graphic 4">
            <a:extLst>
              <a:ext uri="{FF2B5EF4-FFF2-40B4-BE49-F238E27FC236}">
                <a16:creationId xmlns:a16="http://schemas.microsoft.com/office/drawing/2014/main" id="{5C4D88B2-C793-3B1C-67C4-B82CD3035DC3}"/>
              </a:ext>
            </a:extLst>
          </p:cNvPr>
          <p:cNvGrpSpPr/>
          <p:nvPr/>
        </p:nvGrpSpPr>
        <p:grpSpPr>
          <a:xfrm>
            <a:off x="1131554" y="2647383"/>
            <a:ext cx="45293" cy="1133173"/>
            <a:chOff x="3761447" y="3143477"/>
            <a:chExt cx="88844" cy="2222865"/>
          </a:xfrm>
        </p:grpSpPr>
        <p:sp>
          <p:nvSpPr>
            <p:cNvPr id="9" name="Freeform 92">
              <a:extLst>
                <a:ext uri="{FF2B5EF4-FFF2-40B4-BE49-F238E27FC236}">
                  <a16:creationId xmlns:a16="http://schemas.microsoft.com/office/drawing/2014/main" id="{C08E886E-5F6B-2808-E6FE-B6E62E339E6C}"/>
                </a:ext>
              </a:extLst>
            </p:cNvPr>
            <p:cNvSpPr/>
            <p:nvPr/>
          </p:nvSpPr>
          <p:spPr>
            <a:xfrm>
              <a:off x="3761447" y="4238635"/>
              <a:ext cx="88844" cy="12673"/>
            </a:xfrm>
            <a:custGeom>
              <a:avLst/>
              <a:gdLst>
                <a:gd name="connsiteX0" fmla="*/ 0 w 88844"/>
                <a:gd name="connsiteY0" fmla="*/ 0 h 12672"/>
                <a:gd name="connsiteX1" fmla="*/ 88844 w 88844"/>
                <a:gd name="connsiteY1" fmla="*/ 0 h 12672"/>
              </a:gdLst>
              <a:ahLst/>
              <a:cxnLst>
                <a:cxn ang="0">
                  <a:pos x="connsiteX0" y="connsiteY0"/>
                </a:cxn>
                <a:cxn ang="0">
                  <a:pos x="connsiteX1" y="connsiteY1"/>
                </a:cxn>
              </a:cxnLst>
              <a:rect l="l" t="t" r="r" b="b"/>
              <a:pathLst>
                <a:path w="88844" h="12672">
                  <a:moveTo>
                    <a:pt x="0" y="0"/>
                  </a:moveTo>
                  <a:lnTo>
                    <a:pt x="88844" y="0"/>
                  </a:lnTo>
                </a:path>
              </a:pathLst>
            </a:custGeom>
            <a:ln w="19013" cap="flat">
              <a:solidFill>
                <a:srgbClr val="24285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10" name="Freeform 93">
              <a:extLst>
                <a:ext uri="{FF2B5EF4-FFF2-40B4-BE49-F238E27FC236}">
                  <a16:creationId xmlns:a16="http://schemas.microsoft.com/office/drawing/2014/main" id="{FA3EC658-C9AA-9B3A-A524-7E6542099E1B}"/>
                </a:ext>
              </a:extLst>
            </p:cNvPr>
            <p:cNvSpPr/>
            <p:nvPr/>
          </p:nvSpPr>
          <p:spPr>
            <a:xfrm>
              <a:off x="3761447" y="5353670"/>
              <a:ext cx="88844" cy="12672"/>
            </a:xfrm>
            <a:custGeom>
              <a:avLst/>
              <a:gdLst>
                <a:gd name="connsiteX0" fmla="*/ 0 w 88844"/>
                <a:gd name="connsiteY0" fmla="*/ 0 h 12672"/>
                <a:gd name="connsiteX1" fmla="*/ 88844 w 88844"/>
                <a:gd name="connsiteY1" fmla="*/ 0 h 12672"/>
              </a:gdLst>
              <a:ahLst/>
              <a:cxnLst>
                <a:cxn ang="0">
                  <a:pos x="connsiteX0" y="connsiteY0"/>
                </a:cxn>
                <a:cxn ang="0">
                  <a:pos x="connsiteX1" y="connsiteY1"/>
                </a:cxn>
              </a:cxnLst>
              <a:rect l="l" t="t" r="r" b="b"/>
              <a:pathLst>
                <a:path w="88844" h="12672">
                  <a:moveTo>
                    <a:pt x="0" y="0"/>
                  </a:moveTo>
                  <a:lnTo>
                    <a:pt x="88844" y="0"/>
                  </a:lnTo>
                </a:path>
              </a:pathLst>
            </a:custGeom>
            <a:ln w="19013" cap="flat">
              <a:solidFill>
                <a:srgbClr val="24285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Freeform 94">
              <a:extLst>
                <a:ext uri="{FF2B5EF4-FFF2-40B4-BE49-F238E27FC236}">
                  <a16:creationId xmlns:a16="http://schemas.microsoft.com/office/drawing/2014/main" id="{D2F875CD-7AC5-B541-2A50-3A02549CF2F9}"/>
                </a:ext>
              </a:extLst>
            </p:cNvPr>
            <p:cNvSpPr/>
            <p:nvPr/>
          </p:nvSpPr>
          <p:spPr>
            <a:xfrm>
              <a:off x="3761447" y="3143477"/>
              <a:ext cx="88844" cy="12673"/>
            </a:xfrm>
            <a:custGeom>
              <a:avLst/>
              <a:gdLst>
                <a:gd name="connsiteX0" fmla="*/ 0 w 88844"/>
                <a:gd name="connsiteY0" fmla="*/ 0 h 12672"/>
                <a:gd name="connsiteX1" fmla="*/ 88844 w 88844"/>
                <a:gd name="connsiteY1" fmla="*/ 0 h 12672"/>
              </a:gdLst>
              <a:ahLst/>
              <a:cxnLst>
                <a:cxn ang="0">
                  <a:pos x="connsiteX0" y="connsiteY0"/>
                </a:cxn>
                <a:cxn ang="0">
                  <a:pos x="connsiteX1" y="connsiteY1"/>
                </a:cxn>
              </a:cxnLst>
              <a:rect l="l" t="t" r="r" b="b"/>
              <a:pathLst>
                <a:path w="88844" h="12672">
                  <a:moveTo>
                    <a:pt x="0" y="0"/>
                  </a:moveTo>
                  <a:lnTo>
                    <a:pt x="88844" y="0"/>
                  </a:lnTo>
                </a:path>
              </a:pathLst>
            </a:custGeom>
            <a:ln w="19013" cap="flat">
              <a:solidFill>
                <a:srgbClr val="24285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12" name="Graphic 4">
            <a:extLst>
              <a:ext uri="{FF2B5EF4-FFF2-40B4-BE49-F238E27FC236}">
                <a16:creationId xmlns:a16="http://schemas.microsoft.com/office/drawing/2014/main" id="{F3696F0B-DBF2-913C-FD21-89B358194335}"/>
              </a:ext>
            </a:extLst>
          </p:cNvPr>
          <p:cNvGrpSpPr/>
          <p:nvPr/>
        </p:nvGrpSpPr>
        <p:grpSpPr>
          <a:xfrm>
            <a:off x="1278364" y="3876106"/>
            <a:ext cx="1986375" cy="45222"/>
            <a:chOff x="4049430" y="5553773"/>
            <a:chExt cx="3896463" cy="88709"/>
          </a:xfrm>
        </p:grpSpPr>
        <p:sp>
          <p:nvSpPr>
            <p:cNvPr id="13" name="Freeform 86">
              <a:extLst>
                <a:ext uri="{FF2B5EF4-FFF2-40B4-BE49-F238E27FC236}">
                  <a16:creationId xmlns:a16="http://schemas.microsoft.com/office/drawing/2014/main" id="{536AD493-144E-6F70-E652-D2DEC6B6E5D2}"/>
                </a:ext>
              </a:extLst>
            </p:cNvPr>
            <p:cNvSpPr/>
            <p:nvPr/>
          </p:nvSpPr>
          <p:spPr>
            <a:xfrm>
              <a:off x="4049430" y="5553773"/>
              <a:ext cx="12692" cy="88709"/>
            </a:xfrm>
            <a:custGeom>
              <a:avLst/>
              <a:gdLst>
                <a:gd name="connsiteX0" fmla="*/ 0 w 12692"/>
                <a:gd name="connsiteY0" fmla="*/ 0 h 88709"/>
                <a:gd name="connsiteX1" fmla="*/ 0 w 12692"/>
                <a:gd name="connsiteY1" fmla="*/ 88709 h 88709"/>
              </a:gdLst>
              <a:ahLst/>
              <a:cxnLst>
                <a:cxn ang="0">
                  <a:pos x="connsiteX0" y="connsiteY0"/>
                </a:cxn>
                <a:cxn ang="0">
                  <a:pos x="connsiteX1" y="connsiteY1"/>
                </a:cxn>
              </a:cxnLst>
              <a:rect l="l" t="t" r="r" b="b"/>
              <a:pathLst>
                <a:path w="12692" h="88709">
                  <a:moveTo>
                    <a:pt x="0" y="0"/>
                  </a:moveTo>
                  <a:lnTo>
                    <a:pt x="0" y="88709"/>
                  </a:lnTo>
                </a:path>
              </a:pathLst>
            </a:custGeom>
            <a:ln w="19013" cap="flat">
              <a:solidFill>
                <a:srgbClr val="24285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Freeform 87">
              <a:extLst>
                <a:ext uri="{FF2B5EF4-FFF2-40B4-BE49-F238E27FC236}">
                  <a16:creationId xmlns:a16="http://schemas.microsoft.com/office/drawing/2014/main" id="{467EE891-5E99-B196-12CC-18CD7B639F78}"/>
                </a:ext>
              </a:extLst>
            </p:cNvPr>
            <p:cNvSpPr/>
            <p:nvPr/>
          </p:nvSpPr>
          <p:spPr>
            <a:xfrm>
              <a:off x="4823011" y="5553773"/>
              <a:ext cx="12692" cy="88709"/>
            </a:xfrm>
            <a:custGeom>
              <a:avLst/>
              <a:gdLst>
                <a:gd name="connsiteX0" fmla="*/ 0 w 12692"/>
                <a:gd name="connsiteY0" fmla="*/ 0 h 88709"/>
                <a:gd name="connsiteX1" fmla="*/ 0 w 12692"/>
                <a:gd name="connsiteY1" fmla="*/ 88709 h 88709"/>
              </a:gdLst>
              <a:ahLst/>
              <a:cxnLst>
                <a:cxn ang="0">
                  <a:pos x="connsiteX0" y="connsiteY0"/>
                </a:cxn>
                <a:cxn ang="0">
                  <a:pos x="connsiteX1" y="connsiteY1"/>
                </a:cxn>
              </a:cxnLst>
              <a:rect l="l" t="t" r="r" b="b"/>
              <a:pathLst>
                <a:path w="12692" h="88709">
                  <a:moveTo>
                    <a:pt x="0" y="0"/>
                  </a:moveTo>
                  <a:lnTo>
                    <a:pt x="0" y="88709"/>
                  </a:lnTo>
                </a:path>
              </a:pathLst>
            </a:custGeom>
            <a:ln w="19013" cap="flat">
              <a:solidFill>
                <a:srgbClr val="24285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reeform 88">
              <a:extLst>
                <a:ext uri="{FF2B5EF4-FFF2-40B4-BE49-F238E27FC236}">
                  <a16:creationId xmlns:a16="http://schemas.microsoft.com/office/drawing/2014/main" id="{0F40BA90-425B-AC0F-BC5B-ED25308C7AEF}"/>
                </a:ext>
              </a:extLst>
            </p:cNvPr>
            <p:cNvSpPr/>
            <p:nvPr/>
          </p:nvSpPr>
          <p:spPr>
            <a:xfrm>
              <a:off x="5592911" y="5553773"/>
              <a:ext cx="12692" cy="88709"/>
            </a:xfrm>
            <a:custGeom>
              <a:avLst/>
              <a:gdLst>
                <a:gd name="connsiteX0" fmla="*/ 0 w 12692"/>
                <a:gd name="connsiteY0" fmla="*/ 0 h 88709"/>
                <a:gd name="connsiteX1" fmla="*/ 0 w 12692"/>
                <a:gd name="connsiteY1" fmla="*/ 88709 h 88709"/>
              </a:gdLst>
              <a:ahLst/>
              <a:cxnLst>
                <a:cxn ang="0">
                  <a:pos x="connsiteX0" y="connsiteY0"/>
                </a:cxn>
                <a:cxn ang="0">
                  <a:pos x="connsiteX1" y="connsiteY1"/>
                </a:cxn>
              </a:cxnLst>
              <a:rect l="l" t="t" r="r" b="b"/>
              <a:pathLst>
                <a:path w="12692" h="88709">
                  <a:moveTo>
                    <a:pt x="0" y="0"/>
                  </a:moveTo>
                  <a:lnTo>
                    <a:pt x="0" y="88709"/>
                  </a:lnTo>
                </a:path>
              </a:pathLst>
            </a:custGeom>
            <a:ln w="19013" cap="flat">
              <a:solidFill>
                <a:srgbClr val="24285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Freeform 89">
              <a:extLst>
                <a:ext uri="{FF2B5EF4-FFF2-40B4-BE49-F238E27FC236}">
                  <a16:creationId xmlns:a16="http://schemas.microsoft.com/office/drawing/2014/main" id="{7CAE7A38-BDFA-56D3-C541-E2E590DCEDB6}"/>
                </a:ext>
              </a:extLst>
            </p:cNvPr>
            <p:cNvSpPr/>
            <p:nvPr/>
          </p:nvSpPr>
          <p:spPr>
            <a:xfrm>
              <a:off x="6388069" y="5553773"/>
              <a:ext cx="12692" cy="88709"/>
            </a:xfrm>
            <a:custGeom>
              <a:avLst/>
              <a:gdLst>
                <a:gd name="connsiteX0" fmla="*/ 0 w 12692"/>
                <a:gd name="connsiteY0" fmla="*/ 0 h 88709"/>
                <a:gd name="connsiteX1" fmla="*/ 0 w 12692"/>
                <a:gd name="connsiteY1" fmla="*/ 88709 h 88709"/>
              </a:gdLst>
              <a:ahLst/>
              <a:cxnLst>
                <a:cxn ang="0">
                  <a:pos x="connsiteX0" y="connsiteY0"/>
                </a:cxn>
                <a:cxn ang="0">
                  <a:pos x="connsiteX1" y="connsiteY1"/>
                </a:cxn>
              </a:cxnLst>
              <a:rect l="l" t="t" r="r" b="b"/>
              <a:pathLst>
                <a:path w="12692" h="88709">
                  <a:moveTo>
                    <a:pt x="0" y="0"/>
                  </a:moveTo>
                  <a:lnTo>
                    <a:pt x="0" y="88709"/>
                  </a:lnTo>
                </a:path>
              </a:pathLst>
            </a:custGeom>
            <a:ln w="19013" cap="flat">
              <a:solidFill>
                <a:srgbClr val="24285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Freeform 90">
              <a:extLst>
                <a:ext uri="{FF2B5EF4-FFF2-40B4-BE49-F238E27FC236}">
                  <a16:creationId xmlns:a16="http://schemas.microsoft.com/office/drawing/2014/main" id="{1F3E5321-B264-9F13-C455-A5FE873CA1EC}"/>
                </a:ext>
              </a:extLst>
            </p:cNvPr>
            <p:cNvSpPr/>
            <p:nvPr/>
          </p:nvSpPr>
          <p:spPr>
            <a:xfrm>
              <a:off x="7157970" y="5553773"/>
              <a:ext cx="12692" cy="88709"/>
            </a:xfrm>
            <a:custGeom>
              <a:avLst/>
              <a:gdLst>
                <a:gd name="connsiteX0" fmla="*/ 0 w 12692"/>
                <a:gd name="connsiteY0" fmla="*/ 0 h 88709"/>
                <a:gd name="connsiteX1" fmla="*/ 0 w 12692"/>
                <a:gd name="connsiteY1" fmla="*/ 88709 h 88709"/>
              </a:gdLst>
              <a:ahLst/>
              <a:cxnLst>
                <a:cxn ang="0">
                  <a:pos x="connsiteX0" y="connsiteY0"/>
                </a:cxn>
                <a:cxn ang="0">
                  <a:pos x="connsiteX1" y="connsiteY1"/>
                </a:cxn>
              </a:cxnLst>
              <a:rect l="l" t="t" r="r" b="b"/>
              <a:pathLst>
                <a:path w="12692" h="88709">
                  <a:moveTo>
                    <a:pt x="0" y="0"/>
                  </a:moveTo>
                  <a:lnTo>
                    <a:pt x="0" y="88709"/>
                  </a:lnTo>
                </a:path>
              </a:pathLst>
            </a:custGeom>
            <a:ln w="19013" cap="flat">
              <a:solidFill>
                <a:srgbClr val="24285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Freeform 91">
              <a:extLst>
                <a:ext uri="{FF2B5EF4-FFF2-40B4-BE49-F238E27FC236}">
                  <a16:creationId xmlns:a16="http://schemas.microsoft.com/office/drawing/2014/main" id="{3504E5D6-BBB5-D900-F58A-4C1F18DEFAC8}"/>
                </a:ext>
              </a:extLst>
            </p:cNvPr>
            <p:cNvSpPr/>
            <p:nvPr/>
          </p:nvSpPr>
          <p:spPr>
            <a:xfrm>
              <a:off x="7945893" y="5553773"/>
              <a:ext cx="12692" cy="88709"/>
            </a:xfrm>
            <a:custGeom>
              <a:avLst/>
              <a:gdLst>
                <a:gd name="connsiteX0" fmla="*/ 0 w 12692"/>
                <a:gd name="connsiteY0" fmla="*/ 0 h 88709"/>
                <a:gd name="connsiteX1" fmla="*/ 0 w 12692"/>
                <a:gd name="connsiteY1" fmla="*/ 88709 h 88709"/>
              </a:gdLst>
              <a:ahLst/>
              <a:cxnLst>
                <a:cxn ang="0">
                  <a:pos x="connsiteX0" y="connsiteY0"/>
                </a:cxn>
                <a:cxn ang="0">
                  <a:pos x="connsiteX1" y="connsiteY1"/>
                </a:cxn>
              </a:cxnLst>
              <a:rect l="l" t="t" r="r" b="b"/>
              <a:pathLst>
                <a:path w="12692" h="88709">
                  <a:moveTo>
                    <a:pt x="0" y="0"/>
                  </a:moveTo>
                  <a:lnTo>
                    <a:pt x="0" y="88709"/>
                  </a:lnTo>
                </a:path>
              </a:pathLst>
            </a:custGeom>
            <a:ln w="19013" cap="flat">
              <a:solidFill>
                <a:srgbClr val="24285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19" name="Freeform 53">
            <a:extLst>
              <a:ext uri="{FF2B5EF4-FFF2-40B4-BE49-F238E27FC236}">
                <a16:creationId xmlns:a16="http://schemas.microsoft.com/office/drawing/2014/main" id="{64CF529F-C948-A4D0-EAF4-4DDE359F4A79}"/>
              </a:ext>
            </a:extLst>
          </p:cNvPr>
          <p:cNvSpPr/>
          <p:nvPr/>
        </p:nvSpPr>
        <p:spPr>
          <a:xfrm>
            <a:off x="1176393" y="1329317"/>
            <a:ext cx="2180678" cy="2546790"/>
          </a:xfrm>
          <a:custGeom>
            <a:avLst/>
            <a:gdLst>
              <a:gd name="connsiteX0" fmla="*/ 0 w 4277605"/>
              <a:gd name="connsiteY0" fmla="*/ 0 h 4995849"/>
              <a:gd name="connsiteX1" fmla="*/ 0 w 4277605"/>
              <a:gd name="connsiteY1" fmla="*/ 4995850 h 4995849"/>
              <a:gd name="connsiteX2" fmla="*/ 4277606 w 4277605"/>
              <a:gd name="connsiteY2" fmla="*/ 4995850 h 4995849"/>
            </a:gdLst>
            <a:ahLst/>
            <a:cxnLst>
              <a:cxn ang="0">
                <a:pos x="connsiteX0" y="connsiteY0"/>
              </a:cxn>
              <a:cxn ang="0">
                <a:pos x="connsiteX1" y="connsiteY1"/>
              </a:cxn>
              <a:cxn ang="0">
                <a:pos x="connsiteX2" y="connsiteY2"/>
              </a:cxn>
            </a:cxnLst>
            <a:rect l="l" t="t" r="r" b="b"/>
            <a:pathLst>
              <a:path w="4277605" h="4995849">
                <a:moveTo>
                  <a:pt x="0" y="0"/>
                </a:moveTo>
                <a:lnTo>
                  <a:pt x="0" y="4995850"/>
                </a:lnTo>
                <a:lnTo>
                  <a:pt x="4277606" y="4995850"/>
                </a:lnTo>
              </a:path>
            </a:pathLst>
          </a:custGeom>
          <a:noFill/>
          <a:ln w="19013" cap="flat">
            <a:solidFill>
              <a:srgbClr val="24285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20" name="Freeform 54">
            <a:extLst>
              <a:ext uri="{FF2B5EF4-FFF2-40B4-BE49-F238E27FC236}">
                <a16:creationId xmlns:a16="http://schemas.microsoft.com/office/drawing/2014/main" id="{DE89EA77-B171-53D8-DCF7-949AC278E3A7}"/>
              </a:ext>
            </a:extLst>
          </p:cNvPr>
          <p:cNvSpPr/>
          <p:nvPr/>
        </p:nvSpPr>
        <p:spPr>
          <a:xfrm>
            <a:off x="2107474" y="3467865"/>
            <a:ext cx="153604" cy="6460"/>
          </a:xfrm>
          <a:custGeom>
            <a:avLst/>
            <a:gdLst>
              <a:gd name="connsiteX0" fmla="*/ 0 w 301309"/>
              <a:gd name="connsiteY0" fmla="*/ 0 h 12672"/>
              <a:gd name="connsiteX1" fmla="*/ 301310 w 301309"/>
              <a:gd name="connsiteY1" fmla="*/ 0 h 12672"/>
            </a:gdLst>
            <a:ahLst/>
            <a:cxnLst>
              <a:cxn ang="0">
                <a:pos x="connsiteX0" y="connsiteY0"/>
              </a:cxn>
              <a:cxn ang="0">
                <a:pos x="connsiteX1" y="connsiteY1"/>
              </a:cxn>
            </a:cxnLst>
            <a:rect l="l" t="t" r="r" b="b"/>
            <a:pathLst>
              <a:path w="301309" h="12672">
                <a:moveTo>
                  <a:pt x="0" y="0"/>
                </a:moveTo>
                <a:lnTo>
                  <a:pt x="301310" y="0"/>
                </a:lnTo>
              </a:path>
            </a:pathLst>
          </a:custGeom>
          <a:ln w="25350"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21" name="Graphic 4">
            <a:extLst>
              <a:ext uri="{FF2B5EF4-FFF2-40B4-BE49-F238E27FC236}">
                <a16:creationId xmlns:a16="http://schemas.microsoft.com/office/drawing/2014/main" id="{5D4C092C-845E-3545-B4E9-102FBD6F181C}"/>
              </a:ext>
            </a:extLst>
          </p:cNvPr>
          <p:cNvGrpSpPr/>
          <p:nvPr/>
        </p:nvGrpSpPr>
        <p:grpSpPr>
          <a:xfrm>
            <a:off x="2111247" y="3672937"/>
            <a:ext cx="153604" cy="6460"/>
            <a:chOff x="6502298" y="5081206"/>
            <a:chExt cx="301309" cy="12672"/>
          </a:xfrm>
        </p:grpSpPr>
        <p:sp>
          <p:nvSpPr>
            <p:cNvPr id="22" name="Freeform 82">
              <a:extLst>
                <a:ext uri="{FF2B5EF4-FFF2-40B4-BE49-F238E27FC236}">
                  <a16:creationId xmlns:a16="http://schemas.microsoft.com/office/drawing/2014/main" id="{10208702-63D3-7D84-1892-C2A9466725DB}"/>
                </a:ext>
              </a:extLst>
            </p:cNvPr>
            <p:cNvSpPr/>
            <p:nvPr/>
          </p:nvSpPr>
          <p:spPr>
            <a:xfrm>
              <a:off x="6502298" y="5081206"/>
              <a:ext cx="63460" cy="12672"/>
            </a:xfrm>
            <a:custGeom>
              <a:avLst/>
              <a:gdLst>
                <a:gd name="connsiteX0" fmla="*/ 0 w 63460"/>
                <a:gd name="connsiteY0" fmla="*/ 0 h 12672"/>
                <a:gd name="connsiteX1" fmla="*/ 63460 w 63460"/>
                <a:gd name="connsiteY1" fmla="*/ 0 h 12672"/>
              </a:gdLst>
              <a:ahLst/>
              <a:cxnLst>
                <a:cxn ang="0">
                  <a:pos x="connsiteX0" y="connsiteY0"/>
                </a:cxn>
                <a:cxn ang="0">
                  <a:pos x="connsiteX1" y="connsiteY1"/>
                </a:cxn>
              </a:cxnLst>
              <a:rect l="l" t="t" r="r" b="b"/>
              <a:pathLst>
                <a:path w="63460" h="12672">
                  <a:moveTo>
                    <a:pt x="0" y="0"/>
                  </a:moveTo>
                  <a:lnTo>
                    <a:pt x="63460" y="0"/>
                  </a:lnTo>
                </a:path>
              </a:pathLst>
            </a:custGeom>
            <a:ln w="25350" cap="flat">
              <a:solidFill>
                <a:schemeClr val="accent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23" name="Freeform 83">
              <a:extLst>
                <a:ext uri="{FF2B5EF4-FFF2-40B4-BE49-F238E27FC236}">
                  <a16:creationId xmlns:a16="http://schemas.microsoft.com/office/drawing/2014/main" id="{D6335650-1F7C-666D-3507-5354EE65923C}"/>
                </a:ext>
              </a:extLst>
            </p:cNvPr>
            <p:cNvSpPr/>
            <p:nvPr/>
          </p:nvSpPr>
          <p:spPr>
            <a:xfrm>
              <a:off x="6609292" y="5081206"/>
              <a:ext cx="126" cy="12672"/>
            </a:xfrm>
            <a:custGeom>
              <a:avLst/>
              <a:gdLst>
                <a:gd name="connsiteX0" fmla="*/ 0 w 126"/>
                <a:gd name="connsiteY0" fmla="*/ 0 h 12672"/>
                <a:gd name="connsiteX1" fmla="*/ 127 w 126"/>
                <a:gd name="connsiteY1" fmla="*/ 0 h 12672"/>
              </a:gdLst>
              <a:ahLst/>
              <a:cxnLst>
                <a:cxn ang="0">
                  <a:pos x="connsiteX0" y="connsiteY0"/>
                </a:cxn>
                <a:cxn ang="0">
                  <a:pos x="connsiteX1" y="connsiteY1"/>
                </a:cxn>
              </a:cxnLst>
              <a:rect l="l" t="t" r="r" b="b"/>
              <a:pathLst>
                <a:path w="126" h="12672">
                  <a:moveTo>
                    <a:pt x="0" y="0"/>
                  </a:moveTo>
                  <a:lnTo>
                    <a:pt x="127" y="0"/>
                  </a:lnTo>
                </a:path>
              </a:pathLst>
            </a:custGeom>
            <a:ln w="25350" cap="flat">
              <a:solidFill>
                <a:schemeClr val="accent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24" name="Freeform 84">
              <a:extLst>
                <a:ext uri="{FF2B5EF4-FFF2-40B4-BE49-F238E27FC236}">
                  <a16:creationId xmlns:a16="http://schemas.microsoft.com/office/drawing/2014/main" id="{2C4C9197-E2BC-5242-4FC0-974C42163705}"/>
                </a:ext>
              </a:extLst>
            </p:cNvPr>
            <p:cNvSpPr/>
            <p:nvPr/>
          </p:nvSpPr>
          <p:spPr>
            <a:xfrm>
              <a:off x="6609419" y="5081206"/>
              <a:ext cx="130728" cy="12672"/>
            </a:xfrm>
            <a:custGeom>
              <a:avLst/>
              <a:gdLst>
                <a:gd name="connsiteX0" fmla="*/ 0 w 130728"/>
                <a:gd name="connsiteY0" fmla="*/ 0 h 12672"/>
                <a:gd name="connsiteX1" fmla="*/ 130728 w 130728"/>
                <a:gd name="connsiteY1" fmla="*/ 0 h 12672"/>
              </a:gdLst>
              <a:ahLst/>
              <a:cxnLst>
                <a:cxn ang="0">
                  <a:pos x="connsiteX0" y="connsiteY0"/>
                </a:cxn>
                <a:cxn ang="0">
                  <a:pos x="connsiteX1" y="connsiteY1"/>
                </a:cxn>
              </a:cxnLst>
              <a:rect l="l" t="t" r="r" b="b"/>
              <a:pathLst>
                <a:path w="130728" h="12672">
                  <a:moveTo>
                    <a:pt x="0" y="0"/>
                  </a:moveTo>
                  <a:lnTo>
                    <a:pt x="130728" y="0"/>
                  </a:lnTo>
                </a:path>
              </a:pathLst>
            </a:custGeom>
            <a:ln w="25350" cap="flat">
              <a:solidFill>
                <a:schemeClr val="accent2"/>
              </a:solidFill>
              <a:custDash>
                <a:ds d="0" sp="0"/>
                <a:ds d="0" sp="0"/>
                <a:ds d="0" sp="0"/>
                <a:ds d="515250" sp="257250"/>
                <a:ds d="0" sp="0"/>
                <a:ds d="0" sp="0"/>
              </a:custDash>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25" name="Freeform 85">
              <a:extLst>
                <a:ext uri="{FF2B5EF4-FFF2-40B4-BE49-F238E27FC236}">
                  <a16:creationId xmlns:a16="http://schemas.microsoft.com/office/drawing/2014/main" id="{741454B2-69D6-7ACC-90CE-691CC5C030CE}"/>
                </a:ext>
              </a:extLst>
            </p:cNvPr>
            <p:cNvSpPr/>
            <p:nvPr/>
          </p:nvSpPr>
          <p:spPr>
            <a:xfrm>
              <a:off x="6740147" y="5081206"/>
              <a:ext cx="63460" cy="12672"/>
            </a:xfrm>
            <a:custGeom>
              <a:avLst/>
              <a:gdLst>
                <a:gd name="connsiteX0" fmla="*/ 0 w 63460"/>
                <a:gd name="connsiteY0" fmla="*/ 0 h 12672"/>
                <a:gd name="connsiteX1" fmla="*/ 63460 w 63460"/>
                <a:gd name="connsiteY1" fmla="*/ 0 h 12672"/>
              </a:gdLst>
              <a:ahLst/>
              <a:cxnLst>
                <a:cxn ang="0">
                  <a:pos x="connsiteX0" y="connsiteY0"/>
                </a:cxn>
                <a:cxn ang="0">
                  <a:pos x="connsiteX1" y="connsiteY1"/>
                </a:cxn>
              </a:cxnLst>
              <a:rect l="l" t="t" r="r" b="b"/>
              <a:pathLst>
                <a:path w="63460" h="12672">
                  <a:moveTo>
                    <a:pt x="0" y="0"/>
                  </a:moveTo>
                  <a:lnTo>
                    <a:pt x="63460" y="0"/>
                  </a:lnTo>
                </a:path>
              </a:pathLst>
            </a:custGeom>
            <a:ln w="25350" cap="flat">
              <a:solidFill>
                <a:schemeClr val="accent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26" name="Graphic 4">
            <a:extLst>
              <a:ext uri="{FF2B5EF4-FFF2-40B4-BE49-F238E27FC236}">
                <a16:creationId xmlns:a16="http://schemas.microsoft.com/office/drawing/2014/main" id="{AE1AA371-6986-A53C-942C-EA2BEF789F2B}"/>
              </a:ext>
            </a:extLst>
          </p:cNvPr>
          <p:cNvGrpSpPr/>
          <p:nvPr/>
        </p:nvGrpSpPr>
        <p:grpSpPr>
          <a:xfrm>
            <a:off x="1278366" y="2018344"/>
            <a:ext cx="1981877" cy="1460902"/>
            <a:chOff x="4049430" y="1715564"/>
            <a:chExt cx="3887636" cy="3015874"/>
          </a:xfrm>
          <a:noFill/>
        </p:grpSpPr>
        <p:sp>
          <p:nvSpPr>
            <p:cNvPr id="27" name="Freeform 78">
              <a:extLst>
                <a:ext uri="{FF2B5EF4-FFF2-40B4-BE49-F238E27FC236}">
                  <a16:creationId xmlns:a16="http://schemas.microsoft.com/office/drawing/2014/main" id="{71A1102F-4BF5-CC15-E6BF-819966C5FFB7}"/>
                </a:ext>
              </a:extLst>
            </p:cNvPr>
            <p:cNvSpPr/>
            <p:nvPr/>
          </p:nvSpPr>
          <p:spPr>
            <a:xfrm>
              <a:off x="4049430" y="4681888"/>
              <a:ext cx="39599" cy="49550"/>
            </a:xfrm>
            <a:custGeom>
              <a:avLst/>
              <a:gdLst>
                <a:gd name="connsiteX0" fmla="*/ 0 w 39599"/>
                <a:gd name="connsiteY0" fmla="*/ 49550 h 49550"/>
                <a:gd name="connsiteX1" fmla="*/ 39599 w 39599"/>
                <a:gd name="connsiteY1" fmla="*/ 0 h 49550"/>
              </a:gdLst>
              <a:ahLst/>
              <a:cxnLst>
                <a:cxn ang="0">
                  <a:pos x="connsiteX0" y="connsiteY0"/>
                </a:cxn>
                <a:cxn ang="0">
                  <a:pos x="connsiteX1" y="connsiteY1"/>
                </a:cxn>
              </a:cxnLst>
              <a:rect l="l" t="t" r="r" b="b"/>
              <a:pathLst>
                <a:path w="39599" h="49550">
                  <a:moveTo>
                    <a:pt x="0" y="49550"/>
                  </a:moveTo>
                  <a:cubicBezTo>
                    <a:pt x="0" y="49550"/>
                    <a:pt x="14342" y="32315"/>
                    <a:pt x="39599" y="0"/>
                  </a:cubicBezTo>
                </a:path>
              </a:pathLst>
            </a:custGeom>
            <a:noFill/>
            <a:ln w="25350" cap="flat">
              <a:solidFill>
                <a:schemeClr val="accent2"/>
              </a:solidFill>
              <a:prstDash val="dash"/>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28" name="Freeform 79">
              <a:extLst>
                <a:ext uri="{FF2B5EF4-FFF2-40B4-BE49-F238E27FC236}">
                  <a16:creationId xmlns:a16="http://schemas.microsoft.com/office/drawing/2014/main" id="{0D02DB2D-DDF0-1071-EE20-2BF42DB470A7}"/>
                </a:ext>
              </a:extLst>
            </p:cNvPr>
            <p:cNvSpPr/>
            <p:nvPr/>
          </p:nvSpPr>
          <p:spPr>
            <a:xfrm>
              <a:off x="4127232" y="4632211"/>
              <a:ext cx="12692" cy="12672"/>
            </a:xfrm>
            <a:custGeom>
              <a:avLst/>
              <a:gdLst>
                <a:gd name="connsiteX0" fmla="*/ 0 w 12692"/>
                <a:gd name="connsiteY0" fmla="*/ 0 h 12672"/>
                <a:gd name="connsiteX1" fmla="*/ 0 w 12692"/>
                <a:gd name="connsiteY1" fmla="*/ 0 h 12672"/>
              </a:gdLst>
              <a:ahLst/>
              <a:cxnLst>
                <a:cxn ang="0">
                  <a:pos x="connsiteX0" y="connsiteY0"/>
                </a:cxn>
                <a:cxn ang="0">
                  <a:pos x="connsiteX1" y="connsiteY1"/>
                </a:cxn>
              </a:cxnLst>
              <a:rect l="l" t="t" r="r" b="b"/>
              <a:pathLst>
                <a:path w="12692" h="12672">
                  <a:moveTo>
                    <a:pt x="0" y="0"/>
                  </a:moveTo>
                  <a:cubicBezTo>
                    <a:pt x="0" y="0"/>
                    <a:pt x="0" y="0"/>
                    <a:pt x="0" y="0"/>
                  </a:cubicBezTo>
                </a:path>
              </a:pathLst>
            </a:custGeom>
            <a:noFill/>
            <a:ln w="25350" cap="flat">
              <a:solidFill>
                <a:schemeClr val="accent2"/>
              </a:solidFill>
              <a:prstDash val="dash"/>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29" name="Freeform 80">
              <a:extLst>
                <a:ext uri="{FF2B5EF4-FFF2-40B4-BE49-F238E27FC236}">
                  <a16:creationId xmlns:a16="http://schemas.microsoft.com/office/drawing/2014/main" id="{47503D5C-A239-15B6-24BD-D9BE269DE2EF}"/>
                </a:ext>
              </a:extLst>
            </p:cNvPr>
            <p:cNvSpPr/>
            <p:nvPr/>
          </p:nvSpPr>
          <p:spPr>
            <a:xfrm>
              <a:off x="4127233" y="1715564"/>
              <a:ext cx="3809833" cy="2916521"/>
            </a:xfrm>
            <a:custGeom>
              <a:avLst/>
              <a:gdLst>
                <a:gd name="connsiteX0" fmla="*/ 0 w 3744158"/>
                <a:gd name="connsiteY0" fmla="*/ 2982657 h 2982657"/>
                <a:gd name="connsiteX1" fmla="*/ 518471 w 3744158"/>
                <a:gd name="connsiteY1" fmla="*/ 2150565 h 2982657"/>
                <a:gd name="connsiteX2" fmla="*/ 1122486 w 3744158"/>
                <a:gd name="connsiteY2" fmla="*/ 1486133 h 2982657"/>
                <a:gd name="connsiteX3" fmla="*/ 1274156 w 3744158"/>
                <a:gd name="connsiteY3" fmla="*/ 1388426 h 2982657"/>
                <a:gd name="connsiteX4" fmla="*/ 1590442 w 3744158"/>
                <a:gd name="connsiteY4" fmla="*/ 1193646 h 2982657"/>
                <a:gd name="connsiteX5" fmla="*/ 2465560 w 3744158"/>
                <a:gd name="connsiteY5" fmla="*/ 701690 h 2982657"/>
                <a:gd name="connsiteX6" fmla="*/ 3744159 w 3744158"/>
                <a:gd name="connsiteY6" fmla="*/ 0 h 2982657"/>
                <a:gd name="connsiteX0" fmla="*/ 0 w 3744160"/>
                <a:gd name="connsiteY0" fmla="*/ 2982657 h 2982657"/>
                <a:gd name="connsiteX1" fmla="*/ 518471 w 3744160"/>
                <a:gd name="connsiteY1" fmla="*/ 2150565 h 2982657"/>
                <a:gd name="connsiteX2" fmla="*/ 1122486 w 3744160"/>
                <a:gd name="connsiteY2" fmla="*/ 1486133 h 2982657"/>
                <a:gd name="connsiteX3" fmla="*/ 1274156 w 3744160"/>
                <a:gd name="connsiteY3" fmla="*/ 1388426 h 2982657"/>
                <a:gd name="connsiteX4" fmla="*/ 1590442 w 3744160"/>
                <a:gd name="connsiteY4" fmla="*/ 1193646 h 2982657"/>
                <a:gd name="connsiteX5" fmla="*/ 2532274 w 3744160"/>
                <a:gd name="connsiteY5" fmla="*/ 771899 h 2982657"/>
                <a:gd name="connsiteX6" fmla="*/ 3744159 w 3744160"/>
                <a:gd name="connsiteY6" fmla="*/ 0 h 2982657"/>
                <a:gd name="connsiteX0" fmla="*/ 0 w 3744160"/>
                <a:gd name="connsiteY0" fmla="*/ 2891387 h 2891387"/>
                <a:gd name="connsiteX1" fmla="*/ 518471 w 3744160"/>
                <a:gd name="connsiteY1" fmla="*/ 2059295 h 2891387"/>
                <a:gd name="connsiteX2" fmla="*/ 1122486 w 3744160"/>
                <a:gd name="connsiteY2" fmla="*/ 1394863 h 2891387"/>
                <a:gd name="connsiteX3" fmla="*/ 1274156 w 3744160"/>
                <a:gd name="connsiteY3" fmla="*/ 1297156 h 2891387"/>
                <a:gd name="connsiteX4" fmla="*/ 1590442 w 3744160"/>
                <a:gd name="connsiteY4" fmla="*/ 1102376 h 2891387"/>
                <a:gd name="connsiteX5" fmla="*/ 2532274 w 3744160"/>
                <a:gd name="connsiteY5" fmla="*/ 680629 h 2891387"/>
                <a:gd name="connsiteX6" fmla="*/ 3744160 w 3744160"/>
                <a:gd name="connsiteY6" fmla="*/ 0 h 2891387"/>
                <a:gd name="connsiteX0" fmla="*/ 0 w 3744160"/>
                <a:gd name="connsiteY0" fmla="*/ 2891387 h 2891387"/>
                <a:gd name="connsiteX1" fmla="*/ 518471 w 3744160"/>
                <a:gd name="connsiteY1" fmla="*/ 2059295 h 2891387"/>
                <a:gd name="connsiteX2" fmla="*/ 1122486 w 3744160"/>
                <a:gd name="connsiteY2" fmla="*/ 1394863 h 2891387"/>
                <a:gd name="connsiteX3" fmla="*/ 1274156 w 3744160"/>
                <a:gd name="connsiteY3" fmla="*/ 1297156 h 2891387"/>
                <a:gd name="connsiteX4" fmla="*/ 1630469 w 3744160"/>
                <a:gd name="connsiteY4" fmla="*/ 1109396 h 2891387"/>
                <a:gd name="connsiteX5" fmla="*/ 2532274 w 3744160"/>
                <a:gd name="connsiteY5" fmla="*/ 680629 h 2891387"/>
                <a:gd name="connsiteX6" fmla="*/ 3744160 w 3744160"/>
                <a:gd name="connsiteY6" fmla="*/ 0 h 2891387"/>
                <a:gd name="connsiteX0" fmla="*/ 0 w 3744160"/>
                <a:gd name="connsiteY0" fmla="*/ 2891387 h 2891387"/>
                <a:gd name="connsiteX1" fmla="*/ 485114 w 3744160"/>
                <a:gd name="connsiteY1" fmla="*/ 2059295 h 2891387"/>
                <a:gd name="connsiteX2" fmla="*/ 1122486 w 3744160"/>
                <a:gd name="connsiteY2" fmla="*/ 1394863 h 2891387"/>
                <a:gd name="connsiteX3" fmla="*/ 1274156 w 3744160"/>
                <a:gd name="connsiteY3" fmla="*/ 1297156 h 2891387"/>
                <a:gd name="connsiteX4" fmla="*/ 1630469 w 3744160"/>
                <a:gd name="connsiteY4" fmla="*/ 1109396 h 2891387"/>
                <a:gd name="connsiteX5" fmla="*/ 2532274 w 3744160"/>
                <a:gd name="connsiteY5" fmla="*/ 680629 h 2891387"/>
                <a:gd name="connsiteX6" fmla="*/ 3744160 w 3744160"/>
                <a:gd name="connsiteY6" fmla="*/ 0 h 2891387"/>
                <a:gd name="connsiteX0" fmla="*/ 0 w 3744160"/>
                <a:gd name="connsiteY0" fmla="*/ 2891387 h 2891387"/>
                <a:gd name="connsiteX1" fmla="*/ 485114 w 3744160"/>
                <a:gd name="connsiteY1" fmla="*/ 2059295 h 2891387"/>
                <a:gd name="connsiteX2" fmla="*/ 1122486 w 3744160"/>
                <a:gd name="connsiteY2" fmla="*/ 1394863 h 2891387"/>
                <a:gd name="connsiteX3" fmla="*/ 1274156 w 3744160"/>
                <a:gd name="connsiteY3" fmla="*/ 1297156 h 2891387"/>
                <a:gd name="connsiteX4" fmla="*/ 1630469 w 3744160"/>
                <a:gd name="connsiteY4" fmla="*/ 1109396 h 2891387"/>
                <a:gd name="connsiteX5" fmla="*/ 2532274 w 3744160"/>
                <a:gd name="connsiteY5" fmla="*/ 680629 h 2891387"/>
                <a:gd name="connsiteX6" fmla="*/ 3744160 w 3744160"/>
                <a:gd name="connsiteY6" fmla="*/ 0 h 2891387"/>
                <a:gd name="connsiteX0" fmla="*/ 0 w 3744160"/>
                <a:gd name="connsiteY0" fmla="*/ 2891387 h 2891387"/>
                <a:gd name="connsiteX1" fmla="*/ 485114 w 3744160"/>
                <a:gd name="connsiteY1" fmla="*/ 2059295 h 2891387"/>
                <a:gd name="connsiteX2" fmla="*/ 1122486 w 3744160"/>
                <a:gd name="connsiteY2" fmla="*/ 1394863 h 2891387"/>
                <a:gd name="connsiteX3" fmla="*/ 1274156 w 3744160"/>
                <a:gd name="connsiteY3" fmla="*/ 1297156 h 2891387"/>
                <a:gd name="connsiteX4" fmla="*/ 1630469 w 3744160"/>
                <a:gd name="connsiteY4" fmla="*/ 1109396 h 2891387"/>
                <a:gd name="connsiteX5" fmla="*/ 2532274 w 3744160"/>
                <a:gd name="connsiteY5" fmla="*/ 680629 h 2891387"/>
                <a:gd name="connsiteX6" fmla="*/ 3744160 w 3744160"/>
                <a:gd name="connsiteY6" fmla="*/ 0 h 2891387"/>
                <a:gd name="connsiteX0" fmla="*/ 0 w 3809835"/>
                <a:gd name="connsiteY0" fmla="*/ 2916520 h 2916520"/>
                <a:gd name="connsiteX1" fmla="*/ 485114 w 3809835"/>
                <a:gd name="connsiteY1" fmla="*/ 2084428 h 2916520"/>
                <a:gd name="connsiteX2" fmla="*/ 1122486 w 3809835"/>
                <a:gd name="connsiteY2" fmla="*/ 1419996 h 2916520"/>
                <a:gd name="connsiteX3" fmla="*/ 1274156 w 3809835"/>
                <a:gd name="connsiteY3" fmla="*/ 1322289 h 2916520"/>
                <a:gd name="connsiteX4" fmla="*/ 1630469 w 3809835"/>
                <a:gd name="connsiteY4" fmla="*/ 1134529 h 2916520"/>
                <a:gd name="connsiteX5" fmla="*/ 2532274 w 3809835"/>
                <a:gd name="connsiteY5" fmla="*/ 705762 h 2916520"/>
                <a:gd name="connsiteX6" fmla="*/ 3809835 w 3809835"/>
                <a:gd name="connsiteY6" fmla="*/ 0 h 291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9835" h="2916520">
                  <a:moveTo>
                    <a:pt x="0" y="2916520"/>
                  </a:moveTo>
                  <a:cubicBezTo>
                    <a:pt x="111690" y="2768756"/>
                    <a:pt x="291814" y="2466891"/>
                    <a:pt x="485114" y="2084428"/>
                  </a:cubicBezTo>
                  <a:cubicBezTo>
                    <a:pt x="727515" y="1744944"/>
                    <a:pt x="710787" y="1722541"/>
                    <a:pt x="1122486" y="1419996"/>
                  </a:cubicBezTo>
                  <a:cubicBezTo>
                    <a:pt x="1269818" y="1311726"/>
                    <a:pt x="1189492" y="1369867"/>
                    <a:pt x="1274156" y="1322289"/>
                  </a:cubicBezTo>
                  <a:cubicBezTo>
                    <a:pt x="1358820" y="1274711"/>
                    <a:pt x="1420783" y="1237283"/>
                    <a:pt x="1630469" y="1134529"/>
                  </a:cubicBezTo>
                  <a:cubicBezTo>
                    <a:pt x="1840155" y="1031775"/>
                    <a:pt x="2280337" y="841107"/>
                    <a:pt x="2532274" y="705762"/>
                  </a:cubicBezTo>
                  <a:cubicBezTo>
                    <a:pt x="2848814" y="535567"/>
                    <a:pt x="3593054" y="122419"/>
                    <a:pt x="3809835" y="0"/>
                  </a:cubicBezTo>
                </a:path>
              </a:pathLst>
            </a:custGeom>
            <a:noFill/>
            <a:ln w="25350" cap="flat">
              <a:solidFill>
                <a:schemeClr val="accent2"/>
              </a:solidFill>
              <a:prstDash val="dash"/>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grpSp>
      <p:grpSp>
        <p:nvGrpSpPr>
          <p:cNvPr id="30" name="Graphic 4">
            <a:extLst>
              <a:ext uri="{FF2B5EF4-FFF2-40B4-BE49-F238E27FC236}">
                <a16:creationId xmlns:a16="http://schemas.microsoft.com/office/drawing/2014/main" id="{E4908CC6-6B0A-85C5-D18E-A1C98884B118}"/>
              </a:ext>
            </a:extLst>
          </p:cNvPr>
          <p:cNvGrpSpPr/>
          <p:nvPr/>
        </p:nvGrpSpPr>
        <p:grpSpPr>
          <a:xfrm>
            <a:off x="1278364" y="2771924"/>
            <a:ext cx="1998689" cy="869277"/>
            <a:chOff x="4049430" y="3064192"/>
            <a:chExt cx="3920615" cy="1941104"/>
          </a:xfrm>
          <a:noFill/>
        </p:grpSpPr>
        <p:sp>
          <p:nvSpPr>
            <p:cNvPr id="31" name="Freeform 74">
              <a:extLst>
                <a:ext uri="{FF2B5EF4-FFF2-40B4-BE49-F238E27FC236}">
                  <a16:creationId xmlns:a16="http://schemas.microsoft.com/office/drawing/2014/main" id="{2C928336-3AEB-0534-C02F-4066F1B5443B}"/>
                </a:ext>
              </a:extLst>
            </p:cNvPr>
            <p:cNvSpPr/>
            <p:nvPr/>
          </p:nvSpPr>
          <p:spPr>
            <a:xfrm>
              <a:off x="4049430" y="4960688"/>
              <a:ext cx="45183" cy="44608"/>
            </a:xfrm>
            <a:custGeom>
              <a:avLst/>
              <a:gdLst>
                <a:gd name="connsiteX0" fmla="*/ 0 w 45183"/>
                <a:gd name="connsiteY0" fmla="*/ 44608 h 44608"/>
                <a:gd name="connsiteX1" fmla="*/ 45184 w 45183"/>
                <a:gd name="connsiteY1" fmla="*/ 0 h 44608"/>
              </a:gdLst>
              <a:ahLst/>
              <a:cxnLst>
                <a:cxn ang="0">
                  <a:pos x="connsiteX0" y="connsiteY0"/>
                </a:cxn>
                <a:cxn ang="0">
                  <a:pos x="connsiteX1" y="connsiteY1"/>
                </a:cxn>
              </a:cxnLst>
              <a:rect l="l" t="t" r="r" b="b"/>
              <a:pathLst>
                <a:path w="45183" h="44608">
                  <a:moveTo>
                    <a:pt x="0" y="44608"/>
                  </a:moveTo>
                  <a:lnTo>
                    <a:pt x="45184" y="0"/>
                  </a:lnTo>
                </a:path>
              </a:pathLst>
            </a:custGeom>
            <a:ln w="25350" cap="flat">
              <a:solidFill>
                <a:schemeClr val="accent2"/>
              </a:solidFill>
              <a:prstDash val="dash"/>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32" name="Freeform 75">
              <a:extLst>
                <a:ext uri="{FF2B5EF4-FFF2-40B4-BE49-F238E27FC236}">
                  <a16:creationId xmlns:a16="http://schemas.microsoft.com/office/drawing/2014/main" id="{AACB5AD6-253E-EAB2-82AC-E7489FC34B05}"/>
                </a:ext>
              </a:extLst>
            </p:cNvPr>
            <p:cNvSpPr/>
            <p:nvPr/>
          </p:nvSpPr>
          <p:spPr>
            <a:xfrm>
              <a:off x="4139289" y="4916460"/>
              <a:ext cx="12692" cy="126"/>
            </a:xfrm>
            <a:custGeom>
              <a:avLst/>
              <a:gdLst>
                <a:gd name="connsiteX0" fmla="*/ 0 w 12692"/>
                <a:gd name="connsiteY0" fmla="*/ 127 h 126"/>
                <a:gd name="connsiteX1" fmla="*/ 0 w 12692"/>
                <a:gd name="connsiteY1" fmla="*/ 0 h 126"/>
              </a:gdLst>
              <a:ahLst/>
              <a:cxnLst>
                <a:cxn ang="0">
                  <a:pos x="connsiteX0" y="connsiteY0"/>
                </a:cxn>
                <a:cxn ang="0">
                  <a:pos x="connsiteX1" y="connsiteY1"/>
                </a:cxn>
              </a:cxnLst>
              <a:rect l="l" t="t" r="r" b="b"/>
              <a:pathLst>
                <a:path w="12692" h="126">
                  <a:moveTo>
                    <a:pt x="0" y="127"/>
                  </a:moveTo>
                  <a:lnTo>
                    <a:pt x="0" y="0"/>
                  </a:lnTo>
                </a:path>
              </a:pathLst>
            </a:custGeom>
            <a:ln w="25350" cap="flat">
              <a:solidFill>
                <a:schemeClr val="accent2"/>
              </a:solidFill>
              <a:prstDash val="dash"/>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33" name="Freeform 76">
              <a:extLst>
                <a:ext uri="{FF2B5EF4-FFF2-40B4-BE49-F238E27FC236}">
                  <a16:creationId xmlns:a16="http://schemas.microsoft.com/office/drawing/2014/main" id="{EAA3FA85-2E72-E38A-284C-E35DF57E12CA}"/>
                </a:ext>
              </a:extLst>
            </p:cNvPr>
            <p:cNvSpPr/>
            <p:nvPr/>
          </p:nvSpPr>
          <p:spPr>
            <a:xfrm>
              <a:off x="4139290" y="3064192"/>
              <a:ext cx="3830755" cy="1852268"/>
            </a:xfrm>
            <a:custGeom>
              <a:avLst/>
              <a:gdLst>
                <a:gd name="connsiteX0" fmla="*/ 0 w 3639702"/>
                <a:gd name="connsiteY0" fmla="*/ 1818285 h 1818285"/>
                <a:gd name="connsiteX1" fmla="*/ 784877 w 3639702"/>
                <a:gd name="connsiteY1" fmla="*/ 1041826 h 1818285"/>
                <a:gd name="connsiteX2" fmla="*/ 1399300 w 3639702"/>
                <a:gd name="connsiteY2" fmla="*/ 731724 h 1818285"/>
                <a:gd name="connsiteX3" fmla="*/ 1696548 w 3639702"/>
                <a:gd name="connsiteY3" fmla="*/ 648464 h 1818285"/>
                <a:gd name="connsiteX4" fmla="*/ 1986308 w 3639702"/>
                <a:gd name="connsiteY4" fmla="*/ 555700 h 1818285"/>
                <a:gd name="connsiteX5" fmla="*/ 3639703 w 3639702"/>
                <a:gd name="connsiteY5" fmla="*/ 0 h 1818285"/>
                <a:gd name="connsiteX0" fmla="*/ 0 w 3639704"/>
                <a:gd name="connsiteY0" fmla="*/ 1818285 h 1818285"/>
                <a:gd name="connsiteX1" fmla="*/ 784877 w 3639704"/>
                <a:gd name="connsiteY1" fmla="*/ 1041826 h 1818285"/>
                <a:gd name="connsiteX2" fmla="*/ 1399300 w 3639704"/>
                <a:gd name="connsiteY2" fmla="*/ 731724 h 1818285"/>
                <a:gd name="connsiteX3" fmla="*/ 1696548 w 3639704"/>
                <a:gd name="connsiteY3" fmla="*/ 648464 h 1818285"/>
                <a:gd name="connsiteX4" fmla="*/ 2004220 w 3639704"/>
                <a:gd name="connsiteY4" fmla="*/ 576089 h 1818285"/>
                <a:gd name="connsiteX5" fmla="*/ 3639703 w 3639704"/>
                <a:gd name="connsiteY5" fmla="*/ 0 h 1818285"/>
                <a:gd name="connsiteX0" fmla="*/ 0 w 3639702"/>
                <a:gd name="connsiteY0" fmla="*/ 1818285 h 1818285"/>
                <a:gd name="connsiteX1" fmla="*/ 784877 w 3639702"/>
                <a:gd name="connsiteY1" fmla="*/ 1041826 h 1818285"/>
                <a:gd name="connsiteX2" fmla="*/ 1399300 w 3639702"/>
                <a:gd name="connsiteY2" fmla="*/ 731724 h 1818285"/>
                <a:gd name="connsiteX3" fmla="*/ 1708488 w 3639702"/>
                <a:gd name="connsiteY3" fmla="*/ 668853 h 1818285"/>
                <a:gd name="connsiteX4" fmla="*/ 2004220 w 3639702"/>
                <a:gd name="connsiteY4" fmla="*/ 576089 h 1818285"/>
                <a:gd name="connsiteX5" fmla="*/ 3639703 w 3639702"/>
                <a:gd name="connsiteY5" fmla="*/ 0 h 1818285"/>
                <a:gd name="connsiteX0" fmla="*/ 0 w 3639704"/>
                <a:gd name="connsiteY0" fmla="*/ 1818285 h 1818285"/>
                <a:gd name="connsiteX1" fmla="*/ 784877 w 3639704"/>
                <a:gd name="connsiteY1" fmla="*/ 1041826 h 1818285"/>
                <a:gd name="connsiteX2" fmla="*/ 1411241 w 3639704"/>
                <a:gd name="connsiteY2" fmla="*/ 752111 h 1818285"/>
                <a:gd name="connsiteX3" fmla="*/ 1708488 w 3639704"/>
                <a:gd name="connsiteY3" fmla="*/ 668853 h 1818285"/>
                <a:gd name="connsiteX4" fmla="*/ 2004220 w 3639704"/>
                <a:gd name="connsiteY4" fmla="*/ 576089 h 1818285"/>
                <a:gd name="connsiteX5" fmla="*/ 3639703 w 3639704"/>
                <a:gd name="connsiteY5" fmla="*/ 0 h 1818285"/>
                <a:gd name="connsiteX0" fmla="*/ 0 w 3639702"/>
                <a:gd name="connsiteY0" fmla="*/ 1818285 h 1818285"/>
                <a:gd name="connsiteX1" fmla="*/ 784877 w 3639702"/>
                <a:gd name="connsiteY1" fmla="*/ 1041826 h 1818285"/>
                <a:gd name="connsiteX2" fmla="*/ 1411241 w 3639702"/>
                <a:gd name="connsiteY2" fmla="*/ 752111 h 1818285"/>
                <a:gd name="connsiteX3" fmla="*/ 1708488 w 3639702"/>
                <a:gd name="connsiteY3" fmla="*/ 668853 h 1818285"/>
                <a:gd name="connsiteX4" fmla="*/ 2004220 w 3639702"/>
                <a:gd name="connsiteY4" fmla="*/ 576089 h 1818285"/>
                <a:gd name="connsiteX5" fmla="*/ 3639703 w 3639702"/>
                <a:gd name="connsiteY5" fmla="*/ 0 h 1818285"/>
                <a:gd name="connsiteX0" fmla="*/ 0 w 3753142"/>
                <a:gd name="connsiteY0" fmla="*/ 1818285 h 1818285"/>
                <a:gd name="connsiteX1" fmla="*/ 784877 w 3753142"/>
                <a:gd name="connsiteY1" fmla="*/ 1041826 h 1818285"/>
                <a:gd name="connsiteX2" fmla="*/ 1411241 w 3753142"/>
                <a:gd name="connsiteY2" fmla="*/ 752111 h 1818285"/>
                <a:gd name="connsiteX3" fmla="*/ 1708488 w 3753142"/>
                <a:gd name="connsiteY3" fmla="*/ 668853 h 1818285"/>
                <a:gd name="connsiteX4" fmla="*/ 2004220 w 3753142"/>
                <a:gd name="connsiteY4" fmla="*/ 576089 h 1818285"/>
                <a:gd name="connsiteX5" fmla="*/ 3753142 w 3753142"/>
                <a:gd name="connsiteY5" fmla="*/ 0 h 1818285"/>
                <a:gd name="connsiteX0" fmla="*/ 0 w 3830757"/>
                <a:gd name="connsiteY0" fmla="*/ 1852268 h 1852268"/>
                <a:gd name="connsiteX1" fmla="*/ 784877 w 3830757"/>
                <a:gd name="connsiteY1" fmla="*/ 1075809 h 1852268"/>
                <a:gd name="connsiteX2" fmla="*/ 1411241 w 3830757"/>
                <a:gd name="connsiteY2" fmla="*/ 786094 h 1852268"/>
                <a:gd name="connsiteX3" fmla="*/ 1708488 w 3830757"/>
                <a:gd name="connsiteY3" fmla="*/ 702836 h 1852268"/>
                <a:gd name="connsiteX4" fmla="*/ 2004220 w 3830757"/>
                <a:gd name="connsiteY4" fmla="*/ 610072 h 1852268"/>
                <a:gd name="connsiteX5" fmla="*/ 3830757 w 3830757"/>
                <a:gd name="connsiteY5" fmla="*/ 0 h 18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757" h="1852268">
                  <a:moveTo>
                    <a:pt x="0" y="1852268"/>
                  </a:moveTo>
                  <a:lnTo>
                    <a:pt x="784877" y="1075809"/>
                  </a:lnTo>
                  <a:cubicBezTo>
                    <a:pt x="784877" y="1075809"/>
                    <a:pt x="1251095" y="829837"/>
                    <a:pt x="1411241" y="786094"/>
                  </a:cubicBezTo>
                  <a:lnTo>
                    <a:pt x="1708488" y="702836"/>
                  </a:lnTo>
                  <a:cubicBezTo>
                    <a:pt x="1807318" y="673499"/>
                    <a:pt x="2004220" y="610072"/>
                    <a:pt x="2004220" y="610072"/>
                  </a:cubicBezTo>
                  <a:lnTo>
                    <a:pt x="3830757" y="0"/>
                  </a:lnTo>
                </a:path>
              </a:pathLst>
            </a:custGeom>
            <a:noFill/>
            <a:ln w="25350" cap="flat">
              <a:solidFill>
                <a:schemeClr val="accent2"/>
              </a:solidFill>
              <a:prstDash val="dash"/>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34" name="TextBox 33">
            <a:extLst>
              <a:ext uri="{FF2B5EF4-FFF2-40B4-BE49-F238E27FC236}">
                <a16:creationId xmlns:a16="http://schemas.microsoft.com/office/drawing/2014/main" id="{297A9051-09C5-82A8-FA66-748705627665}"/>
              </a:ext>
            </a:extLst>
          </p:cNvPr>
          <p:cNvSpPr txBox="1"/>
          <p:nvPr/>
        </p:nvSpPr>
        <p:spPr>
          <a:xfrm rot="16200000">
            <a:off x="-444102" y="2453985"/>
            <a:ext cx="2357184" cy="2974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33" i="0" u="none" strike="noStrike" kern="1200" cap="none" spc="0" normalizeH="0" baseline="0" noProof="0" dirty="0">
                <a:ln/>
                <a:solidFill>
                  <a:srgbClr val="242852"/>
                </a:solidFill>
                <a:effectLst/>
                <a:uLnTx/>
                <a:uFillTx/>
                <a:latin typeface="Verdana"/>
                <a:ea typeface="+mn-ea"/>
                <a:cs typeface="Arial"/>
                <a:sym typeface="Arial"/>
                <a:rtl val="0"/>
              </a:rPr>
              <a:t>Annualized Bleeding Rate</a:t>
            </a:r>
          </a:p>
        </p:txBody>
      </p:sp>
      <p:sp>
        <p:nvSpPr>
          <p:cNvPr id="35" name="TextBox 34">
            <a:extLst>
              <a:ext uri="{FF2B5EF4-FFF2-40B4-BE49-F238E27FC236}">
                <a16:creationId xmlns:a16="http://schemas.microsoft.com/office/drawing/2014/main" id="{44BC5EF4-201D-23D0-DD77-4909883162AB}"/>
              </a:ext>
            </a:extLst>
          </p:cNvPr>
          <p:cNvSpPr txBox="1"/>
          <p:nvPr/>
        </p:nvSpPr>
        <p:spPr>
          <a:xfrm>
            <a:off x="1361335" y="4132590"/>
            <a:ext cx="1807033" cy="2974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33" i="0" u="none" strike="noStrike" kern="1200" cap="none" spc="0" normalizeH="0" baseline="0" noProof="0" dirty="0">
                <a:ln/>
                <a:solidFill>
                  <a:srgbClr val="242852"/>
                </a:solidFill>
                <a:effectLst/>
                <a:uLnTx/>
                <a:uFillTx/>
                <a:latin typeface="Verdana"/>
                <a:ea typeface="+mn-ea"/>
                <a:cs typeface="Arial"/>
                <a:sym typeface="Arial"/>
                <a:rtl val="0"/>
              </a:rPr>
              <a:t>Antithrombin Level</a:t>
            </a:r>
          </a:p>
        </p:txBody>
      </p:sp>
      <p:grpSp>
        <p:nvGrpSpPr>
          <p:cNvPr id="36" name="Graphic 4">
            <a:extLst>
              <a:ext uri="{FF2B5EF4-FFF2-40B4-BE49-F238E27FC236}">
                <a16:creationId xmlns:a16="http://schemas.microsoft.com/office/drawing/2014/main" id="{C06D2CA9-24FB-6D82-AC0B-77C0DEC766AB}"/>
              </a:ext>
            </a:extLst>
          </p:cNvPr>
          <p:cNvGrpSpPr/>
          <p:nvPr/>
        </p:nvGrpSpPr>
        <p:grpSpPr>
          <a:xfrm>
            <a:off x="860856" y="1422026"/>
            <a:ext cx="295113" cy="2515920"/>
            <a:chOff x="3230443" y="857303"/>
            <a:chExt cx="578892" cy="4935293"/>
          </a:xfrm>
          <a:solidFill>
            <a:srgbClr val="242852"/>
          </a:solidFill>
        </p:grpSpPr>
        <p:sp>
          <p:nvSpPr>
            <p:cNvPr id="37" name="TextBox 36">
              <a:extLst>
                <a:ext uri="{FF2B5EF4-FFF2-40B4-BE49-F238E27FC236}">
                  <a16:creationId xmlns:a16="http://schemas.microsoft.com/office/drawing/2014/main" id="{B6CFFA3F-64C3-68C6-2B0A-B955C79068F8}"/>
                </a:ext>
              </a:extLst>
            </p:cNvPr>
            <p:cNvSpPr txBox="1"/>
            <p:nvPr/>
          </p:nvSpPr>
          <p:spPr>
            <a:xfrm>
              <a:off x="3233272" y="1978188"/>
              <a:ext cx="576063" cy="583493"/>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solidFill>
                    <a:srgbClr val="242852"/>
                  </a:solidFill>
                  <a:effectLst/>
                  <a:uLnTx/>
                  <a:uFillTx/>
                  <a:latin typeface="Verdana"/>
                  <a:ea typeface="+mn-ea"/>
                  <a:cs typeface="Arial"/>
                  <a:sym typeface="Arial"/>
                  <a:rtl val="0"/>
                </a:rPr>
                <a:t>6</a:t>
              </a:r>
            </a:p>
          </p:txBody>
        </p:sp>
        <p:sp>
          <p:nvSpPr>
            <p:cNvPr id="38" name="TextBox 37">
              <a:extLst>
                <a:ext uri="{FF2B5EF4-FFF2-40B4-BE49-F238E27FC236}">
                  <a16:creationId xmlns:a16="http://schemas.microsoft.com/office/drawing/2014/main" id="{ABBD6864-7E44-FE90-C192-8A92EF182C93}"/>
                </a:ext>
              </a:extLst>
            </p:cNvPr>
            <p:cNvSpPr txBox="1"/>
            <p:nvPr/>
          </p:nvSpPr>
          <p:spPr>
            <a:xfrm>
              <a:off x="3233093" y="4114079"/>
              <a:ext cx="576063" cy="583493"/>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solidFill>
                    <a:srgbClr val="242852"/>
                  </a:solidFill>
                  <a:effectLst/>
                  <a:uLnTx/>
                  <a:uFillTx/>
                  <a:latin typeface="Verdana"/>
                  <a:ea typeface="+mn-ea"/>
                  <a:cs typeface="Arial"/>
                  <a:sym typeface="Arial"/>
                  <a:rtl val="0"/>
                </a:rPr>
                <a:t>2</a:t>
              </a:r>
            </a:p>
          </p:txBody>
        </p:sp>
        <p:sp>
          <p:nvSpPr>
            <p:cNvPr id="39" name="TextBox 38">
              <a:extLst>
                <a:ext uri="{FF2B5EF4-FFF2-40B4-BE49-F238E27FC236}">
                  <a16:creationId xmlns:a16="http://schemas.microsoft.com/office/drawing/2014/main" id="{A8B1101C-1553-706B-2C71-258756063E9D}"/>
                </a:ext>
              </a:extLst>
            </p:cNvPr>
            <p:cNvSpPr txBox="1"/>
            <p:nvPr/>
          </p:nvSpPr>
          <p:spPr>
            <a:xfrm>
              <a:off x="3233095" y="5209103"/>
              <a:ext cx="576063" cy="583493"/>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solidFill>
                    <a:srgbClr val="242852"/>
                  </a:solidFill>
                  <a:effectLst/>
                  <a:uLnTx/>
                  <a:uFillTx/>
                  <a:latin typeface="Verdana"/>
                  <a:ea typeface="+mn-ea"/>
                  <a:cs typeface="Arial"/>
                  <a:sym typeface="Arial"/>
                  <a:rtl val="0"/>
                </a:rPr>
                <a:t>0</a:t>
              </a:r>
            </a:p>
          </p:txBody>
        </p:sp>
        <p:sp>
          <p:nvSpPr>
            <p:cNvPr id="40" name="TextBox 39">
              <a:extLst>
                <a:ext uri="{FF2B5EF4-FFF2-40B4-BE49-F238E27FC236}">
                  <a16:creationId xmlns:a16="http://schemas.microsoft.com/office/drawing/2014/main" id="{E2085433-8DBD-FCC9-830E-7D2AA70DE835}"/>
                </a:ext>
              </a:extLst>
            </p:cNvPr>
            <p:cNvSpPr txBox="1"/>
            <p:nvPr/>
          </p:nvSpPr>
          <p:spPr>
            <a:xfrm>
              <a:off x="3230443" y="3023336"/>
              <a:ext cx="576063" cy="583493"/>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solidFill>
                    <a:srgbClr val="242852"/>
                  </a:solidFill>
                  <a:effectLst/>
                  <a:uLnTx/>
                  <a:uFillTx/>
                  <a:latin typeface="Verdana"/>
                  <a:ea typeface="+mn-ea"/>
                  <a:cs typeface="Arial"/>
                  <a:sym typeface="Arial"/>
                  <a:rtl val="0"/>
                </a:rPr>
                <a:t>4</a:t>
              </a:r>
            </a:p>
          </p:txBody>
        </p:sp>
        <p:sp>
          <p:nvSpPr>
            <p:cNvPr id="41" name="TextBox 40">
              <a:extLst>
                <a:ext uri="{FF2B5EF4-FFF2-40B4-BE49-F238E27FC236}">
                  <a16:creationId xmlns:a16="http://schemas.microsoft.com/office/drawing/2014/main" id="{A7955E27-32CF-51D9-B415-775A5B8D8BDC}"/>
                </a:ext>
              </a:extLst>
            </p:cNvPr>
            <p:cNvSpPr txBox="1"/>
            <p:nvPr/>
          </p:nvSpPr>
          <p:spPr>
            <a:xfrm>
              <a:off x="3233272" y="857303"/>
              <a:ext cx="576063" cy="583493"/>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solidFill>
                    <a:srgbClr val="242852"/>
                  </a:solidFill>
                  <a:effectLst/>
                  <a:uLnTx/>
                  <a:uFillTx/>
                  <a:latin typeface="Verdana"/>
                  <a:ea typeface="+mn-ea"/>
                  <a:cs typeface="Arial"/>
                  <a:sym typeface="Arial"/>
                  <a:rtl val="0"/>
                </a:rPr>
                <a:t>8</a:t>
              </a:r>
            </a:p>
          </p:txBody>
        </p:sp>
      </p:grpSp>
      <p:grpSp>
        <p:nvGrpSpPr>
          <p:cNvPr id="42" name="Graphic 4">
            <a:extLst>
              <a:ext uri="{FF2B5EF4-FFF2-40B4-BE49-F238E27FC236}">
                <a16:creationId xmlns:a16="http://schemas.microsoft.com/office/drawing/2014/main" id="{BB412504-8391-5A6E-0BC7-49F555FCBCE7}"/>
              </a:ext>
            </a:extLst>
          </p:cNvPr>
          <p:cNvGrpSpPr/>
          <p:nvPr/>
        </p:nvGrpSpPr>
        <p:grpSpPr>
          <a:xfrm>
            <a:off x="1077638" y="3921410"/>
            <a:ext cx="2388985" cy="297455"/>
            <a:chOff x="3655684" y="5642637"/>
            <a:chExt cx="4686222" cy="583493"/>
          </a:xfrm>
          <a:solidFill>
            <a:srgbClr val="242852"/>
          </a:solidFill>
        </p:grpSpPr>
        <p:sp>
          <p:nvSpPr>
            <p:cNvPr id="43" name="TextBox 42">
              <a:extLst>
                <a:ext uri="{FF2B5EF4-FFF2-40B4-BE49-F238E27FC236}">
                  <a16:creationId xmlns:a16="http://schemas.microsoft.com/office/drawing/2014/main" id="{F5E2C1BB-8F80-F207-09F2-81C90B821EAA}"/>
                </a:ext>
              </a:extLst>
            </p:cNvPr>
            <p:cNvSpPr txBox="1"/>
            <p:nvPr/>
          </p:nvSpPr>
          <p:spPr>
            <a:xfrm>
              <a:off x="3655684" y="5642637"/>
              <a:ext cx="789886" cy="58349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solidFill>
                    <a:srgbClr val="242852"/>
                  </a:solidFill>
                  <a:effectLst/>
                  <a:uLnTx/>
                  <a:uFillTx/>
                  <a:latin typeface="Verdana"/>
                  <a:ea typeface="+mn-ea"/>
                  <a:cs typeface="Arial"/>
                  <a:sym typeface="Arial"/>
                  <a:rtl val="0"/>
                </a:rPr>
                <a:t>10</a:t>
              </a:r>
            </a:p>
          </p:txBody>
        </p:sp>
        <p:sp>
          <p:nvSpPr>
            <p:cNvPr id="44" name="TextBox 43">
              <a:extLst>
                <a:ext uri="{FF2B5EF4-FFF2-40B4-BE49-F238E27FC236}">
                  <a16:creationId xmlns:a16="http://schemas.microsoft.com/office/drawing/2014/main" id="{ED830EC6-4D9C-6247-C226-6297FAE3602E}"/>
                </a:ext>
              </a:extLst>
            </p:cNvPr>
            <p:cNvSpPr txBox="1"/>
            <p:nvPr/>
          </p:nvSpPr>
          <p:spPr>
            <a:xfrm>
              <a:off x="4434977" y="5642637"/>
              <a:ext cx="789885" cy="58349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solidFill>
                    <a:srgbClr val="242852"/>
                  </a:solidFill>
                  <a:effectLst/>
                  <a:uLnTx/>
                  <a:uFillTx/>
                  <a:latin typeface="Verdana"/>
                  <a:ea typeface="+mn-ea"/>
                  <a:cs typeface="Arial"/>
                  <a:sym typeface="Arial"/>
                  <a:rtl val="0"/>
                </a:rPr>
                <a:t>15</a:t>
              </a:r>
            </a:p>
          </p:txBody>
        </p:sp>
        <p:sp>
          <p:nvSpPr>
            <p:cNvPr id="45" name="TextBox 44">
              <a:extLst>
                <a:ext uri="{FF2B5EF4-FFF2-40B4-BE49-F238E27FC236}">
                  <a16:creationId xmlns:a16="http://schemas.microsoft.com/office/drawing/2014/main" id="{6F2A8362-ED47-6F71-DDDB-2B20B2751C6F}"/>
                </a:ext>
              </a:extLst>
            </p:cNvPr>
            <p:cNvSpPr txBox="1"/>
            <p:nvPr/>
          </p:nvSpPr>
          <p:spPr>
            <a:xfrm>
              <a:off x="5214270" y="5642637"/>
              <a:ext cx="789885" cy="58349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solidFill>
                    <a:srgbClr val="242852"/>
                  </a:solidFill>
                  <a:effectLst/>
                  <a:uLnTx/>
                  <a:uFillTx/>
                  <a:latin typeface="Verdana"/>
                  <a:ea typeface="+mn-ea"/>
                  <a:cs typeface="Arial"/>
                  <a:sym typeface="Arial"/>
                  <a:rtl val="0"/>
                </a:rPr>
                <a:t>20</a:t>
              </a:r>
            </a:p>
          </p:txBody>
        </p:sp>
        <p:sp>
          <p:nvSpPr>
            <p:cNvPr id="46" name="TextBox 45">
              <a:extLst>
                <a:ext uri="{FF2B5EF4-FFF2-40B4-BE49-F238E27FC236}">
                  <a16:creationId xmlns:a16="http://schemas.microsoft.com/office/drawing/2014/main" id="{540A7893-C991-923F-8DA6-7D94229F7A1A}"/>
                </a:ext>
              </a:extLst>
            </p:cNvPr>
            <p:cNvSpPr txBox="1"/>
            <p:nvPr/>
          </p:nvSpPr>
          <p:spPr>
            <a:xfrm>
              <a:off x="5993435" y="5642637"/>
              <a:ext cx="789885" cy="58349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solidFill>
                    <a:srgbClr val="242852"/>
                  </a:solidFill>
                  <a:effectLst/>
                  <a:uLnTx/>
                  <a:uFillTx/>
                  <a:latin typeface="Verdana"/>
                  <a:ea typeface="+mn-ea"/>
                  <a:cs typeface="Arial"/>
                  <a:sym typeface="Arial"/>
                  <a:rtl val="0"/>
                </a:rPr>
                <a:t>25</a:t>
              </a:r>
            </a:p>
          </p:txBody>
        </p:sp>
        <p:sp>
          <p:nvSpPr>
            <p:cNvPr id="47" name="TextBox 46">
              <a:extLst>
                <a:ext uri="{FF2B5EF4-FFF2-40B4-BE49-F238E27FC236}">
                  <a16:creationId xmlns:a16="http://schemas.microsoft.com/office/drawing/2014/main" id="{4A3BE131-64A4-5180-360A-326EC3812DE2}"/>
                </a:ext>
              </a:extLst>
            </p:cNvPr>
            <p:cNvSpPr txBox="1"/>
            <p:nvPr/>
          </p:nvSpPr>
          <p:spPr>
            <a:xfrm>
              <a:off x="6772726" y="5642637"/>
              <a:ext cx="789885" cy="58349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solidFill>
                    <a:srgbClr val="242852"/>
                  </a:solidFill>
                  <a:effectLst/>
                  <a:uLnTx/>
                  <a:uFillTx/>
                  <a:latin typeface="Verdana"/>
                  <a:ea typeface="+mn-ea"/>
                  <a:cs typeface="Arial"/>
                  <a:sym typeface="Arial"/>
                  <a:rtl val="0"/>
                </a:rPr>
                <a:t>30</a:t>
              </a:r>
            </a:p>
          </p:txBody>
        </p:sp>
        <p:sp>
          <p:nvSpPr>
            <p:cNvPr id="48" name="TextBox 47">
              <a:extLst>
                <a:ext uri="{FF2B5EF4-FFF2-40B4-BE49-F238E27FC236}">
                  <a16:creationId xmlns:a16="http://schemas.microsoft.com/office/drawing/2014/main" id="{A25B2733-DEB7-E6D5-2549-81681CEC57C2}"/>
                </a:ext>
              </a:extLst>
            </p:cNvPr>
            <p:cNvSpPr txBox="1"/>
            <p:nvPr/>
          </p:nvSpPr>
          <p:spPr>
            <a:xfrm>
              <a:off x="7552021" y="5642637"/>
              <a:ext cx="789885" cy="58349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solidFill>
                    <a:srgbClr val="242852"/>
                  </a:solidFill>
                  <a:effectLst/>
                  <a:uLnTx/>
                  <a:uFillTx/>
                  <a:latin typeface="Verdana"/>
                  <a:ea typeface="+mn-ea"/>
                  <a:cs typeface="Arial"/>
                  <a:sym typeface="Arial"/>
                  <a:rtl val="0"/>
                </a:rPr>
                <a:t>35</a:t>
              </a:r>
            </a:p>
          </p:txBody>
        </p:sp>
      </p:grpSp>
      <p:sp>
        <p:nvSpPr>
          <p:cNvPr id="49" name="TextBox 48">
            <a:extLst>
              <a:ext uri="{FF2B5EF4-FFF2-40B4-BE49-F238E27FC236}">
                <a16:creationId xmlns:a16="http://schemas.microsoft.com/office/drawing/2014/main" id="{0D97C69B-8576-1ACD-C99F-613D8A8BEEDD}"/>
              </a:ext>
            </a:extLst>
          </p:cNvPr>
          <p:cNvSpPr txBox="1"/>
          <p:nvPr/>
        </p:nvSpPr>
        <p:spPr>
          <a:xfrm>
            <a:off x="2226276" y="3313371"/>
            <a:ext cx="1765868" cy="2974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solidFill>
                  <a:srgbClr val="242852"/>
                </a:solidFill>
                <a:effectLst/>
                <a:uLnTx/>
                <a:uFillTx/>
                <a:latin typeface="Verdana"/>
                <a:ea typeface="+mn-ea"/>
                <a:cs typeface="Arial"/>
                <a:sym typeface="Arial"/>
                <a:rtl val="0"/>
              </a:rPr>
              <a:t>Population median</a:t>
            </a:r>
          </a:p>
        </p:txBody>
      </p:sp>
      <p:sp>
        <p:nvSpPr>
          <p:cNvPr id="50" name="TextBox 49">
            <a:extLst>
              <a:ext uri="{FF2B5EF4-FFF2-40B4-BE49-F238E27FC236}">
                <a16:creationId xmlns:a16="http://schemas.microsoft.com/office/drawing/2014/main" id="{4D9E9A77-02D3-AA5E-50CA-D2E6DD9DA296}"/>
              </a:ext>
            </a:extLst>
          </p:cNvPr>
          <p:cNvSpPr txBox="1"/>
          <p:nvPr/>
        </p:nvSpPr>
        <p:spPr>
          <a:xfrm>
            <a:off x="2226277" y="3562421"/>
            <a:ext cx="837089" cy="2974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solidFill>
                  <a:srgbClr val="242852"/>
                </a:solidFill>
                <a:effectLst/>
                <a:uLnTx/>
                <a:uFillTx/>
                <a:latin typeface="Verdana"/>
                <a:ea typeface="+mn-ea"/>
                <a:cs typeface="Arial"/>
                <a:sym typeface="Arial"/>
                <a:rtl val="0"/>
              </a:rPr>
              <a:t>95% CI</a:t>
            </a:r>
          </a:p>
        </p:txBody>
      </p:sp>
      <p:sp>
        <p:nvSpPr>
          <p:cNvPr id="51" name="Freeform 64">
            <a:extLst>
              <a:ext uri="{FF2B5EF4-FFF2-40B4-BE49-F238E27FC236}">
                <a16:creationId xmlns:a16="http://schemas.microsoft.com/office/drawing/2014/main" id="{DE657424-4A4F-9EEB-9C18-FDE3829EB4D6}"/>
              </a:ext>
            </a:extLst>
          </p:cNvPr>
          <p:cNvSpPr/>
          <p:nvPr/>
        </p:nvSpPr>
        <p:spPr>
          <a:xfrm>
            <a:off x="1284836" y="2500019"/>
            <a:ext cx="1982882" cy="1052002"/>
          </a:xfrm>
          <a:custGeom>
            <a:avLst/>
            <a:gdLst>
              <a:gd name="connsiteX0" fmla="*/ 0 w 3889609"/>
              <a:gd name="connsiteY0" fmla="*/ 2398570 h 2398570"/>
              <a:gd name="connsiteX1" fmla="*/ 337990 w 3889609"/>
              <a:gd name="connsiteY1" fmla="*/ 1981384 h 2398570"/>
              <a:gd name="connsiteX2" fmla="*/ 695652 w 3889609"/>
              <a:gd name="connsiteY2" fmla="*/ 1492343 h 2398570"/>
              <a:gd name="connsiteX3" fmla="*/ 946701 w 3889609"/>
              <a:gd name="connsiteY3" fmla="*/ 1244590 h 2398570"/>
              <a:gd name="connsiteX4" fmla="*/ 1081364 w 3889609"/>
              <a:gd name="connsiteY4" fmla="*/ 1147897 h 2398570"/>
              <a:gd name="connsiteX5" fmla="*/ 1363508 w 3889609"/>
              <a:gd name="connsiteY5" fmla="*/ 1016354 h 2398570"/>
              <a:gd name="connsiteX6" fmla="*/ 1575085 w 3889609"/>
              <a:gd name="connsiteY6" fmla="*/ 935249 h 2398570"/>
              <a:gd name="connsiteX7" fmla="*/ 2650864 w 3889609"/>
              <a:gd name="connsiteY7" fmla="*/ 491703 h 2398570"/>
              <a:gd name="connsiteX8" fmla="*/ 3889609 w 3889609"/>
              <a:gd name="connsiteY8" fmla="*/ 0 h 23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609" h="2398570">
                <a:moveTo>
                  <a:pt x="0" y="2398570"/>
                </a:moveTo>
                <a:cubicBezTo>
                  <a:pt x="97475" y="2278433"/>
                  <a:pt x="245211" y="2109885"/>
                  <a:pt x="337990" y="1981384"/>
                </a:cubicBezTo>
                <a:cubicBezTo>
                  <a:pt x="408811" y="1883296"/>
                  <a:pt x="553374" y="1662664"/>
                  <a:pt x="695652" y="1492343"/>
                </a:cubicBezTo>
                <a:cubicBezTo>
                  <a:pt x="765712" y="1418080"/>
                  <a:pt x="861664" y="1322274"/>
                  <a:pt x="946701" y="1244590"/>
                </a:cubicBezTo>
                <a:cubicBezTo>
                  <a:pt x="985031" y="1213669"/>
                  <a:pt x="1030215" y="1180213"/>
                  <a:pt x="1081364" y="1147897"/>
                </a:cubicBezTo>
                <a:cubicBezTo>
                  <a:pt x="1167289" y="1090110"/>
                  <a:pt x="1313756" y="1035110"/>
                  <a:pt x="1363508" y="1016354"/>
                </a:cubicBezTo>
                <a:cubicBezTo>
                  <a:pt x="1436488" y="988728"/>
                  <a:pt x="1517336" y="958566"/>
                  <a:pt x="1575085" y="935249"/>
                </a:cubicBezTo>
                <a:cubicBezTo>
                  <a:pt x="1898733" y="804466"/>
                  <a:pt x="2500083" y="555320"/>
                  <a:pt x="2650864" y="491703"/>
                </a:cubicBezTo>
                <a:cubicBezTo>
                  <a:pt x="2855587" y="405274"/>
                  <a:pt x="3889609" y="0"/>
                  <a:pt x="3889609" y="0"/>
                </a:cubicBezTo>
              </a:path>
            </a:pathLst>
          </a:custGeom>
          <a:noFill/>
          <a:ln w="25350" cap="flat">
            <a:solidFill>
              <a:schemeClr val="accent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52" name="Graphic 4">
            <a:extLst>
              <a:ext uri="{FF2B5EF4-FFF2-40B4-BE49-F238E27FC236}">
                <a16:creationId xmlns:a16="http://schemas.microsoft.com/office/drawing/2014/main" id="{93F303C2-CF40-CC28-185F-E199913B7C54}"/>
              </a:ext>
            </a:extLst>
          </p:cNvPr>
          <p:cNvGrpSpPr/>
          <p:nvPr/>
        </p:nvGrpSpPr>
        <p:grpSpPr>
          <a:xfrm>
            <a:off x="1124243" y="1522920"/>
            <a:ext cx="45293" cy="574883"/>
            <a:chOff x="3761447" y="4238635"/>
            <a:chExt cx="88844" cy="1127707"/>
          </a:xfrm>
        </p:grpSpPr>
        <p:sp>
          <p:nvSpPr>
            <p:cNvPr id="53" name="Freeform 92">
              <a:extLst>
                <a:ext uri="{FF2B5EF4-FFF2-40B4-BE49-F238E27FC236}">
                  <a16:creationId xmlns:a16="http://schemas.microsoft.com/office/drawing/2014/main" id="{9B20CF68-F0CB-29DA-11C0-C07053239136}"/>
                </a:ext>
              </a:extLst>
            </p:cNvPr>
            <p:cNvSpPr/>
            <p:nvPr/>
          </p:nvSpPr>
          <p:spPr>
            <a:xfrm>
              <a:off x="3761447" y="4238635"/>
              <a:ext cx="88844" cy="12673"/>
            </a:xfrm>
            <a:custGeom>
              <a:avLst/>
              <a:gdLst>
                <a:gd name="connsiteX0" fmla="*/ 0 w 88844"/>
                <a:gd name="connsiteY0" fmla="*/ 0 h 12672"/>
                <a:gd name="connsiteX1" fmla="*/ 88844 w 88844"/>
                <a:gd name="connsiteY1" fmla="*/ 0 h 12672"/>
              </a:gdLst>
              <a:ahLst/>
              <a:cxnLst>
                <a:cxn ang="0">
                  <a:pos x="connsiteX0" y="connsiteY0"/>
                </a:cxn>
                <a:cxn ang="0">
                  <a:pos x="connsiteX1" y="connsiteY1"/>
                </a:cxn>
              </a:cxnLst>
              <a:rect l="l" t="t" r="r" b="b"/>
              <a:pathLst>
                <a:path w="88844" h="12672">
                  <a:moveTo>
                    <a:pt x="0" y="0"/>
                  </a:moveTo>
                  <a:lnTo>
                    <a:pt x="88844" y="0"/>
                  </a:lnTo>
                </a:path>
              </a:pathLst>
            </a:custGeom>
            <a:ln w="19013" cap="flat">
              <a:solidFill>
                <a:srgbClr val="24285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sp>
          <p:nvSpPr>
            <p:cNvPr id="54" name="Freeform 93">
              <a:extLst>
                <a:ext uri="{FF2B5EF4-FFF2-40B4-BE49-F238E27FC236}">
                  <a16:creationId xmlns:a16="http://schemas.microsoft.com/office/drawing/2014/main" id="{3F549FE0-04E2-6FB7-0347-52F7E0599FA2}"/>
                </a:ext>
              </a:extLst>
            </p:cNvPr>
            <p:cNvSpPr/>
            <p:nvPr/>
          </p:nvSpPr>
          <p:spPr>
            <a:xfrm>
              <a:off x="3761447" y="5353670"/>
              <a:ext cx="88844" cy="12672"/>
            </a:xfrm>
            <a:custGeom>
              <a:avLst/>
              <a:gdLst>
                <a:gd name="connsiteX0" fmla="*/ 0 w 88844"/>
                <a:gd name="connsiteY0" fmla="*/ 0 h 12672"/>
                <a:gd name="connsiteX1" fmla="*/ 88844 w 88844"/>
                <a:gd name="connsiteY1" fmla="*/ 0 h 12672"/>
              </a:gdLst>
              <a:ahLst/>
              <a:cxnLst>
                <a:cxn ang="0">
                  <a:pos x="connsiteX0" y="connsiteY0"/>
                </a:cxn>
                <a:cxn ang="0">
                  <a:pos x="connsiteX1" y="connsiteY1"/>
                </a:cxn>
              </a:cxnLst>
              <a:rect l="l" t="t" r="r" b="b"/>
              <a:pathLst>
                <a:path w="88844" h="12672">
                  <a:moveTo>
                    <a:pt x="0" y="0"/>
                  </a:moveTo>
                  <a:lnTo>
                    <a:pt x="88844" y="0"/>
                  </a:lnTo>
                </a:path>
              </a:pathLst>
            </a:custGeom>
            <a:ln w="19013" cap="flat">
              <a:solidFill>
                <a:srgbClr val="242852"/>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Verdana"/>
                <a:ea typeface="+mn-ea"/>
                <a:cs typeface="+mn-cs"/>
              </a:endParaRPr>
            </a:p>
          </p:txBody>
        </p:sp>
      </p:grpSp>
      <p:sp>
        <p:nvSpPr>
          <p:cNvPr id="55" name="Rectangle 54">
            <a:extLst>
              <a:ext uri="{FF2B5EF4-FFF2-40B4-BE49-F238E27FC236}">
                <a16:creationId xmlns:a16="http://schemas.microsoft.com/office/drawing/2014/main" id="{780B7C92-EDA9-F55C-FE38-95E33537B31B}"/>
              </a:ext>
            </a:extLst>
          </p:cNvPr>
          <p:cNvSpPr/>
          <p:nvPr/>
        </p:nvSpPr>
        <p:spPr>
          <a:xfrm>
            <a:off x="4680309" y="1606144"/>
            <a:ext cx="3398962" cy="774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Verdana"/>
                <a:ea typeface="+mn-ea"/>
                <a:cs typeface="+mn-cs"/>
              </a:rPr>
              <a:t>AT activity levels are </a:t>
            </a:r>
            <a:br>
              <a:rPr kumimoji="0" lang="en-GB" sz="1400" b="1" i="0" u="none" strike="noStrike" kern="1200" cap="none" spc="0" normalizeH="0" baseline="0" noProof="0" dirty="0">
                <a:ln>
                  <a:noFill/>
                </a:ln>
                <a:solidFill>
                  <a:prstClr val="white"/>
                </a:solidFill>
                <a:effectLst/>
                <a:uLnTx/>
                <a:uFillTx/>
                <a:latin typeface="Verdana"/>
                <a:ea typeface="+mn-ea"/>
                <a:cs typeface="+mn-cs"/>
              </a:rPr>
            </a:br>
            <a:r>
              <a:rPr kumimoji="0" lang="en-GB" sz="1400" b="1" i="0" u="none" strike="noStrike" kern="1200" cap="none" spc="0" normalizeH="0" baseline="0" noProof="0" dirty="0">
                <a:ln>
                  <a:noFill/>
                </a:ln>
                <a:solidFill>
                  <a:prstClr val="white"/>
                </a:solidFill>
                <a:effectLst/>
                <a:uLnTx/>
                <a:uFillTx/>
                <a:latin typeface="Verdana"/>
                <a:ea typeface="+mn-ea"/>
                <a:cs typeface="+mn-cs"/>
              </a:rPr>
              <a:t>easily measurable </a:t>
            </a:r>
          </a:p>
        </p:txBody>
      </p:sp>
      <p:sp>
        <p:nvSpPr>
          <p:cNvPr id="2" name="TextBox 1">
            <a:extLst>
              <a:ext uri="{FF2B5EF4-FFF2-40B4-BE49-F238E27FC236}">
                <a16:creationId xmlns:a16="http://schemas.microsoft.com/office/drawing/2014/main" id="{9EAC5191-1485-44CA-121E-01833ADAB5F3}"/>
              </a:ext>
            </a:extLst>
          </p:cNvPr>
          <p:cNvSpPr txBox="1"/>
          <p:nvPr/>
        </p:nvSpPr>
        <p:spPr>
          <a:xfrm>
            <a:off x="3142343" y="4556065"/>
            <a:ext cx="5373007" cy="400110"/>
          </a:xfrm>
          <a:prstGeom prst="rect">
            <a:avLst/>
          </a:prstGeom>
          <a:noFill/>
        </p:spPr>
        <p:txBody>
          <a:bodyPr wrap="square" rtlCol="0">
            <a:spAutoFit/>
          </a:bodyPr>
          <a:lstStyle/>
          <a:p>
            <a:r>
              <a:rPr lang="en-US" sz="1000" i="0" dirty="0">
                <a:solidFill>
                  <a:schemeClr val="bg1"/>
                </a:solidFill>
                <a:effectLst/>
              </a:rPr>
              <a:t>Presented at: 17th Annual Congress of the European Association for </a:t>
            </a:r>
            <a:r>
              <a:rPr lang="en-US" sz="1000" i="0" dirty="0" err="1">
                <a:solidFill>
                  <a:schemeClr val="bg1"/>
                </a:solidFill>
                <a:effectLst/>
              </a:rPr>
              <a:t>Haemophilia</a:t>
            </a:r>
            <a:r>
              <a:rPr lang="en-US" sz="1000" i="0" dirty="0">
                <a:solidFill>
                  <a:schemeClr val="bg1"/>
                </a:solidFill>
                <a:effectLst/>
              </a:rPr>
              <a:t> and Allied Disorders 2024, Frankfurt, Germany, February 6–9, 2024.</a:t>
            </a:r>
          </a:p>
        </p:txBody>
      </p:sp>
    </p:spTree>
    <p:extLst>
      <p:ext uri="{BB962C8B-B14F-4D97-AF65-F5344CB8AC3E}">
        <p14:creationId xmlns:p14="http://schemas.microsoft.com/office/powerpoint/2010/main" val="229396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p:txBody>
          <a:bodyPr/>
          <a:lstStyle/>
          <a:p>
            <a:r>
              <a:rPr lang="en-US" dirty="0"/>
              <a:t>Objectives</a:t>
            </a:r>
          </a:p>
        </p:txBody>
      </p:sp>
      <p:sp>
        <p:nvSpPr>
          <p:cNvPr id="6" name="Content Placeholder 2">
            <a:extLst>
              <a:ext uri="{FF2B5EF4-FFF2-40B4-BE49-F238E27FC236}">
                <a16:creationId xmlns:a16="http://schemas.microsoft.com/office/drawing/2014/main" id="{B1F5E117-71AA-4283-67B5-616793EAD032}"/>
              </a:ext>
            </a:extLst>
          </p:cNvPr>
          <p:cNvSpPr txBox="1">
            <a:spLocks/>
          </p:cNvSpPr>
          <p:nvPr/>
        </p:nvSpPr>
        <p:spPr>
          <a:xfrm>
            <a:off x="433668" y="1124230"/>
            <a:ext cx="7886700" cy="32635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0"/>
              </a:spcBef>
              <a:spcAft>
                <a:spcPts val="60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Calibri" panose="020F0502020204030204" pitchFamily="34" charset="0"/>
              </a:rPr>
              <a:t>Assess safety and management considerations of novel therapies for the treatment of hemophilia, including extended half-life products, bispecific antibodies, and rebalancing agents</a:t>
            </a:r>
          </a:p>
          <a:p>
            <a:pPr marL="342900" indent="-342900">
              <a:lnSpc>
                <a:spcPct val="100000"/>
              </a:lnSpc>
              <a:spcBef>
                <a:spcPts val="0"/>
              </a:spcBef>
              <a:spcAft>
                <a:spcPts val="60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Calibri" panose="020F0502020204030204" pitchFamily="34" charset="0"/>
              </a:rPr>
              <a:t>Compare the mechanisms of action and dosing for novel and emerging therapies in hemophilia</a:t>
            </a:r>
          </a:p>
          <a:p>
            <a:pPr marL="342900" indent="-342900">
              <a:lnSpc>
                <a:spcPct val="100000"/>
              </a:lnSpc>
              <a:spcBef>
                <a:spcPts val="0"/>
              </a:spcBef>
              <a:spcAft>
                <a:spcPts val="60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Calibri" panose="020F0502020204030204" pitchFamily="34" charset="0"/>
              </a:rPr>
              <a:t>Develop treatment and monitoring plans for patients with hemophilia using evidence-based recommendations </a:t>
            </a:r>
          </a:p>
          <a:p>
            <a:pPr marL="342900" indent="-342900">
              <a:lnSpc>
                <a:spcPct val="100000"/>
              </a:lnSpc>
              <a:spcBef>
                <a:spcPts val="0"/>
              </a:spcBef>
              <a:spcAft>
                <a:spcPts val="600"/>
              </a:spcAft>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5358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625885" y="-130848"/>
            <a:ext cx="7886700" cy="994172"/>
          </a:xfrm>
        </p:spPr>
        <p:txBody>
          <a:bodyPr>
            <a:normAutofit/>
          </a:bodyPr>
          <a:lstStyle/>
          <a:p>
            <a:r>
              <a:rPr lang="en-US" sz="2800" dirty="0"/>
              <a:t>Gene Therapies in Hemophilia A and B	</a:t>
            </a:r>
          </a:p>
        </p:txBody>
      </p:sp>
      <p:sp>
        <p:nvSpPr>
          <p:cNvPr id="6" name="Content Placeholder 2">
            <a:extLst>
              <a:ext uri="{FF2B5EF4-FFF2-40B4-BE49-F238E27FC236}">
                <a16:creationId xmlns:a16="http://schemas.microsoft.com/office/drawing/2014/main" id="{B1F5E117-71AA-4283-67B5-616793EAD032}"/>
              </a:ext>
            </a:extLst>
          </p:cNvPr>
          <p:cNvSpPr txBox="1">
            <a:spLocks/>
          </p:cNvSpPr>
          <p:nvPr/>
        </p:nvSpPr>
        <p:spPr>
          <a:xfrm>
            <a:off x="542003" y="550965"/>
            <a:ext cx="7886700" cy="81221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0"/>
              </a:spcBef>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Calibri" panose="020F0502020204030204" pitchFamily="34" charset="0"/>
              </a:rPr>
              <a:t>Gene therapies use a recombinant adeno-associated viral vector that encodes the deficient factor gene to direct the patient’s cells to synthesize the missing protein.</a:t>
            </a:r>
          </a:p>
          <a:p>
            <a:pPr marL="342900" indent="-342900">
              <a:lnSpc>
                <a:spcPct val="100000"/>
              </a:lnSpc>
              <a:spcBef>
                <a:spcPts val="0"/>
              </a:spcBef>
              <a:spcAft>
                <a:spcPts val="6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Calibri" panose="020F0502020204030204" pitchFamily="34" charset="0"/>
              </a:rPr>
              <a:t>Improved annualized bleeding rates demonstrated in clinical trials</a:t>
            </a:r>
          </a:p>
        </p:txBody>
      </p:sp>
      <p:graphicFrame>
        <p:nvGraphicFramePr>
          <p:cNvPr id="3" name="Table 3">
            <a:extLst>
              <a:ext uri="{FF2B5EF4-FFF2-40B4-BE49-F238E27FC236}">
                <a16:creationId xmlns:a16="http://schemas.microsoft.com/office/drawing/2014/main" id="{B57AE389-8716-77A6-3E13-279DC266F36C}"/>
              </a:ext>
            </a:extLst>
          </p:cNvPr>
          <p:cNvGraphicFramePr>
            <a:graphicFrameLocks noGrp="1"/>
          </p:cNvGraphicFramePr>
          <p:nvPr>
            <p:extLst>
              <p:ext uri="{D42A27DB-BD31-4B8C-83A1-F6EECF244321}">
                <p14:modId xmlns:p14="http://schemas.microsoft.com/office/powerpoint/2010/main" val="3616522564"/>
              </p:ext>
            </p:extLst>
          </p:nvPr>
        </p:nvGraphicFramePr>
        <p:xfrm>
          <a:off x="542003" y="1447878"/>
          <a:ext cx="8186276" cy="2926080"/>
        </p:xfrm>
        <a:graphic>
          <a:graphicData uri="http://schemas.openxmlformats.org/drawingml/2006/table">
            <a:tbl>
              <a:tblPr firstRow="1" bandRow="1">
                <a:tableStyleId>{FABFCF23-3B69-468F-B69F-88F6DE6A72F2}</a:tableStyleId>
              </a:tblPr>
              <a:tblGrid>
                <a:gridCol w="1072945">
                  <a:extLst>
                    <a:ext uri="{9D8B030D-6E8A-4147-A177-3AD203B41FA5}">
                      <a16:colId xmlns:a16="http://schemas.microsoft.com/office/drawing/2014/main" val="1768812378"/>
                    </a:ext>
                  </a:extLst>
                </a:gridCol>
                <a:gridCol w="1575816">
                  <a:extLst>
                    <a:ext uri="{9D8B030D-6E8A-4147-A177-3AD203B41FA5}">
                      <a16:colId xmlns:a16="http://schemas.microsoft.com/office/drawing/2014/main" val="1644650205"/>
                    </a:ext>
                  </a:extLst>
                </a:gridCol>
                <a:gridCol w="5537515">
                  <a:extLst>
                    <a:ext uri="{9D8B030D-6E8A-4147-A177-3AD203B41FA5}">
                      <a16:colId xmlns:a16="http://schemas.microsoft.com/office/drawing/2014/main" val="2512995052"/>
                    </a:ext>
                  </a:extLst>
                </a:gridCol>
              </a:tblGrid>
              <a:tr h="4565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FDA Approved Gene Therapy</a:t>
                      </a:r>
                    </a:p>
                  </a:txBody>
                  <a:tcPr>
                    <a:solidFill>
                      <a:schemeClr val="bg1">
                        <a:lumMod val="50000"/>
                      </a:schemeClr>
                    </a:solidFill>
                  </a:tcPr>
                </a:tc>
                <a:tc>
                  <a:txBody>
                    <a:bodyPr/>
                    <a:lstStyle/>
                    <a:p>
                      <a:r>
                        <a:rPr lang="en-US" sz="1200" dirty="0"/>
                        <a:t>Indication</a:t>
                      </a:r>
                    </a:p>
                  </a:txBody>
                  <a:tcPr>
                    <a:solidFill>
                      <a:schemeClr val="bg1">
                        <a:lumMod val="50000"/>
                      </a:schemeClr>
                    </a:solidFill>
                  </a:tcPr>
                </a:tc>
                <a:extLst>
                  <a:ext uri="{0D108BD9-81ED-4DB2-BD59-A6C34878D82A}">
                    <a16:rowId xmlns:a16="http://schemas.microsoft.com/office/drawing/2014/main" val="944501162"/>
                  </a:ext>
                </a:extLst>
              </a:tr>
              <a:tr h="635922">
                <a:tc>
                  <a:txBody>
                    <a:bodyPr/>
                    <a:lstStyle/>
                    <a:p>
                      <a:r>
                        <a:rPr lang="en-US" sz="1200" b="0" dirty="0">
                          <a:solidFill>
                            <a:schemeClr val="tx1"/>
                          </a:solidFill>
                        </a:rPr>
                        <a:t>Hemophilia A</a:t>
                      </a:r>
                    </a:p>
                    <a:p>
                      <a:r>
                        <a:rPr lang="en-US" sz="1200" b="0" dirty="0">
                          <a:solidFill>
                            <a:schemeClr val="tx1"/>
                          </a:solidFill>
                        </a:rPr>
                        <a:t>(Adults)</a:t>
                      </a:r>
                    </a:p>
                  </a:txBody>
                  <a:tcPr>
                    <a:solidFill>
                      <a:schemeClr val="accent1">
                        <a:lumMod val="60000"/>
                        <a:lumOff val="40000"/>
                      </a:schemeClr>
                    </a:solidFill>
                  </a:tcPr>
                </a:tc>
                <a:tc>
                  <a:txBody>
                    <a:bodyPr/>
                    <a:lstStyle/>
                    <a:p>
                      <a:r>
                        <a:rPr lang="en-US" sz="1200" b="0" dirty="0">
                          <a:solidFill>
                            <a:schemeClr val="tx1"/>
                          </a:solidFill>
                        </a:rPr>
                        <a:t>Valoctocogene roxaparvovec-rvox (Roctavian)</a:t>
                      </a: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US" sz="1200" b="0" dirty="0">
                          <a:solidFill>
                            <a:schemeClr val="tx1"/>
                          </a:solidFill>
                        </a:rPr>
                        <a:t>Severe hemophilia A (factor VIII activity &lt; 1 IU/dL) </a:t>
                      </a:r>
                    </a:p>
                    <a:p>
                      <a:pPr marL="285750" indent="-285750">
                        <a:buFont typeface="Arial" panose="020B0604020202020204" pitchFamily="34" charset="0"/>
                        <a:buChar char="•"/>
                      </a:pPr>
                      <a:r>
                        <a:rPr lang="en-US" sz="1200" b="0" dirty="0">
                          <a:solidFill>
                            <a:schemeClr val="tx1"/>
                          </a:solidFill>
                        </a:rPr>
                        <a:t>Without pre-existing antibodies to adeno-associated virus serotype 5 detected by an FDA-approved test</a:t>
                      </a:r>
                    </a:p>
                  </a:txBody>
                  <a:tcPr>
                    <a:solidFill>
                      <a:schemeClr val="accent1">
                        <a:lumMod val="40000"/>
                        <a:lumOff val="60000"/>
                      </a:schemeClr>
                    </a:solidFill>
                  </a:tcPr>
                </a:tc>
                <a:extLst>
                  <a:ext uri="{0D108BD9-81ED-4DB2-BD59-A6C34878D82A}">
                    <a16:rowId xmlns:a16="http://schemas.microsoft.com/office/drawing/2014/main" val="1533974754"/>
                  </a:ext>
                </a:extLst>
              </a:tr>
              <a:tr h="635922">
                <a:tc rowSpan="2">
                  <a:txBody>
                    <a:bodyPr/>
                    <a:lstStyle/>
                    <a:p>
                      <a:r>
                        <a:rPr lang="en-US" sz="1200" b="0" dirty="0">
                          <a:solidFill>
                            <a:schemeClr val="tx1"/>
                          </a:solidFill>
                        </a:rPr>
                        <a:t>Hemophilia B</a:t>
                      </a:r>
                    </a:p>
                    <a:p>
                      <a:r>
                        <a:rPr lang="en-US" sz="1200" b="0" dirty="0">
                          <a:solidFill>
                            <a:schemeClr val="tx1"/>
                          </a:solidFill>
                        </a:rPr>
                        <a:t>(Adults)</a:t>
                      </a:r>
                    </a:p>
                  </a:txBody>
                  <a:tcPr>
                    <a:solidFill>
                      <a:schemeClr val="accent6">
                        <a:lumMod val="60000"/>
                        <a:lumOff val="40000"/>
                      </a:schemeClr>
                    </a:solidFill>
                  </a:tcPr>
                </a:tc>
                <a:tc>
                  <a:txBody>
                    <a:bodyPr/>
                    <a:lstStyle/>
                    <a:p>
                      <a:r>
                        <a:rPr lang="en-US" sz="1200" b="0" dirty="0">
                          <a:solidFill>
                            <a:schemeClr val="tx1"/>
                          </a:solidFill>
                        </a:rPr>
                        <a:t>Etranacogene dezaparvovec-drlb (Hemgenix)</a:t>
                      </a:r>
                    </a:p>
                  </a:txBody>
                  <a:tcPr>
                    <a:solidFill>
                      <a:schemeClr val="accent6">
                        <a:lumMod val="40000"/>
                        <a:lumOff val="60000"/>
                      </a:schemeClr>
                    </a:solidFill>
                  </a:tcPr>
                </a:tc>
                <a:tc>
                  <a:txBody>
                    <a:bodyPr/>
                    <a:lstStyle/>
                    <a:p>
                      <a:pPr marL="285750" indent="-285750">
                        <a:buFont typeface="Arial" panose="020B0604020202020204" pitchFamily="34" charset="0"/>
                        <a:buChar char="•"/>
                      </a:pPr>
                      <a:r>
                        <a:rPr lang="en-US" sz="1200" b="0" dirty="0">
                          <a:solidFill>
                            <a:schemeClr val="tx1"/>
                          </a:solidFill>
                        </a:rPr>
                        <a:t>Currently use Factor IX prophylaxis therapy or</a:t>
                      </a:r>
                    </a:p>
                    <a:p>
                      <a:pPr marL="285750" indent="-285750">
                        <a:buFont typeface="Arial" panose="020B0604020202020204" pitchFamily="34" charset="0"/>
                        <a:buChar char="•"/>
                      </a:pPr>
                      <a:r>
                        <a:rPr lang="en-US" sz="1200" b="0" dirty="0">
                          <a:solidFill>
                            <a:schemeClr val="tx1"/>
                          </a:solidFill>
                        </a:rPr>
                        <a:t>Have current or historical life-threatening hemorrhage or</a:t>
                      </a:r>
                    </a:p>
                    <a:p>
                      <a:pPr marL="285750" indent="-285750">
                        <a:buFont typeface="Arial" panose="020B0604020202020204" pitchFamily="34" charset="0"/>
                        <a:buChar char="•"/>
                      </a:pPr>
                      <a:r>
                        <a:rPr lang="en-US" sz="1200" b="0" dirty="0">
                          <a:solidFill>
                            <a:schemeClr val="tx1"/>
                          </a:solidFill>
                        </a:rPr>
                        <a:t>Have repeated, serious spontaneous bleeding episodes</a:t>
                      </a:r>
                    </a:p>
                  </a:txBody>
                  <a:tcPr>
                    <a:solidFill>
                      <a:schemeClr val="accent6">
                        <a:lumMod val="40000"/>
                        <a:lumOff val="60000"/>
                      </a:schemeClr>
                    </a:solidFill>
                  </a:tcPr>
                </a:tc>
                <a:extLst>
                  <a:ext uri="{0D108BD9-81ED-4DB2-BD59-A6C34878D82A}">
                    <a16:rowId xmlns:a16="http://schemas.microsoft.com/office/drawing/2014/main" val="3963600934"/>
                  </a:ext>
                </a:extLst>
              </a:tr>
              <a:tr h="1174009">
                <a:tc vMerge="1">
                  <a:txBody>
                    <a:bodyPr/>
                    <a:lstStyle/>
                    <a:p>
                      <a:endParaRPr lang="en-US" sz="1200" b="1" dirty="0"/>
                    </a:p>
                  </a:txBody>
                  <a:tcPr/>
                </a:tc>
                <a:tc>
                  <a:txBody>
                    <a:bodyPr/>
                    <a:lstStyle/>
                    <a:p>
                      <a:r>
                        <a:rPr lang="en-US" sz="1200" b="0" dirty="0">
                          <a:solidFill>
                            <a:schemeClr val="tx1"/>
                          </a:solidFill>
                        </a:rPr>
                        <a:t>Fidanacogene elaparvovec-dzkt</a:t>
                      </a:r>
                    </a:p>
                    <a:p>
                      <a:r>
                        <a:rPr lang="en-US" sz="1200" b="0" dirty="0">
                          <a:solidFill>
                            <a:schemeClr val="tx1"/>
                          </a:solidFill>
                        </a:rPr>
                        <a:t>(Beqvez)</a:t>
                      </a:r>
                    </a:p>
                  </a:txBody>
                  <a:tcPr>
                    <a:solidFill>
                      <a:schemeClr val="accent6">
                        <a:lumMod val="20000"/>
                        <a:lumOff val="80000"/>
                      </a:schemeClr>
                    </a:solidFill>
                  </a:tcPr>
                </a:tc>
                <a:tc>
                  <a:txBody>
                    <a:bodyPr/>
                    <a:lstStyle/>
                    <a:p>
                      <a:pPr marL="285750" indent="-285750">
                        <a:buFont typeface="Arial" panose="020B0604020202020204" pitchFamily="34" charset="0"/>
                        <a:buChar char="•"/>
                      </a:pPr>
                      <a:r>
                        <a:rPr lang="en-US" sz="1200" b="0" dirty="0">
                          <a:solidFill>
                            <a:schemeClr val="tx1"/>
                          </a:solidFill>
                        </a:rPr>
                        <a:t>Moderate to severe hemophilia B</a:t>
                      </a:r>
                    </a:p>
                    <a:p>
                      <a:pPr marL="285750" indent="-285750">
                        <a:buFont typeface="Arial" panose="020B0604020202020204" pitchFamily="34" charset="0"/>
                        <a:buChar char="•"/>
                      </a:pPr>
                      <a:r>
                        <a:rPr lang="en-US" sz="1200" b="0" dirty="0">
                          <a:solidFill>
                            <a:schemeClr val="tx1"/>
                          </a:solidFill>
                        </a:rPr>
                        <a:t>Currently use factor IX prophylaxis therapy or</a:t>
                      </a:r>
                    </a:p>
                    <a:p>
                      <a:pPr marL="285750" indent="-285750">
                        <a:buFont typeface="Arial" panose="020B0604020202020204" pitchFamily="34" charset="0"/>
                        <a:buChar char="•"/>
                      </a:pPr>
                      <a:r>
                        <a:rPr lang="en-US" sz="1200" b="0" dirty="0">
                          <a:solidFill>
                            <a:schemeClr val="tx1"/>
                          </a:solidFill>
                        </a:rPr>
                        <a:t>Have current or historical life-threatening hemorrhage or </a:t>
                      </a:r>
                    </a:p>
                    <a:p>
                      <a:pPr marL="285750" indent="-285750">
                        <a:buFont typeface="Arial" panose="020B0604020202020204" pitchFamily="34" charset="0"/>
                        <a:buChar char="•"/>
                      </a:pPr>
                      <a:r>
                        <a:rPr lang="en-US" sz="1200" b="0" dirty="0">
                          <a:solidFill>
                            <a:schemeClr val="tx1"/>
                          </a:solidFill>
                        </a:rPr>
                        <a:t>Have repeated, serious spontaneous bleeding episodes and</a:t>
                      </a:r>
                    </a:p>
                    <a:p>
                      <a:pPr marL="285750" indent="-285750">
                        <a:buFont typeface="Arial" panose="020B0604020202020204" pitchFamily="34" charset="0"/>
                        <a:buChar char="•"/>
                      </a:pPr>
                      <a:r>
                        <a:rPr lang="en-US" sz="1200" b="0" dirty="0">
                          <a:solidFill>
                            <a:schemeClr val="tx1"/>
                          </a:solidFill>
                        </a:rPr>
                        <a:t>Do not have neutralizing antibodies to adeno-associated virus serotype Rh74var (AAVRh74var) capsid as detected by an FDA-approved test</a:t>
                      </a:r>
                    </a:p>
                  </a:txBody>
                  <a:tcPr>
                    <a:solidFill>
                      <a:schemeClr val="accent6">
                        <a:lumMod val="20000"/>
                        <a:lumOff val="80000"/>
                      </a:schemeClr>
                    </a:solidFill>
                  </a:tcPr>
                </a:tc>
                <a:extLst>
                  <a:ext uri="{0D108BD9-81ED-4DB2-BD59-A6C34878D82A}">
                    <a16:rowId xmlns:a16="http://schemas.microsoft.com/office/drawing/2014/main" val="3048503941"/>
                  </a:ext>
                </a:extLst>
              </a:tr>
            </a:tbl>
          </a:graphicData>
        </a:graphic>
      </p:graphicFrame>
      <p:sp>
        <p:nvSpPr>
          <p:cNvPr id="4" name="TextBox 3">
            <a:extLst>
              <a:ext uri="{FF2B5EF4-FFF2-40B4-BE49-F238E27FC236}">
                <a16:creationId xmlns:a16="http://schemas.microsoft.com/office/drawing/2014/main" id="{0C6A5B89-9535-1554-2478-46612BD3630C}"/>
              </a:ext>
            </a:extLst>
          </p:cNvPr>
          <p:cNvSpPr txBox="1"/>
          <p:nvPr/>
        </p:nvSpPr>
        <p:spPr>
          <a:xfrm>
            <a:off x="3014605" y="4467674"/>
            <a:ext cx="5962482" cy="584775"/>
          </a:xfrm>
          <a:prstGeom prst="rect">
            <a:avLst/>
          </a:prstGeom>
          <a:noFill/>
        </p:spPr>
        <p:txBody>
          <a:bodyPr wrap="square">
            <a:spAutoFit/>
          </a:bodyPr>
          <a:lstStyle/>
          <a:p>
            <a:r>
              <a:rPr kumimoji="0" lang="en-US" altLang="en-US" sz="8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Nathwani AC. </a:t>
            </a:r>
            <a:r>
              <a:rPr kumimoji="0" lang="en-US" altLang="en-US" sz="8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Hematology Am Soc Hematol Educ Program</a:t>
            </a:r>
            <a:r>
              <a:rPr kumimoji="0" lang="en-US" altLang="en-US" sz="8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2022;2022(1):569-578.  Pipe SW, et al. </a:t>
            </a:r>
            <a:r>
              <a:rPr kumimoji="0" lang="en-US" altLang="en-US" sz="8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N Engl J Med.</a:t>
            </a:r>
            <a:r>
              <a:rPr kumimoji="0" lang="en-US" altLang="en-US" sz="8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2023;388(8):706-718.  Miesbach WA, et al. </a:t>
            </a:r>
            <a:r>
              <a:rPr kumimoji="0" lang="en-US" altLang="en-US" sz="8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Blood. </a:t>
            </a:r>
            <a:r>
              <a:rPr kumimoji="0" lang="en-US" altLang="en-US" sz="8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2022;140(Suppl 1):4913-4914. Mahlangu J, et al. </a:t>
            </a:r>
            <a:r>
              <a:rPr kumimoji="0" lang="en-US" altLang="en-US" sz="800" b="0" i="1"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N Engl J Med.</a:t>
            </a:r>
            <a:r>
              <a:rPr kumimoji="0" lang="en-US" altLang="en-US" sz="8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2023;388(8):694-705. </a:t>
            </a:r>
            <a:r>
              <a:rPr lang="en-US" altLang="en-US" sz="800" spc="-10" dirty="0">
                <a:solidFill>
                  <a:schemeClr val="bg1"/>
                </a:solidFill>
                <a:latin typeface="Calibri" panose="020F0502020204030204" pitchFamily="34" charset="0"/>
              </a:rPr>
              <a:t>Roctavian (prescribing information). Novato, CA: BioMarin Pharmaceutical Inc.; 2023.  </a:t>
            </a:r>
            <a:r>
              <a:rPr kumimoji="0" lang="en-US" altLang="en-US" sz="8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Hemgenix (prescribing information). King of Prussia, PA: CSL Behring LLC; 2022.  Beqvez (prescribing information). New York, NY: Pfizer Inc.; 2024.</a:t>
            </a:r>
            <a:endParaRPr lang="en-US" sz="800" dirty="0"/>
          </a:p>
        </p:txBody>
      </p:sp>
    </p:spTree>
    <p:extLst>
      <p:ext uri="{BB962C8B-B14F-4D97-AF65-F5344CB8AC3E}">
        <p14:creationId xmlns:p14="http://schemas.microsoft.com/office/powerpoint/2010/main" val="292841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628650" y="62175"/>
            <a:ext cx="7886700" cy="994172"/>
          </a:xfrm>
        </p:spPr>
        <p:txBody>
          <a:bodyPr>
            <a:normAutofit/>
          </a:bodyPr>
          <a:lstStyle/>
          <a:p>
            <a:r>
              <a:rPr lang="en-US" dirty="0"/>
              <a:t>Hemophilia Overview</a:t>
            </a:r>
          </a:p>
        </p:txBody>
      </p:sp>
      <p:sp>
        <p:nvSpPr>
          <p:cNvPr id="7" name="Rectangle: Rounded Corners 6">
            <a:extLst>
              <a:ext uri="{FF2B5EF4-FFF2-40B4-BE49-F238E27FC236}">
                <a16:creationId xmlns:a16="http://schemas.microsoft.com/office/drawing/2014/main" id="{6C651C8F-6AE3-C3FA-6937-AECF0AC102AC}"/>
              </a:ext>
            </a:extLst>
          </p:cNvPr>
          <p:cNvSpPr/>
          <p:nvPr/>
        </p:nvSpPr>
        <p:spPr>
          <a:xfrm>
            <a:off x="1113052" y="935379"/>
            <a:ext cx="3154680" cy="137389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u="sng" dirty="0"/>
          </a:p>
        </p:txBody>
      </p:sp>
      <p:sp>
        <p:nvSpPr>
          <p:cNvPr id="9" name="Rectangle: Rounded Corners 8">
            <a:extLst>
              <a:ext uri="{FF2B5EF4-FFF2-40B4-BE49-F238E27FC236}">
                <a16:creationId xmlns:a16="http://schemas.microsoft.com/office/drawing/2014/main" id="{22B8AAEA-A67E-5388-D924-420F7012B292}"/>
              </a:ext>
            </a:extLst>
          </p:cNvPr>
          <p:cNvSpPr/>
          <p:nvPr/>
        </p:nvSpPr>
        <p:spPr>
          <a:xfrm>
            <a:off x="4431773" y="913609"/>
            <a:ext cx="3154680" cy="139566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3DFDCD9-21E4-C908-5BC7-0544B48C1209}"/>
              </a:ext>
            </a:extLst>
          </p:cNvPr>
          <p:cNvSpPr txBox="1"/>
          <p:nvPr/>
        </p:nvSpPr>
        <p:spPr>
          <a:xfrm>
            <a:off x="1199735" y="959995"/>
            <a:ext cx="3071274" cy="1231106"/>
          </a:xfrm>
          <a:prstGeom prst="rect">
            <a:avLst/>
          </a:prstGeom>
          <a:noFill/>
        </p:spPr>
        <p:txBody>
          <a:bodyPr wrap="square" rtlCol="0">
            <a:spAutoFit/>
          </a:bodyPr>
          <a:lstStyle/>
          <a:p>
            <a:pPr algn="ctr"/>
            <a:r>
              <a:rPr lang="en-US" sz="1600" b="1" dirty="0">
                <a:solidFill>
                  <a:schemeClr val="bg1"/>
                </a:solidFill>
              </a:rPr>
              <a:t>Hemophilia A </a:t>
            </a:r>
            <a:endParaRPr lang="en-US" sz="1400" dirty="0">
              <a:solidFill>
                <a:schemeClr val="bg1"/>
              </a:solidFill>
            </a:endParaRPr>
          </a:p>
          <a:p>
            <a:pPr marL="285750" indent="-285750">
              <a:buFont typeface="Arial" panose="020B0604020202020204" pitchFamily="34" charset="0"/>
              <a:buChar char="•"/>
            </a:pPr>
            <a:r>
              <a:rPr lang="en-US" sz="1400" dirty="0">
                <a:solidFill>
                  <a:schemeClr val="bg1"/>
                </a:solidFill>
              </a:rPr>
              <a:t>Factor VIII deficiency</a:t>
            </a:r>
          </a:p>
          <a:p>
            <a:pPr marL="285750" indent="-285750">
              <a:buFont typeface="Arial" panose="020B0604020202020204" pitchFamily="34" charset="0"/>
              <a:buChar char="•"/>
            </a:pPr>
            <a:r>
              <a:rPr lang="en-US" sz="1400" dirty="0">
                <a:solidFill>
                  <a:schemeClr val="bg1"/>
                </a:solidFill>
              </a:rPr>
              <a:t>1 in 5,000 live male births</a:t>
            </a:r>
          </a:p>
          <a:p>
            <a:pPr marL="285750" indent="-285750">
              <a:buFont typeface="Arial" panose="020B0604020202020204" pitchFamily="34" charset="0"/>
              <a:buChar char="•"/>
            </a:pPr>
            <a:r>
              <a:rPr lang="en-US" sz="1400" b="1" dirty="0">
                <a:solidFill>
                  <a:schemeClr val="bg1"/>
                </a:solidFill>
              </a:rPr>
              <a:t>Classic Hemophilia</a:t>
            </a:r>
          </a:p>
          <a:p>
            <a:endParaRPr lang="en-US" sz="1600" dirty="0">
              <a:solidFill>
                <a:schemeClr val="bg1"/>
              </a:solidFill>
            </a:endParaRPr>
          </a:p>
        </p:txBody>
      </p:sp>
      <p:sp>
        <p:nvSpPr>
          <p:cNvPr id="11" name="TextBox 10">
            <a:extLst>
              <a:ext uri="{FF2B5EF4-FFF2-40B4-BE49-F238E27FC236}">
                <a16:creationId xmlns:a16="http://schemas.microsoft.com/office/drawing/2014/main" id="{A1C9CD80-1C00-64D0-7730-E72BE795B282}"/>
              </a:ext>
            </a:extLst>
          </p:cNvPr>
          <p:cNvSpPr txBox="1"/>
          <p:nvPr/>
        </p:nvSpPr>
        <p:spPr>
          <a:xfrm>
            <a:off x="3000375" y="4439398"/>
            <a:ext cx="5840677" cy="646331"/>
          </a:xfrm>
          <a:prstGeom prst="rect">
            <a:avLst/>
          </a:prstGeom>
          <a:noFill/>
        </p:spPr>
        <p:txBody>
          <a:bodyPr wrap="square" rtlCol="0">
            <a:spAutoFit/>
          </a:bodyPr>
          <a:lstStyle/>
          <a:p>
            <a:r>
              <a:rPr lang="en-US" sz="900" dirty="0">
                <a:solidFill>
                  <a:schemeClr val="bg1"/>
                </a:solidFill>
              </a:rPr>
              <a:t>1. Hemophilia A. https://www.bleeding.org/bleeding-disorders-a-z/types/hemophilia-a 2. Hemophilia B. https://www.bleeding.org/bleeding-disorders-a-z/types/hemophilia-b 3. Centers for Disease Control and Prevention. https://www.cdc.gov/ncbddd/hemophilia/index.html 4. Castaman G, et al. </a:t>
            </a:r>
            <a:r>
              <a:rPr lang="en-US" sz="900" i="1" dirty="0">
                <a:solidFill>
                  <a:schemeClr val="bg1"/>
                </a:solidFill>
              </a:rPr>
              <a:t>J Clin Med. </a:t>
            </a:r>
            <a:r>
              <a:rPr lang="en-US" sz="900" dirty="0">
                <a:solidFill>
                  <a:schemeClr val="bg1"/>
                </a:solidFill>
              </a:rPr>
              <a:t>2023;12:1368. 5. Lobet S, et al. </a:t>
            </a:r>
            <a:r>
              <a:rPr lang="en-US" sz="900" i="1" dirty="0">
                <a:solidFill>
                  <a:schemeClr val="bg1"/>
                </a:solidFill>
              </a:rPr>
              <a:t>J Blood Med. </a:t>
            </a:r>
            <a:r>
              <a:rPr lang="en-US" sz="900" dirty="0">
                <a:solidFill>
                  <a:schemeClr val="bg1"/>
                </a:solidFill>
              </a:rPr>
              <a:t>2014;5:207–218.</a:t>
            </a:r>
          </a:p>
        </p:txBody>
      </p:sp>
      <p:sp>
        <p:nvSpPr>
          <p:cNvPr id="12" name="TextBox 11">
            <a:extLst>
              <a:ext uri="{FF2B5EF4-FFF2-40B4-BE49-F238E27FC236}">
                <a16:creationId xmlns:a16="http://schemas.microsoft.com/office/drawing/2014/main" id="{72018A4C-5BF4-19C7-0001-22D248F753C1}"/>
              </a:ext>
            </a:extLst>
          </p:cNvPr>
          <p:cNvSpPr txBox="1"/>
          <p:nvPr/>
        </p:nvSpPr>
        <p:spPr>
          <a:xfrm>
            <a:off x="4411689" y="946410"/>
            <a:ext cx="3437418" cy="984885"/>
          </a:xfrm>
          <a:prstGeom prst="rect">
            <a:avLst/>
          </a:prstGeom>
          <a:noFill/>
        </p:spPr>
        <p:txBody>
          <a:bodyPr wrap="square" rtlCol="0">
            <a:spAutoFit/>
          </a:bodyPr>
          <a:lstStyle/>
          <a:p>
            <a:pPr algn="ctr"/>
            <a:r>
              <a:rPr lang="en-US" sz="1600" b="1" dirty="0">
                <a:solidFill>
                  <a:schemeClr val="bg1"/>
                </a:solidFill>
              </a:rPr>
              <a:t>Hemophilia B </a:t>
            </a:r>
            <a:endParaRPr lang="en-US" sz="1600" dirty="0">
              <a:solidFill>
                <a:schemeClr val="bg1"/>
              </a:solidFill>
            </a:endParaRPr>
          </a:p>
          <a:p>
            <a:pPr marL="285750" indent="-285750">
              <a:buFont typeface="Arial" panose="020B0604020202020204" pitchFamily="34" charset="0"/>
              <a:buChar char="•"/>
            </a:pPr>
            <a:r>
              <a:rPr lang="en-US" sz="1400" dirty="0">
                <a:solidFill>
                  <a:schemeClr val="bg1"/>
                </a:solidFill>
              </a:rPr>
              <a:t>Factor IX deficiency</a:t>
            </a:r>
          </a:p>
          <a:p>
            <a:pPr marL="285750" indent="-285750">
              <a:buFont typeface="Arial" panose="020B0604020202020204" pitchFamily="34" charset="0"/>
              <a:buChar char="•"/>
            </a:pPr>
            <a:r>
              <a:rPr lang="en-US" sz="1400" dirty="0">
                <a:solidFill>
                  <a:schemeClr val="bg1"/>
                </a:solidFill>
              </a:rPr>
              <a:t>1 in 30,000 live male births</a:t>
            </a:r>
          </a:p>
          <a:p>
            <a:pPr marL="285750" indent="-285750">
              <a:buFont typeface="Arial" panose="020B0604020202020204" pitchFamily="34" charset="0"/>
              <a:buChar char="•"/>
            </a:pPr>
            <a:endParaRPr lang="en-US" sz="1400" b="1" dirty="0">
              <a:solidFill>
                <a:schemeClr val="bg1"/>
              </a:solidFill>
            </a:endParaRPr>
          </a:p>
        </p:txBody>
      </p:sp>
      <p:graphicFrame>
        <p:nvGraphicFramePr>
          <p:cNvPr id="3" name="Table 7">
            <a:extLst>
              <a:ext uri="{FF2B5EF4-FFF2-40B4-BE49-F238E27FC236}">
                <a16:creationId xmlns:a16="http://schemas.microsoft.com/office/drawing/2014/main" id="{E91EC69D-92DE-C555-28D0-FECC4CA18587}"/>
              </a:ext>
            </a:extLst>
          </p:cNvPr>
          <p:cNvGraphicFramePr>
            <a:graphicFrameLocks noGrp="1"/>
          </p:cNvGraphicFramePr>
          <p:nvPr>
            <p:extLst>
              <p:ext uri="{D42A27DB-BD31-4B8C-83A1-F6EECF244321}">
                <p14:modId xmlns:p14="http://schemas.microsoft.com/office/powerpoint/2010/main" val="2387196209"/>
              </p:ext>
            </p:extLst>
          </p:nvPr>
        </p:nvGraphicFramePr>
        <p:xfrm>
          <a:off x="302948" y="2484964"/>
          <a:ext cx="8538104" cy="1828800"/>
        </p:xfrm>
        <a:graphic>
          <a:graphicData uri="http://schemas.openxmlformats.org/drawingml/2006/table">
            <a:tbl>
              <a:tblPr firstRow="1" bandRow="1">
                <a:tableStyleId>{5C22544A-7EE6-4342-B048-85BDC9FD1C3A}</a:tableStyleId>
              </a:tblPr>
              <a:tblGrid>
                <a:gridCol w="930008">
                  <a:extLst>
                    <a:ext uri="{9D8B030D-6E8A-4147-A177-3AD203B41FA5}">
                      <a16:colId xmlns:a16="http://schemas.microsoft.com/office/drawing/2014/main" val="2825169655"/>
                    </a:ext>
                  </a:extLst>
                </a:gridCol>
                <a:gridCol w="1544111">
                  <a:extLst>
                    <a:ext uri="{9D8B030D-6E8A-4147-A177-3AD203B41FA5}">
                      <a16:colId xmlns:a16="http://schemas.microsoft.com/office/drawing/2014/main" val="3079662251"/>
                    </a:ext>
                  </a:extLst>
                </a:gridCol>
                <a:gridCol w="3170764">
                  <a:extLst>
                    <a:ext uri="{9D8B030D-6E8A-4147-A177-3AD203B41FA5}">
                      <a16:colId xmlns:a16="http://schemas.microsoft.com/office/drawing/2014/main" val="1079066709"/>
                    </a:ext>
                  </a:extLst>
                </a:gridCol>
                <a:gridCol w="2893221">
                  <a:extLst>
                    <a:ext uri="{9D8B030D-6E8A-4147-A177-3AD203B41FA5}">
                      <a16:colId xmlns:a16="http://schemas.microsoft.com/office/drawing/2014/main" val="1938835878"/>
                    </a:ext>
                  </a:extLst>
                </a:gridCol>
              </a:tblGrid>
              <a:tr h="0">
                <a:tc>
                  <a:txBody>
                    <a:bodyPr/>
                    <a:lstStyle/>
                    <a:p>
                      <a:r>
                        <a:rPr lang="en-US" sz="1200" dirty="0"/>
                        <a:t>Severity</a:t>
                      </a:r>
                    </a:p>
                  </a:txBody>
                  <a:tcPr/>
                </a:tc>
                <a:tc>
                  <a:txBody>
                    <a:bodyPr/>
                    <a:lstStyle/>
                    <a:p>
                      <a:r>
                        <a:rPr lang="en-US" sz="1200" dirty="0"/>
                        <a:t>Clotting Factor Levels</a:t>
                      </a:r>
                    </a:p>
                  </a:txBody>
                  <a:tcPr/>
                </a:tc>
                <a:tc>
                  <a:txBody>
                    <a:bodyPr/>
                    <a:lstStyle/>
                    <a:p>
                      <a:r>
                        <a:rPr lang="en-US" sz="1200" dirty="0"/>
                        <a:t>Characteristics</a:t>
                      </a:r>
                    </a:p>
                  </a:txBody>
                  <a:tcPr/>
                </a:tc>
                <a:tc>
                  <a:txBody>
                    <a:bodyPr/>
                    <a:lstStyle/>
                    <a:p>
                      <a:r>
                        <a:rPr lang="en-US" sz="1200" dirty="0"/>
                        <a:t>Functional Limitations</a:t>
                      </a:r>
                    </a:p>
                  </a:txBody>
                  <a:tcPr/>
                </a:tc>
                <a:extLst>
                  <a:ext uri="{0D108BD9-81ED-4DB2-BD59-A6C34878D82A}">
                    <a16:rowId xmlns:a16="http://schemas.microsoft.com/office/drawing/2014/main" val="1186954784"/>
                  </a:ext>
                </a:extLst>
              </a:tr>
              <a:tr h="370840">
                <a:tc>
                  <a:txBody>
                    <a:bodyPr/>
                    <a:lstStyle/>
                    <a:p>
                      <a:r>
                        <a:rPr lang="en-US" sz="1200" b="1" dirty="0"/>
                        <a:t>Mild</a:t>
                      </a:r>
                    </a:p>
                  </a:txBody>
                  <a:tcPr/>
                </a:tc>
                <a:tc>
                  <a:txBody>
                    <a:bodyPr/>
                    <a:lstStyle/>
                    <a:p>
                      <a:r>
                        <a:rPr lang="en-US" sz="1200" dirty="0"/>
                        <a:t>6%-40%</a:t>
                      </a:r>
                    </a:p>
                  </a:txBody>
                  <a:tcPr/>
                </a:tc>
                <a:tc>
                  <a:txBody>
                    <a:bodyPr/>
                    <a:lstStyle/>
                    <a:p>
                      <a:r>
                        <a:rPr lang="en-US" sz="1200" dirty="0"/>
                        <a:t>Spontaneous bleeding rare (trauma or surgery); on-demand treatment</a:t>
                      </a:r>
                    </a:p>
                  </a:txBody>
                  <a:tcPr/>
                </a:tc>
                <a:tc>
                  <a:txBody>
                    <a:bodyPr/>
                    <a:lstStyle/>
                    <a:p>
                      <a:r>
                        <a:rPr lang="en-US" sz="1200" dirty="0"/>
                        <a:t>Not typically applicable</a:t>
                      </a:r>
                    </a:p>
                  </a:txBody>
                  <a:tcPr/>
                </a:tc>
                <a:extLst>
                  <a:ext uri="{0D108BD9-81ED-4DB2-BD59-A6C34878D82A}">
                    <a16:rowId xmlns:a16="http://schemas.microsoft.com/office/drawing/2014/main" val="1509106018"/>
                  </a:ext>
                </a:extLst>
              </a:tr>
              <a:tr h="370840">
                <a:tc>
                  <a:txBody>
                    <a:bodyPr/>
                    <a:lstStyle/>
                    <a:p>
                      <a:r>
                        <a:rPr lang="en-US" sz="1200" b="1" dirty="0"/>
                        <a:t>Moderate</a:t>
                      </a:r>
                    </a:p>
                  </a:txBody>
                  <a:tcPr/>
                </a:tc>
                <a:tc>
                  <a:txBody>
                    <a:bodyPr/>
                    <a:lstStyle/>
                    <a:p>
                      <a:r>
                        <a:rPr lang="en-US" sz="1200" dirty="0"/>
                        <a:t>1%-5%</a:t>
                      </a:r>
                    </a:p>
                  </a:txBody>
                  <a:tcPr/>
                </a:tc>
                <a:tc>
                  <a:txBody>
                    <a:bodyPr/>
                    <a:lstStyle/>
                    <a:p>
                      <a:r>
                        <a:rPr lang="en-US" sz="1200" dirty="0"/>
                        <a:t>Extensive hematomas, prolonged bleeding and joint bleeding, even with minor trauma</a:t>
                      </a:r>
                    </a:p>
                  </a:txBody>
                  <a:tcPr/>
                </a:tc>
                <a:tc>
                  <a:txBody>
                    <a:bodyPr/>
                    <a:lstStyle/>
                    <a:p>
                      <a:r>
                        <a:rPr lang="en-US" sz="1200" dirty="0"/>
                        <a:t>Variable; pain and joint stiffness, sometimes with functional impairment</a:t>
                      </a:r>
                    </a:p>
                  </a:txBody>
                  <a:tcPr/>
                </a:tc>
                <a:extLst>
                  <a:ext uri="{0D108BD9-81ED-4DB2-BD59-A6C34878D82A}">
                    <a16:rowId xmlns:a16="http://schemas.microsoft.com/office/drawing/2014/main" val="3471980040"/>
                  </a:ext>
                </a:extLst>
              </a:tr>
              <a:tr h="370840">
                <a:tc>
                  <a:txBody>
                    <a:bodyPr/>
                    <a:lstStyle/>
                    <a:p>
                      <a:r>
                        <a:rPr lang="en-US" sz="1200" b="1" dirty="0"/>
                        <a:t>Severe</a:t>
                      </a:r>
                    </a:p>
                  </a:txBody>
                  <a:tcPr/>
                </a:tc>
                <a:tc>
                  <a:txBody>
                    <a:bodyPr/>
                    <a:lstStyle/>
                    <a:p>
                      <a:r>
                        <a:rPr lang="en-US" sz="1200" dirty="0"/>
                        <a:t>Less than 1%</a:t>
                      </a:r>
                    </a:p>
                  </a:txBody>
                  <a:tcPr/>
                </a:tc>
                <a:tc>
                  <a:txBody>
                    <a:bodyPr/>
                    <a:lstStyle/>
                    <a:p>
                      <a:r>
                        <a:rPr lang="en-US" sz="1200" dirty="0"/>
                        <a:t>High bleeding tendency in absence of trauma; frequent spontaneous joint and muscle bleeds; prophylaxis</a:t>
                      </a:r>
                    </a:p>
                  </a:txBody>
                  <a:tcPr/>
                </a:tc>
                <a:tc>
                  <a:txBody>
                    <a:bodyPr/>
                    <a:lstStyle/>
                    <a:p>
                      <a:r>
                        <a:rPr lang="en-US" sz="1200" dirty="0"/>
                        <a:t>Arthropathy; irreversible functional impairment and frequent need for orthopedic surgery</a:t>
                      </a:r>
                    </a:p>
                  </a:txBody>
                  <a:tcPr/>
                </a:tc>
                <a:extLst>
                  <a:ext uri="{0D108BD9-81ED-4DB2-BD59-A6C34878D82A}">
                    <a16:rowId xmlns:a16="http://schemas.microsoft.com/office/drawing/2014/main" val="3021637159"/>
                  </a:ext>
                </a:extLst>
              </a:tr>
            </a:tbl>
          </a:graphicData>
        </a:graphic>
      </p:graphicFrame>
    </p:spTree>
    <p:extLst>
      <p:ext uri="{BB962C8B-B14F-4D97-AF65-F5344CB8AC3E}">
        <p14:creationId xmlns:p14="http://schemas.microsoft.com/office/powerpoint/2010/main" val="3137858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628649" y="56755"/>
            <a:ext cx="8007723" cy="994172"/>
          </a:xfrm>
        </p:spPr>
        <p:txBody>
          <a:bodyPr>
            <a:normAutofit/>
          </a:bodyPr>
          <a:lstStyle/>
          <a:p>
            <a:r>
              <a:rPr lang="en-US" dirty="0"/>
              <a:t>Complications of Hemophilia</a:t>
            </a:r>
          </a:p>
        </p:txBody>
      </p:sp>
      <p:sp>
        <p:nvSpPr>
          <p:cNvPr id="6" name="Content Placeholder 2">
            <a:extLst>
              <a:ext uri="{FF2B5EF4-FFF2-40B4-BE49-F238E27FC236}">
                <a16:creationId xmlns:a16="http://schemas.microsoft.com/office/drawing/2014/main" id="{B1F5E117-71AA-4283-67B5-616793EAD032}"/>
              </a:ext>
            </a:extLst>
          </p:cNvPr>
          <p:cNvSpPr txBox="1">
            <a:spLocks/>
          </p:cNvSpPr>
          <p:nvPr/>
        </p:nvSpPr>
        <p:spPr>
          <a:xfrm>
            <a:off x="628649" y="1067003"/>
            <a:ext cx="4064794" cy="32635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0"/>
              </a:spcBef>
              <a:spcAft>
                <a:spcPts val="6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Primary manifestation of hemophilia is prolonged bleeding</a:t>
            </a:r>
          </a:p>
          <a:p>
            <a:pPr marL="342900" indent="-342900">
              <a:lnSpc>
                <a:spcPct val="100000"/>
              </a:lnSpc>
              <a:spcBef>
                <a:spcPts val="0"/>
              </a:spcBef>
              <a:spcAft>
                <a:spcPts val="600"/>
              </a:spcAft>
              <a:buFont typeface="Symbol" panose="05050102010706020507" pitchFamily="18" charset="2"/>
              <a:buChar char=""/>
            </a:pPr>
            <a:r>
              <a:rPr lang="en-US" sz="1800" dirty="0"/>
              <a:t>Two-thirds of intra-articular bleeding events are reported in the knees, elbows, and ankles</a:t>
            </a:r>
          </a:p>
          <a:p>
            <a:pPr marL="342900" indent="-342900">
              <a:lnSpc>
                <a:spcPct val="100000"/>
              </a:lnSpc>
              <a:spcBef>
                <a:spcPts val="0"/>
              </a:spcBef>
              <a:spcAft>
                <a:spcPts val="600"/>
              </a:spcAft>
              <a:buFont typeface="Symbol" panose="05050102010706020507" pitchFamily="18" charset="2"/>
              <a:buChar char=""/>
            </a:pPr>
            <a:r>
              <a:rPr lang="en-US" sz="1800" dirty="0"/>
              <a:t>Bleed events lead to swelling and acute pain of the affected area</a:t>
            </a:r>
          </a:p>
          <a:p>
            <a:pPr marL="342900" indent="-342900">
              <a:lnSpc>
                <a:spcPct val="100000"/>
              </a:lnSpc>
              <a:spcBef>
                <a:spcPts val="0"/>
              </a:spcBef>
              <a:spcAft>
                <a:spcPts val="600"/>
              </a:spcAft>
              <a:buFont typeface="Symbol" panose="05050102010706020507" pitchFamily="18" charset="2"/>
              <a:buChar char=""/>
            </a:pPr>
            <a:r>
              <a:rPr lang="en-US" sz="1800" dirty="0"/>
              <a:t>Symptoms alleviated through infusions of plasma-derived or recombinant coagulation factor replacement concentrates</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4DBF843-8BAE-41F4-F8F2-5381C344D332}"/>
              </a:ext>
            </a:extLst>
          </p:cNvPr>
          <p:cNvSpPr txBox="1"/>
          <p:nvPr/>
        </p:nvSpPr>
        <p:spPr>
          <a:xfrm>
            <a:off x="3033825" y="4515713"/>
            <a:ext cx="5551375" cy="553998"/>
          </a:xfrm>
          <a:prstGeom prst="rect">
            <a:avLst/>
          </a:prstGeom>
          <a:noFill/>
        </p:spPr>
        <p:txBody>
          <a:bodyPr wrap="square" rtlCol="0">
            <a:spAutoFit/>
          </a:bodyPr>
          <a:lstStyle/>
          <a:p>
            <a:r>
              <a:rPr lang="en-US" sz="1000" dirty="0">
                <a:solidFill>
                  <a:schemeClr val="bg1"/>
                </a:solidFill>
              </a:rPr>
              <a:t>O’Hara J, et al. </a:t>
            </a:r>
            <a:r>
              <a:rPr lang="en-US" sz="1000" i="1" dirty="0">
                <a:solidFill>
                  <a:schemeClr val="bg1"/>
                </a:solidFill>
              </a:rPr>
              <a:t>Health Qual Life Outcomes. </a:t>
            </a:r>
            <a:r>
              <a:rPr lang="en-US" sz="1000" dirty="0">
                <a:solidFill>
                  <a:schemeClr val="bg1"/>
                </a:solidFill>
              </a:rPr>
              <a:t>2018;16:84.</a:t>
            </a:r>
          </a:p>
          <a:p>
            <a:r>
              <a:rPr lang="en-US" sz="1000" dirty="0">
                <a:solidFill>
                  <a:schemeClr val="bg1"/>
                </a:solidFill>
              </a:rPr>
              <a:t>Lobet S, et al. </a:t>
            </a:r>
            <a:r>
              <a:rPr lang="en-US" sz="1000" i="1" dirty="0">
                <a:solidFill>
                  <a:schemeClr val="bg1"/>
                </a:solidFill>
              </a:rPr>
              <a:t>J Blood Med. </a:t>
            </a:r>
            <a:r>
              <a:rPr lang="en-US" sz="1000" dirty="0">
                <a:solidFill>
                  <a:schemeClr val="bg1"/>
                </a:solidFill>
              </a:rPr>
              <a:t>2014;5:207-218.</a:t>
            </a:r>
          </a:p>
          <a:p>
            <a:r>
              <a:rPr lang="en-US" sz="1000" dirty="0">
                <a:solidFill>
                  <a:schemeClr val="bg1"/>
                </a:solidFill>
              </a:rPr>
              <a:t>Knobe K, et al. </a:t>
            </a:r>
            <a:r>
              <a:rPr lang="en-US" sz="1000" i="1" dirty="0">
                <a:solidFill>
                  <a:schemeClr val="bg1"/>
                </a:solidFill>
              </a:rPr>
              <a:t>J Comorb. </a:t>
            </a:r>
            <a:r>
              <a:rPr lang="en-US" sz="1000" dirty="0">
                <a:solidFill>
                  <a:schemeClr val="bg1"/>
                </a:solidFill>
              </a:rPr>
              <a:t>2011;1:51-59.</a:t>
            </a:r>
          </a:p>
        </p:txBody>
      </p:sp>
      <p:graphicFrame>
        <p:nvGraphicFramePr>
          <p:cNvPr id="10" name="Diagram 9">
            <a:extLst>
              <a:ext uri="{FF2B5EF4-FFF2-40B4-BE49-F238E27FC236}">
                <a16:creationId xmlns:a16="http://schemas.microsoft.com/office/drawing/2014/main" id="{26C0DFBE-C292-4F17-65AA-2CC23873AC7C}"/>
              </a:ext>
            </a:extLst>
          </p:cNvPr>
          <p:cNvGraphicFramePr/>
          <p:nvPr>
            <p:extLst>
              <p:ext uri="{D42A27DB-BD31-4B8C-83A1-F6EECF244321}">
                <p14:modId xmlns:p14="http://schemas.microsoft.com/office/powerpoint/2010/main" val="330983145"/>
              </p:ext>
            </p:extLst>
          </p:nvPr>
        </p:nvGraphicFramePr>
        <p:xfrm>
          <a:off x="4079619" y="954087"/>
          <a:ext cx="5111677"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659A62DD-EA18-FE3A-54E3-1FA8E0AB3C20}"/>
              </a:ext>
            </a:extLst>
          </p:cNvPr>
          <p:cNvSpPr txBox="1"/>
          <p:nvPr/>
        </p:nvSpPr>
        <p:spPr>
          <a:xfrm>
            <a:off x="6303558" y="3328704"/>
            <a:ext cx="1165195" cy="738664"/>
          </a:xfrm>
          <a:prstGeom prst="rect">
            <a:avLst/>
          </a:prstGeom>
          <a:noFill/>
        </p:spPr>
        <p:txBody>
          <a:bodyPr wrap="square" rtlCol="0">
            <a:spAutoFit/>
          </a:bodyPr>
          <a:lstStyle/>
          <a:p>
            <a:pPr algn="ctr"/>
            <a:r>
              <a:rPr lang="en-US" sz="1400" b="1" dirty="0">
                <a:solidFill>
                  <a:schemeClr val="bg1"/>
                </a:solidFill>
              </a:rPr>
              <a:t>Cerebral and </a:t>
            </a:r>
            <a:r>
              <a:rPr lang="en-US" sz="1400" b="1" spc="-100" dirty="0">
                <a:solidFill>
                  <a:schemeClr val="bg1"/>
                </a:solidFill>
              </a:rPr>
              <a:t>retroperitoneal</a:t>
            </a:r>
          </a:p>
          <a:p>
            <a:pPr algn="ctr"/>
            <a:r>
              <a:rPr lang="en-US" sz="1400" b="1" dirty="0">
                <a:solidFill>
                  <a:schemeClr val="bg1"/>
                </a:solidFill>
              </a:rPr>
              <a:t>hemorrhage</a:t>
            </a:r>
          </a:p>
        </p:txBody>
      </p:sp>
    </p:spTree>
    <p:extLst>
      <p:ext uri="{BB962C8B-B14F-4D97-AF65-F5344CB8AC3E}">
        <p14:creationId xmlns:p14="http://schemas.microsoft.com/office/powerpoint/2010/main" val="220796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628650" y="18615"/>
            <a:ext cx="7886700" cy="994172"/>
          </a:xfrm>
        </p:spPr>
        <p:txBody>
          <a:bodyPr>
            <a:normAutofit/>
          </a:bodyPr>
          <a:lstStyle/>
          <a:p>
            <a:r>
              <a:rPr lang="en-US" dirty="0"/>
              <a:t>Hemophilia: A Balancing Act</a:t>
            </a:r>
          </a:p>
        </p:txBody>
      </p:sp>
      <p:graphicFrame>
        <p:nvGraphicFramePr>
          <p:cNvPr id="7" name="Content Placeholder 4">
            <a:extLst>
              <a:ext uri="{FF2B5EF4-FFF2-40B4-BE49-F238E27FC236}">
                <a16:creationId xmlns:a16="http://schemas.microsoft.com/office/drawing/2014/main" id="{F8A462E0-811B-D4B6-B8E4-903FB423BCC2}"/>
              </a:ext>
            </a:extLst>
          </p:cNvPr>
          <p:cNvGraphicFramePr>
            <a:graphicFrameLocks noGrp="1"/>
          </p:cNvGraphicFramePr>
          <p:nvPr>
            <p:ph idx="1"/>
            <p:extLst>
              <p:ext uri="{D42A27DB-BD31-4B8C-83A1-F6EECF244321}">
                <p14:modId xmlns:p14="http://schemas.microsoft.com/office/powerpoint/2010/main" val="2788721033"/>
              </p:ext>
            </p:extLst>
          </p:nvPr>
        </p:nvGraphicFramePr>
        <p:xfrm>
          <a:off x="56213" y="869871"/>
          <a:ext cx="9031574" cy="3552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DE44DE2-5D7A-8455-7F99-9E0974FC32E2}"/>
              </a:ext>
            </a:extLst>
          </p:cNvPr>
          <p:cNvSpPr txBox="1"/>
          <p:nvPr/>
        </p:nvSpPr>
        <p:spPr>
          <a:xfrm>
            <a:off x="3033825" y="4468088"/>
            <a:ext cx="5899718" cy="415498"/>
          </a:xfrm>
          <a:prstGeom prst="rect">
            <a:avLst/>
          </a:prstGeom>
          <a:noFill/>
        </p:spPr>
        <p:txBody>
          <a:bodyPr wrap="square" rtlCol="0">
            <a:spAutoFit/>
          </a:bodyPr>
          <a:lstStyle/>
          <a:p>
            <a:r>
              <a:rPr lang="en-US" sz="700" dirty="0">
                <a:solidFill>
                  <a:schemeClr val="bg1"/>
                </a:solidFill>
              </a:rPr>
              <a:t>1. Srivastava A, et al.. </a:t>
            </a:r>
            <a:r>
              <a:rPr lang="en-US" sz="700" i="1" dirty="0">
                <a:solidFill>
                  <a:schemeClr val="bg1"/>
                </a:solidFill>
              </a:rPr>
              <a:t>Haemophilia</a:t>
            </a:r>
            <a:r>
              <a:rPr lang="en-US" sz="700" dirty="0">
                <a:solidFill>
                  <a:schemeClr val="bg1"/>
                </a:solidFill>
              </a:rPr>
              <a:t>. 2020;26(S6):1-158.  2. National Bleeding Disorders Foundation. https://www.bleeding.org/healthcare-professionals/guidelines-on-care/masac-documents/masac-document-267-masac-recommendation-concerning-prophylaxis-for-hemophilia-a-and-b-with-and-without-inhibitors.  3. Morfini M, et al. </a:t>
            </a:r>
            <a:r>
              <a:rPr lang="en-US" sz="700" i="1" dirty="0">
                <a:solidFill>
                  <a:schemeClr val="bg1"/>
                </a:solidFill>
              </a:rPr>
              <a:t>Ther Adv Hematol</a:t>
            </a:r>
            <a:r>
              <a:rPr lang="en-US" sz="700" dirty="0">
                <a:solidFill>
                  <a:schemeClr val="bg1"/>
                </a:solidFill>
              </a:rPr>
              <a:t>. 2018;9(6):149-162  4. Ar MC, et al. </a:t>
            </a:r>
            <a:r>
              <a:rPr lang="en-US" sz="700" i="1" dirty="0">
                <a:solidFill>
                  <a:schemeClr val="bg1"/>
                </a:solidFill>
              </a:rPr>
              <a:t>Turk J Hematol.</a:t>
            </a:r>
            <a:r>
              <a:rPr lang="en-US" sz="700" dirty="0">
                <a:solidFill>
                  <a:schemeClr val="bg1"/>
                </a:solidFill>
              </a:rPr>
              <a:t> 2019;36:141-154.</a:t>
            </a:r>
          </a:p>
        </p:txBody>
      </p:sp>
    </p:spTree>
    <p:extLst>
      <p:ext uri="{BB962C8B-B14F-4D97-AF65-F5344CB8AC3E}">
        <p14:creationId xmlns:p14="http://schemas.microsoft.com/office/powerpoint/2010/main" val="275376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538C-DFA3-FFA6-DD38-E633DC7CB2FD}"/>
              </a:ext>
            </a:extLst>
          </p:cNvPr>
          <p:cNvSpPr>
            <a:spLocks noGrp="1"/>
          </p:cNvSpPr>
          <p:nvPr>
            <p:ph type="title"/>
          </p:nvPr>
        </p:nvSpPr>
        <p:spPr>
          <a:xfrm>
            <a:off x="267910" y="-264447"/>
            <a:ext cx="7886700" cy="994172"/>
          </a:xfrm>
        </p:spPr>
        <p:txBody>
          <a:bodyPr>
            <a:normAutofit/>
          </a:bodyPr>
          <a:lstStyle/>
          <a:p>
            <a:r>
              <a:rPr lang="en-US" sz="2400" b="1" dirty="0"/>
              <a:t>Increase in Half-Lives of FVIII and FIX Drugs</a:t>
            </a:r>
          </a:p>
        </p:txBody>
      </p:sp>
      <p:graphicFrame>
        <p:nvGraphicFramePr>
          <p:cNvPr id="7" name="Table 7">
            <a:extLst>
              <a:ext uri="{FF2B5EF4-FFF2-40B4-BE49-F238E27FC236}">
                <a16:creationId xmlns:a16="http://schemas.microsoft.com/office/drawing/2014/main" id="{96763B9F-4311-F896-11A7-9BE4D40DB73F}"/>
              </a:ext>
            </a:extLst>
          </p:cNvPr>
          <p:cNvGraphicFramePr>
            <a:graphicFrameLocks noGrp="1"/>
          </p:cNvGraphicFramePr>
          <p:nvPr>
            <p:extLst>
              <p:ext uri="{D42A27DB-BD31-4B8C-83A1-F6EECF244321}">
                <p14:modId xmlns:p14="http://schemas.microsoft.com/office/powerpoint/2010/main" val="3247275335"/>
              </p:ext>
            </p:extLst>
          </p:nvPr>
        </p:nvGraphicFramePr>
        <p:xfrm>
          <a:off x="364014" y="381173"/>
          <a:ext cx="7129627" cy="3840480"/>
        </p:xfrm>
        <a:graphic>
          <a:graphicData uri="http://schemas.openxmlformats.org/drawingml/2006/table">
            <a:tbl>
              <a:tblPr firstRow="1" bandRow="1">
                <a:tableStyleId>{5FD0F851-EC5A-4D38-B0AD-8093EC10F338}</a:tableStyleId>
              </a:tblPr>
              <a:tblGrid>
                <a:gridCol w="1204288">
                  <a:extLst>
                    <a:ext uri="{9D8B030D-6E8A-4147-A177-3AD203B41FA5}">
                      <a16:colId xmlns:a16="http://schemas.microsoft.com/office/drawing/2014/main" val="1942377430"/>
                    </a:ext>
                  </a:extLst>
                </a:gridCol>
                <a:gridCol w="1805887">
                  <a:extLst>
                    <a:ext uri="{9D8B030D-6E8A-4147-A177-3AD203B41FA5}">
                      <a16:colId xmlns:a16="http://schemas.microsoft.com/office/drawing/2014/main" val="1308456387"/>
                    </a:ext>
                  </a:extLst>
                </a:gridCol>
                <a:gridCol w="2612274">
                  <a:extLst>
                    <a:ext uri="{9D8B030D-6E8A-4147-A177-3AD203B41FA5}">
                      <a16:colId xmlns:a16="http://schemas.microsoft.com/office/drawing/2014/main" val="2016884500"/>
                    </a:ext>
                  </a:extLst>
                </a:gridCol>
                <a:gridCol w="1507178">
                  <a:extLst>
                    <a:ext uri="{9D8B030D-6E8A-4147-A177-3AD203B41FA5}">
                      <a16:colId xmlns:a16="http://schemas.microsoft.com/office/drawing/2014/main" val="3639268517"/>
                    </a:ext>
                  </a:extLst>
                </a:gridCol>
              </a:tblGrid>
              <a:tr h="190340">
                <a:tc>
                  <a:txBody>
                    <a:bodyPr/>
                    <a:lstStyle/>
                    <a:p>
                      <a:pPr algn="ctr"/>
                      <a:endParaRPr lang="en-US" sz="1100" dirty="0"/>
                    </a:p>
                  </a:txBody>
                  <a:tcPr/>
                </a:tc>
                <a:tc>
                  <a:txBody>
                    <a:bodyPr/>
                    <a:lstStyle/>
                    <a:p>
                      <a:pPr algn="ctr"/>
                      <a:r>
                        <a:rPr lang="en-US" sz="1100" dirty="0"/>
                        <a:t>Drug</a:t>
                      </a:r>
                    </a:p>
                  </a:txBody>
                  <a:tcPr/>
                </a:tc>
                <a:tc>
                  <a:txBody>
                    <a:bodyPr/>
                    <a:lstStyle/>
                    <a:p>
                      <a:pPr algn="ctr"/>
                      <a:r>
                        <a:rPr lang="en-US" sz="1100" dirty="0"/>
                        <a:t>Technology</a:t>
                      </a:r>
                    </a:p>
                  </a:txBody>
                  <a:tcPr/>
                </a:tc>
                <a:tc>
                  <a:txBody>
                    <a:bodyPr/>
                    <a:lstStyle/>
                    <a:p>
                      <a:pPr algn="ctr"/>
                      <a:r>
                        <a:rPr lang="en-US" sz="1100" dirty="0"/>
                        <a:t>Half-Life (h)</a:t>
                      </a:r>
                      <a:r>
                        <a:rPr lang="en-US" sz="1100" baseline="30000" dirty="0"/>
                        <a:t>a</a:t>
                      </a:r>
                      <a:endParaRPr lang="en-US" sz="1100" dirty="0"/>
                    </a:p>
                  </a:txBody>
                  <a:tcPr/>
                </a:tc>
                <a:extLst>
                  <a:ext uri="{0D108BD9-81ED-4DB2-BD59-A6C34878D82A}">
                    <a16:rowId xmlns:a16="http://schemas.microsoft.com/office/drawing/2014/main" val="2968509710"/>
                  </a:ext>
                </a:extLst>
              </a:tr>
              <a:tr h="313502">
                <a:tc rowSpan="5">
                  <a:txBody>
                    <a:bodyPr/>
                    <a:lstStyle/>
                    <a:p>
                      <a:pPr algn="ctr"/>
                      <a:r>
                        <a:rPr lang="en-US" sz="1400" dirty="0"/>
                        <a:t>Hemophilia A</a:t>
                      </a:r>
                    </a:p>
                    <a:p>
                      <a:pPr algn="ctr"/>
                      <a:r>
                        <a:rPr lang="en-US" sz="1400" dirty="0"/>
                        <a:t>(FVIII)</a:t>
                      </a:r>
                    </a:p>
                  </a:txBody>
                  <a:tcPr anchor="ctr">
                    <a:solidFill>
                      <a:schemeClr val="accent6">
                        <a:lumMod val="75000"/>
                        <a:alpha val="20000"/>
                      </a:schemeClr>
                    </a:solidFill>
                  </a:tcPr>
                </a:tc>
                <a:tc>
                  <a:txBody>
                    <a:bodyPr/>
                    <a:lstStyle/>
                    <a:p>
                      <a:pPr algn="ctr"/>
                      <a:r>
                        <a:rPr lang="en-US" sz="1100" b="1" kern="1200" dirty="0">
                          <a:solidFill>
                            <a:schemeClr val="tx1"/>
                          </a:solidFill>
                          <a:effectLst/>
                        </a:rPr>
                        <a:t>Damoctocog alfa pegol</a:t>
                      </a:r>
                    </a:p>
                    <a:p>
                      <a:pPr algn="ctr"/>
                      <a:r>
                        <a:rPr lang="en-US" sz="1100" b="1" kern="1200" dirty="0">
                          <a:solidFill>
                            <a:schemeClr val="tx1"/>
                          </a:solidFill>
                          <a:effectLst/>
                        </a:rPr>
                        <a:t>(Jivi)</a:t>
                      </a:r>
                      <a:endParaRPr lang="en-US" sz="1100" b="1" dirty="0"/>
                    </a:p>
                  </a:txBody>
                  <a:tcPr anchor="ctr">
                    <a:solidFill>
                      <a:schemeClr val="accent6">
                        <a:alpha val="20000"/>
                      </a:schemeClr>
                    </a:solidFill>
                  </a:tcPr>
                </a:tc>
                <a:tc>
                  <a:txBody>
                    <a:bodyPr/>
                    <a:lstStyle/>
                    <a:p>
                      <a:pPr algn="ctr"/>
                      <a:r>
                        <a:rPr lang="en-US" sz="1100" b="0" kern="1200" dirty="0">
                          <a:solidFill>
                            <a:schemeClr val="tx1"/>
                          </a:solidFill>
                          <a:effectLst/>
                        </a:rPr>
                        <a:t>Pegylation</a:t>
                      </a:r>
                      <a:br>
                        <a:rPr lang="en-US" sz="1100" dirty="0"/>
                      </a:br>
                      <a:r>
                        <a:rPr lang="en-US" sz="1100" b="0" kern="1200" dirty="0">
                          <a:solidFill>
                            <a:schemeClr val="tx1"/>
                          </a:solidFill>
                          <a:effectLst/>
                        </a:rPr>
                        <a:t>(60 kDa)</a:t>
                      </a:r>
                      <a:endParaRPr lang="en-US" sz="1100" dirty="0"/>
                    </a:p>
                  </a:txBody>
                  <a:tcPr anchor="ctr">
                    <a:solidFill>
                      <a:schemeClr val="accent6">
                        <a:alpha val="20000"/>
                      </a:schemeClr>
                    </a:solidFill>
                  </a:tcPr>
                </a:tc>
                <a:tc>
                  <a:txBody>
                    <a:bodyPr/>
                    <a:lstStyle/>
                    <a:p>
                      <a:pPr algn="ctr"/>
                      <a:r>
                        <a:rPr lang="en-US" sz="1100" b="0" kern="1200" dirty="0">
                          <a:solidFill>
                            <a:schemeClr val="tx1"/>
                          </a:solidFill>
                          <a:effectLst/>
                        </a:rPr>
                        <a:t>17.4 ± 3.8 SD</a:t>
                      </a:r>
                      <a:endParaRPr lang="en-US" sz="1100" dirty="0"/>
                    </a:p>
                  </a:txBody>
                  <a:tcPr anchor="ctr">
                    <a:solidFill>
                      <a:schemeClr val="accent6">
                        <a:alpha val="20000"/>
                      </a:schemeClr>
                    </a:solidFill>
                  </a:tcPr>
                </a:tc>
                <a:extLst>
                  <a:ext uri="{0D108BD9-81ED-4DB2-BD59-A6C34878D82A}">
                    <a16:rowId xmlns:a16="http://schemas.microsoft.com/office/drawing/2014/main" val="292480235"/>
                  </a:ext>
                </a:extLst>
              </a:tr>
              <a:tr h="313502">
                <a:tc vMerge="1">
                  <a:txBody>
                    <a:bodyPr/>
                    <a:lstStyle/>
                    <a:p>
                      <a:endParaRPr lang="en-US"/>
                    </a:p>
                  </a:txBody>
                  <a:tcPr/>
                </a:tc>
                <a:tc>
                  <a:txBody>
                    <a:bodyPr/>
                    <a:lstStyle/>
                    <a:p>
                      <a:pPr algn="ctr"/>
                      <a:r>
                        <a:rPr lang="en-US" sz="1100" b="1" dirty="0"/>
                        <a:t>Efanesoctocog alfa</a:t>
                      </a:r>
                    </a:p>
                    <a:p>
                      <a:pPr algn="ctr"/>
                      <a:r>
                        <a:rPr lang="en-US" sz="1100" b="1" dirty="0"/>
                        <a:t>(Altuviiio)</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rPr>
                        <a:t>Fusion with Fc</a:t>
                      </a:r>
                      <a:br>
                        <a:rPr lang="en-US" sz="1100" dirty="0"/>
                      </a:br>
                      <a:r>
                        <a:rPr lang="en-US" sz="1100" b="0" kern="1200" dirty="0">
                          <a:solidFill>
                            <a:schemeClr val="tx1"/>
                          </a:solidFill>
                          <a:effectLst/>
                        </a:rPr>
                        <a:t>fragment of IgG1, FVIII-binding D’D3 domain of VWF and 2 XTEN polypeptides</a:t>
                      </a:r>
                      <a:endParaRPr lang="en-US" sz="1100" dirty="0"/>
                    </a:p>
                  </a:txBody>
                  <a:tcPr anchor="ctr"/>
                </a:tc>
                <a:tc>
                  <a:txBody>
                    <a:bodyPr/>
                    <a:lstStyle/>
                    <a:p>
                      <a:pPr algn="ctr"/>
                      <a:r>
                        <a:rPr lang="en-US" sz="1100" dirty="0"/>
                        <a:t>48.2 </a:t>
                      </a:r>
                      <a:r>
                        <a:rPr lang="en-US" sz="1100" b="0" kern="1200" dirty="0">
                          <a:solidFill>
                            <a:schemeClr val="tx1"/>
                          </a:solidFill>
                          <a:effectLst/>
                        </a:rPr>
                        <a:t>± 9.3 SD</a:t>
                      </a:r>
                      <a:endParaRPr lang="en-US" sz="1100" dirty="0"/>
                    </a:p>
                  </a:txBody>
                  <a:tcPr anchor="ctr"/>
                </a:tc>
                <a:extLst>
                  <a:ext uri="{0D108BD9-81ED-4DB2-BD59-A6C34878D82A}">
                    <a16:rowId xmlns:a16="http://schemas.microsoft.com/office/drawing/2014/main" val="1617987780"/>
                  </a:ext>
                </a:extLst>
              </a:tr>
              <a:tr h="313502">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dirty="0"/>
                    </a:p>
                  </a:txBody>
                  <a:tcPr anchor="ctr"/>
                </a:tc>
                <a:tc>
                  <a:txBody>
                    <a:bodyPr/>
                    <a:lstStyle/>
                    <a:p>
                      <a:pPr algn="ctr"/>
                      <a:r>
                        <a:rPr lang="en-US" sz="1100" b="1" kern="1200" dirty="0">
                          <a:solidFill>
                            <a:schemeClr val="tx1"/>
                          </a:solidFill>
                          <a:effectLst/>
                        </a:rPr>
                        <a:t>Efmoroctocog alfa</a:t>
                      </a:r>
                    </a:p>
                    <a:p>
                      <a:pPr algn="ctr"/>
                      <a:r>
                        <a:rPr lang="en-US" sz="1100" b="1" kern="1200" dirty="0">
                          <a:solidFill>
                            <a:schemeClr val="tx1"/>
                          </a:solidFill>
                          <a:effectLst/>
                        </a:rPr>
                        <a:t>(Eloctate)</a:t>
                      </a:r>
                      <a:endParaRPr lang="en-US" sz="1100" b="1" dirty="0"/>
                    </a:p>
                  </a:txBody>
                  <a:tcPr anchor="ctr">
                    <a:solidFill>
                      <a:srgbClr val="DEEDD9"/>
                    </a:solidFill>
                  </a:tcPr>
                </a:tc>
                <a:tc>
                  <a:txBody>
                    <a:bodyPr/>
                    <a:lstStyle/>
                    <a:p>
                      <a:pPr algn="ctr"/>
                      <a:r>
                        <a:rPr lang="en-US" sz="1100" b="0" kern="1200" dirty="0">
                          <a:solidFill>
                            <a:schemeClr val="tx1"/>
                          </a:solidFill>
                          <a:effectLst/>
                        </a:rPr>
                        <a:t>Fusion with Fc fragment of IgG1</a:t>
                      </a:r>
                      <a:endParaRPr lang="en-US" sz="1100" dirty="0"/>
                    </a:p>
                  </a:txBody>
                  <a:tcPr anchor="ctr">
                    <a:solidFill>
                      <a:srgbClr val="DEEDD9"/>
                    </a:solidFill>
                  </a:tcPr>
                </a:tc>
                <a:tc>
                  <a:txBody>
                    <a:bodyPr/>
                    <a:lstStyle/>
                    <a:p>
                      <a:pPr algn="ctr"/>
                      <a:r>
                        <a:rPr lang="en-US" sz="1100" b="0" kern="1200" dirty="0">
                          <a:solidFill>
                            <a:schemeClr val="tx1"/>
                          </a:solidFill>
                          <a:effectLst/>
                        </a:rPr>
                        <a:t>19.7 ± 2.3 SD</a:t>
                      </a:r>
                      <a:endParaRPr lang="en-US" sz="1100" dirty="0"/>
                    </a:p>
                  </a:txBody>
                  <a:tcPr anchor="ctr">
                    <a:solidFill>
                      <a:srgbClr val="DEEDD9"/>
                    </a:solidFill>
                  </a:tcPr>
                </a:tc>
                <a:extLst>
                  <a:ext uri="{0D108BD9-81ED-4DB2-BD59-A6C34878D82A}">
                    <a16:rowId xmlns:a16="http://schemas.microsoft.com/office/drawing/2014/main" val="3219309061"/>
                  </a:ext>
                </a:extLst>
              </a:tr>
              <a:tr h="313502">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dirty="0"/>
                    </a:p>
                  </a:txBody>
                  <a:tcPr anchor="ctr"/>
                </a:tc>
                <a:tc>
                  <a:txBody>
                    <a:bodyPr/>
                    <a:lstStyle/>
                    <a:p>
                      <a:pPr algn="ctr"/>
                      <a:r>
                        <a:rPr lang="en-US" sz="1100" b="1" kern="1200" dirty="0">
                          <a:solidFill>
                            <a:schemeClr val="tx1"/>
                          </a:solidFill>
                          <a:effectLst/>
                        </a:rPr>
                        <a:t>Rurioctocog alfa pegol</a:t>
                      </a:r>
                    </a:p>
                    <a:p>
                      <a:pPr algn="ctr"/>
                      <a:r>
                        <a:rPr lang="en-US" sz="1100" b="1" kern="1200" dirty="0">
                          <a:solidFill>
                            <a:schemeClr val="tx1"/>
                          </a:solidFill>
                          <a:effectLst/>
                        </a:rPr>
                        <a:t>(Adynovate)</a:t>
                      </a:r>
                      <a:endParaRPr lang="en-US" sz="1100" b="1" dirty="0"/>
                    </a:p>
                  </a:txBody>
                  <a:tcPr anchor="ctr">
                    <a:solidFill>
                      <a:srgbClr val="FBFCFE"/>
                    </a:solidFill>
                  </a:tcPr>
                </a:tc>
                <a:tc>
                  <a:txBody>
                    <a:bodyPr/>
                    <a:lstStyle/>
                    <a:p>
                      <a:pPr algn="ctr"/>
                      <a:r>
                        <a:rPr lang="en-US" sz="1100" b="0" kern="1200" dirty="0">
                          <a:solidFill>
                            <a:schemeClr val="tx1"/>
                          </a:solidFill>
                          <a:effectLst/>
                        </a:rPr>
                        <a:t>Pegylation</a:t>
                      </a:r>
                      <a:br>
                        <a:rPr lang="en-US" sz="1100" dirty="0"/>
                      </a:br>
                      <a:r>
                        <a:rPr lang="en-US" sz="1100" b="0" kern="1200" dirty="0">
                          <a:solidFill>
                            <a:schemeClr val="tx1"/>
                          </a:solidFill>
                          <a:effectLst/>
                        </a:rPr>
                        <a:t>(20 kDa PEG)</a:t>
                      </a:r>
                      <a:endParaRPr lang="en-US" sz="1100" dirty="0"/>
                    </a:p>
                  </a:txBody>
                  <a:tcPr anchor="ctr">
                    <a:solidFill>
                      <a:srgbClr val="FBFCFE"/>
                    </a:solidFill>
                  </a:tcPr>
                </a:tc>
                <a:tc>
                  <a:txBody>
                    <a:bodyPr/>
                    <a:lstStyle/>
                    <a:p>
                      <a:pPr algn="ctr"/>
                      <a:r>
                        <a:rPr lang="en-US" sz="1100" dirty="0"/>
                        <a:t>14.69 </a:t>
                      </a:r>
                      <a:r>
                        <a:rPr lang="en-US" sz="1100" b="0" kern="1200" dirty="0">
                          <a:solidFill>
                            <a:schemeClr val="tx1"/>
                          </a:solidFill>
                          <a:effectLst/>
                        </a:rPr>
                        <a:t>± 3.79 SD</a:t>
                      </a:r>
                      <a:endParaRPr lang="en-US" sz="1100" dirty="0"/>
                    </a:p>
                  </a:txBody>
                  <a:tcPr anchor="ctr">
                    <a:solidFill>
                      <a:srgbClr val="FBFCFE"/>
                    </a:solidFill>
                  </a:tcPr>
                </a:tc>
                <a:extLst>
                  <a:ext uri="{0D108BD9-81ED-4DB2-BD59-A6C34878D82A}">
                    <a16:rowId xmlns:a16="http://schemas.microsoft.com/office/drawing/2014/main" val="4242369966"/>
                  </a:ext>
                </a:extLst>
              </a:tr>
              <a:tr h="313502">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dirty="0"/>
                    </a:p>
                  </a:txBody>
                  <a:tcPr anchor="ctr"/>
                </a:tc>
                <a:tc>
                  <a:txBody>
                    <a:bodyPr/>
                    <a:lstStyle/>
                    <a:p>
                      <a:pPr algn="ctr"/>
                      <a:r>
                        <a:rPr lang="en-US" sz="1100" b="1" kern="1200" dirty="0">
                          <a:solidFill>
                            <a:schemeClr val="tx1"/>
                          </a:solidFill>
                          <a:effectLst/>
                        </a:rPr>
                        <a:t>Turoctocog alfa pegol</a:t>
                      </a:r>
                    </a:p>
                    <a:p>
                      <a:pPr algn="ctr"/>
                      <a:r>
                        <a:rPr lang="en-US" sz="1100" b="1" kern="1200" dirty="0">
                          <a:solidFill>
                            <a:schemeClr val="tx1"/>
                          </a:solidFill>
                          <a:effectLst/>
                        </a:rPr>
                        <a:t>(Esperoct)</a:t>
                      </a:r>
                      <a:endParaRPr lang="en-US" sz="1100" b="1" dirty="0"/>
                    </a:p>
                  </a:txBody>
                  <a:tcPr anchor="ctr">
                    <a:solidFill>
                      <a:srgbClr val="DFEDD9"/>
                    </a:solidFill>
                  </a:tcPr>
                </a:tc>
                <a:tc>
                  <a:txBody>
                    <a:bodyPr/>
                    <a:lstStyle/>
                    <a:p>
                      <a:pPr algn="ctr"/>
                      <a:r>
                        <a:rPr lang="en-US" sz="1100" b="0" kern="1200" dirty="0">
                          <a:solidFill>
                            <a:schemeClr val="tx1"/>
                          </a:solidFill>
                          <a:effectLst/>
                        </a:rPr>
                        <a:t>Pegylation</a:t>
                      </a:r>
                      <a:br>
                        <a:rPr lang="en-US" sz="1100" dirty="0"/>
                      </a:br>
                      <a:r>
                        <a:rPr lang="en-US" sz="1100" b="0" kern="1200" dirty="0">
                          <a:solidFill>
                            <a:schemeClr val="tx1"/>
                          </a:solidFill>
                          <a:effectLst/>
                        </a:rPr>
                        <a:t>(40 kDa PEG)</a:t>
                      </a:r>
                      <a:endParaRPr lang="en-US" sz="1100" dirty="0"/>
                    </a:p>
                  </a:txBody>
                  <a:tcPr anchor="ctr">
                    <a:solidFill>
                      <a:srgbClr val="DFEDD9"/>
                    </a:solidFill>
                  </a:tcPr>
                </a:tc>
                <a:tc>
                  <a:txBody>
                    <a:bodyPr/>
                    <a:lstStyle/>
                    <a:p>
                      <a:pPr algn="ctr"/>
                      <a:r>
                        <a:rPr lang="en-US" sz="1100" b="0" kern="1200" dirty="0">
                          <a:solidFill>
                            <a:schemeClr val="tx1"/>
                          </a:solidFill>
                          <a:effectLst/>
                        </a:rPr>
                        <a:t>21.7 (33% CV)</a:t>
                      </a:r>
                      <a:endParaRPr lang="en-US" sz="1100" dirty="0"/>
                    </a:p>
                  </a:txBody>
                  <a:tcPr anchor="ctr">
                    <a:solidFill>
                      <a:srgbClr val="DFEDD9"/>
                    </a:solidFill>
                  </a:tcPr>
                </a:tc>
                <a:extLst>
                  <a:ext uri="{0D108BD9-81ED-4DB2-BD59-A6C34878D82A}">
                    <a16:rowId xmlns:a16="http://schemas.microsoft.com/office/drawing/2014/main" val="668442717"/>
                  </a:ext>
                </a:extLst>
              </a:tr>
              <a:tr h="313502">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Hemophilia B</a:t>
                      </a:r>
                    </a:p>
                    <a:p>
                      <a:pPr algn="ctr"/>
                      <a:r>
                        <a:rPr lang="en-US" sz="1400" dirty="0"/>
                        <a:t>(FIX)</a:t>
                      </a:r>
                    </a:p>
                  </a:txBody>
                  <a:tcPr anchor="ctr">
                    <a:lnB w="12700" cmpd="sng">
                      <a:noFill/>
                    </a:lnB>
                    <a:solidFill>
                      <a:schemeClr val="accent5">
                        <a:lumMod val="75000"/>
                        <a:alpha val="20000"/>
                      </a:schemeClr>
                    </a:solidFill>
                  </a:tcPr>
                </a:tc>
                <a:tc>
                  <a:txBody>
                    <a:bodyPr/>
                    <a:lstStyle/>
                    <a:p>
                      <a:pPr algn="ctr"/>
                      <a:r>
                        <a:rPr lang="en-US" sz="1100" b="1" kern="1200" dirty="0">
                          <a:solidFill>
                            <a:schemeClr val="tx1"/>
                          </a:solidFill>
                          <a:effectLst/>
                        </a:rPr>
                        <a:t>Albutrepenonacog alfa</a:t>
                      </a:r>
                    </a:p>
                    <a:p>
                      <a:pPr algn="ctr"/>
                      <a:r>
                        <a:rPr lang="en-US" sz="1100" b="1" kern="1200" dirty="0">
                          <a:solidFill>
                            <a:schemeClr val="tx1"/>
                          </a:solidFill>
                          <a:effectLst/>
                        </a:rPr>
                        <a:t>(Idelvion)</a:t>
                      </a:r>
                      <a:endParaRPr lang="en-US" sz="1100" b="1" dirty="0"/>
                    </a:p>
                  </a:txBody>
                  <a:tcPr anchor="ctr">
                    <a:solidFill>
                      <a:schemeClr val="accent5">
                        <a:lumMod val="20000"/>
                        <a:lumOff val="80000"/>
                      </a:schemeClr>
                    </a:solidFill>
                  </a:tcPr>
                </a:tc>
                <a:tc>
                  <a:txBody>
                    <a:bodyPr/>
                    <a:lstStyle/>
                    <a:p>
                      <a:pPr algn="ctr" fontAlgn="t"/>
                      <a:r>
                        <a:rPr lang="en-US" sz="1100" b="0" dirty="0">
                          <a:effectLst/>
                        </a:rPr>
                        <a:t>Fusion with recombinant albumin</a:t>
                      </a:r>
                    </a:p>
                  </a:txBody>
                  <a:tcPr anchor="ctr">
                    <a:solidFill>
                      <a:schemeClr val="accent5">
                        <a:lumMod val="20000"/>
                        <a:lumOff val="80000"/>
                      </a:schemeClr>
                    </a:solidFill>
                  </a:tcPr>
                </a:tc>
                <a:tc>
                  <a:txBody>
                    <a:bodyPr/>
                    <a:lstStyle/>
                    <a:p>
                      <a:pPr algn="ctr" fontAlgn="t"/>
                      <a:br>
                        <a:rPr lang="en-US" sz="1100" b="0" dirty="0">
                          <a:effectLst/>
                        </a:rPr>
                      </a:br>
                      <a:r>
                        <a:rPr lang="en-US" sz="1100" b="0" dirty="0">
                          <a:effectLst/>
                        </a:rPr>
                        <a:t>104 (</a:t>
                      </a:r>
                      <a:r>
                        <a:rPr lang="en-US" sz="1100" b="0" kern="1200" dirty="0">
                          <a:solidFill>
                            <a:schemeClr val="tx1"/>
                          </a:solidFill>
                          <a:effectLst/>
                        </a:rPr>
                        <a:t>25% CV)</a:t>
                      </a:r>
                      <a:endParaRPr lang="en-US" sz="1100" b="0" dirty="0">
                        <a:effectLst/>
                      </a:endParaRPr>
                    </a:p>
                  </a:txBody>
                  <a:tcPr anchor="ctr">
                    <a:solidFill>
                      <a:schemeClr val="accent5">
                        <a:lumMod val="20000"/>
                        <a:lumOff val="80000"/>
                      </a:schemeClr>
                    </a:solidFill>
                  </a:tcPr>
                </a:tc>
                <a:extLst>
                  <a:ext uri="{0D108BD9-81ED-4DB2-BD59-A6C34878D82A}">
                    <a16:rowId xmlns:a16="http://schemas.microsoft.com/office/drawing/2014/main" val="739520409"/>
                  </a:ext>
                </a:extLst>
              </a:tr>
              <a:tr h="313502">
                <a:tc vMerge="1">
                  <a:txBody>
                    <a:bodyPr/>
                    <a:lstStyle/>
                    <a:p>
                      <a:pPr algn="ctr"/>
                      <a:endParaRPr lang="en-US" sz="1100" dirty="0"/>
                    </a:p>
                  </a:txBody>
                  <a:tcPr anchor="ctr"/>
                </a:tc>
                <a:tc>
                  <a:txBody>
                    <a:bodyPr/>
                    <a:lstStyle/>
                    <a:p>
                      <a:pPr algn="ctr"/>
                      <a:r>
                        <a:rPr lang="en-US" sz="1100" b="1" kern="1200" dirty="0">
                          <a:solidFill>
                            <a:schemeClr val="tx1"/>
                          </a:solidFill>
                          <a:effectLst/>
                        </a:rPr>
                        <a:t>Eftrenonacog alfa</a:t>
                      </a:r>
                    </a:p>
                    <a:p>
                      <a:pPr algn="ctr"/>
                      <a:r>
                        <a:rPr lang="en-US" sz="1100" b="1" kern="1200" dirty="0">
                          <a:solidFill>
                            <a:schemeClr val="tx1"/>
                          </a:solidFill>
                          <a:effectLst/>
                        </a:rPr>
                        <a:t>(Alprolix)</a:t>
                      </a:r>
                      <a:endParaRPr lang="en-US" sz="1100" b="1" dirty="0"/>
                    </a:p>
                  </a:txBody>
                  <a:tcPr anchor="ctr">
                    <a:noFill/>
                  </a:tcPr>
                </a:tc>
                <a:tc>
                  <a:txBody>
                    <a:bodyPr/>
                    <a:lstStyle/>
                    <a:p>
                      <a:pPr algn="ctr"/>
                      <a:r>
                        <a:rPr lang="en-US" sz="1100" b="0" kern="1200" dirty="0">
                          <a:solidFill>
                            <a:schemeClr val="tx1"/>
                          </a:solidFill>
                          <a:effectLst/>
                        </a:rPr>
                        <a:t>Fusion with Fc fragment of IgG1</a:t>
                      </a:r>
                      <a:endParaRPr lang="en-US" sz="1100" dirty="0"/>
                    </a:p>
                  </a:txBody>
                  <a:tcPr anchor="ctr">
                    <a:noFill/>
                  </a:tcPr>
                </a:tc>
                <a:tc>
                  <a:txBody>
                    <a:bodyPr/>
                    <a:lstStyle/>
                    <a:p>
                      <a:pPr algn="ctr"/>
                      <a:r>
                        <a:rPr lang="en-US" sz="1100" dirty="0"/>
                        <a:t>86 (37% CV)</a:t>
                      </a:r>
                    </a:p>
                  </a:txBody>
                  <a:tcPr anchor="ctr">
                    <a:noFill/>
                  </a:tcPr>
                </a:tc>
                <a:extLst>
                  <a:ext uri="{0D108BD9-81ED-4DB2-BD59-A6C34878D82A}">
                    <a16:rowId xmlns:a16="http://schemas.microsoft.com/office/drawing/2014/main" val="55779296"/>
                  </a:ext>
                </a:extLst>
              </a:tr>
              <a:tr h="313502">
                <a:tc vMerge="1">
                  <a:txBody>
                    <a:bodyPr/>
                    <a:lstStyle/>
                    <a:p>
                      <a:pPr algn="ctr"/>
                      <a:endParaRPr lang="en-US" sz="1100" dirty="0"/>
                    </a:p>
                  </a:txBody>
                  <a:tcPr anchor="ctr"/>
                </a:tc>
                <a:tc>
                  <a:txBody>
                    <a:bodyPr/>
                    <a:lstStyle/>
                    <a:p>
                      <a:pPr algn="ctr" fontAlgn="t"/>
                      <a:r>
                        <a:rPr lang="en-US" sz="1100" b="1" dirty="0">
                          <a:effectLst/>
                        </a:rPr>
                        <a:t>Nonacog beta pegol </a:t>
                      </a:r>
                    </a:p>
                    <a:p>
                      <a:pPr algn="ctr" fontAlgn="t"/>
                      <a:r>
                        <a:rPr lang="en-US" sz="1100" b="1" dirty="0">
                          <a:effectLst/>
                        </a:rPr>
                        <a:t>(Rebinyn)</a:t>
                      </a:r>
                    </a:p>
                  </a:txBody>
                  <a:tcPr anchor="ctr">
                    <a:lnB w="12700" cmpd="sng">
                      <a:noFill/>
                    </a:lnB>
                    <a:solidFill>
                      <a:schemeClr val="accent5">
                        <a:lumMod val="20000"/>
                        <a:lumOff val="80000"/>
                      </a:schemeClr>
                    </a:solidFill>
                  </a:tcPr>
                </a:tc>
                <a:tc>
                  <a:txBody>
                    <a:bodyPr/>
                    <a:lstStyle/>
                    <a:p>
                      <a:pPr algn="ctr"/>
                      <a:r>
                        <a:rPr lang="en-US" sz="1100" b="0" kern="1200" dirty="0">
                          <a:solidFill>
                            <a:schemeClr val="tx1"/>
                          </a:solidFill>
                          <a:effectLst/>
                        </a:rPr>
                        <a:t>Pegylation</a:t>
                      </a:r>
                      <a:br>
                        <a:rPr lang="en-US" sz="1100" dirty="0"/>
                      </a:br>
                      <a:r>
                        <a:rPr lang="en-US" sz="1100" b="0" kern="1200" dirty="0">
                          <a:solidFill>
                            <a:schemeClr val="tx1"/>
                          </a:solidFill>
                          <a:effectLst/>
                        </a:rPr>
                        <a:t>(40 kDa PEG)</a:t>
                      </a:r>
                      <a:endParaRPr lang="en-US" sz="1100" dirty="0"/>
                    </a:p>
                  </a:txBody>
                  <a:tcPr anchor="ctr">
                    <a:lnB w="12700" cmpd="sng">
                      <a:noFill/>
                    </a:lnB>
                    <a:solidFill>
                      <a:schemeClr val="accent5">
                        <a:lumMod val="20000"/>
                        <a:lumOff val="80000"/>
                      </a:schemeClr>
                    </a:solidFill>
                  </a:tcPr>
                </a:tc>
                <a:tc>
                  <a:txBody>
                    <a:bodyPr/>
                    <a:lstStyle/>
                    <a:p>
                      <a:pPr algn="ctr"/>
                      <a:r>
                        <a:rPr lang="en-US" sz="1100" dirty="0"/>
                        <a:t>114.9 (9.7% CV)</a:t>
                      </a:r>
                    </a:p>
                  </a:txBody>
                  <a:tcPr anchor="ctr">
                    <a:lnB w="12700" cmpd="sng">
                      <a:noFill/>
                    </a:lnB>
                    <a:solidFill>
                      <a:schemeClr val="accent5">
                        <a:lumMod val="20000"/>
                        <a:lumOff val="80000"/>
                      </a:schemeClr>
                    </a:solidFill>
                  </a:tcPr>
                </a:tc>
                <a:extLst>
                  <a:ext uri="{0D108BD9-81ED-4DB2-BD59-A6C34878D82A}">
                    <a16:rowId xmlns:a16="http://schemas.microsoft.com/office/drawing/2014/main" val="65510427"/>
                  </a:ext>
                </a:extLst>
              </a:tr>
            </a:tbl>
          </a:graphicData>
        </a:graphic>
      </p:graphicFrame>
      <p:sp>
        <p:nvSpPr>
          <p:cNvPr id="12" name="TextBox 11">
            <a:extLst>
              <a:ext uri="{FF2B5EF4-FFF2-40B4-BE49-F238E27FC236}">
                <a16:creationId xmlns:a16="http://schemas.microsoft.com/office/drawing/2014/main" id="{715AF323-FA40-AD0C-2D2D-688183B6C4C9}"/>
              </a:ext>
            </a:extLst>
          </p:cNvPr>
          <p:cNvSpPr txBox="1"/>
          <p:nvPr/>
        </p:nvSpPr>
        <p:spPr>
          <a:xfrm>
            <a:off x="3082065" y="4546934"/>
            <a:ext cx="4572000" cy="246221"/>
          </a:xfrm>
          <a:prstGeom prst="rect">
            <a:avLst/>
          </a:prstGeom>
          <a:noFill/>
        </p:spPr>
        <p:txBody>
          <a:bodyPr wrap="square">
            <a:spAutoFit/>
          </a:bodyPr>
          <a:lstStyle/>
          <a:p>
            <a:r>
              <a:rPr lang="nl-NL" altLang="en-US" sz="1000" spc="-10" dirty="0">
                <a:solidFill>
                  <a:schemeClr val="bg1"/>
                </a:solidFill>
                <a:latin typeface="Calibri" panose="020F0502020204030204" pitchFamily="34" charset="0"/>
              </a:rPr>
              <a:t>Miesbach W</a:t>
            </a:r>
            <a:r>
              <a:rPr kumimoji="0" lang="nl-NL" altLang="en-US" sz="1000" b="0" i="0" u="none" strike="noStrike" kern="1200" cap="none" spc="-10" normalizeH="0" baseline="0" noProof="0" dirty="0">
                <a:ln>
                  <a:noFill/>
                </a:ln>
                <a:solidFill>
                  <a:schemeClr val="bg1"/>
                </a:solidFill>
                <a:effectLst/>
                <a:uLnTx/>
                <a:uFillTx/>
                <a:latin typeface="Calibri" panose="020F0502020204030204" pitchFamily="34" charset="0"/>
                <a:ea typeface="+mn-ea"/>
                <a:cs typeface="+mn-cs"/>
              </a:rPr>
              <a:t>, et al. </a:t>
            </a:r>
            <a:r>
              <a:rPr lang="de-DE" altLang="en-US" sz="1000" i="1" spc="-10" dirty="0">
                <a:solidFill>
                  <a:schemeClr val="bg1"/>
                </a:solidFill>
                <a:latin typeface="Calibri" panose="020F0502020204030204" pitchFamily="34" charset="0"/>
              </a:rPr>
              <a:t>Dtsch Arztebl Int. </a:t>
            </a:r>
            <a:r>
              <a:rPr lang="de-DE" altLang="en-US" sz="1000" spc="-10" dirty="0">
                <a:solidFill>
                  <a:schemeClr val="bg1"/>
                </a:solidFill>
                <a:latin typeface="Calibri" panose="020F0502020204030204" pitchFamily="34" charset="0"/>
              </a:rPr>
              <a:t>2019;116(47): 791–798.</a:t>
            </a:r>
            <a:endParaRPr lang="en-US" sz="1000" dirty="0">
              <a:solidFill>
                <a:schemeClr val="bg1"/>
              </a:solidFill>
            </a:endParaRPr>
          </a:p>
        </p:txBody>
      </p:sp>
      <p:sp>
        <p:nvSpPr>
          <p:cNvPr id="16" name="Rectangle: Rounded Corners 15">
            <a:extLst>
              <a:ext uri="{FF2B5EF4-FFF2-40B4-BE49-F238E27FC236}">
                <a16:creationId xmlns:a16="http://schemas.microsoft.com/office/drawing/2014/main" id="{27AF33CD-03FB-B687-5301-2A3D477C6CA9}"/>
              </a:ext>
            </a:extLst>
          </p:cNvPr>
          <p:cNvSpPr/>
          <p:nvPr/>
        </p:nvSpPr>
        <p:spPr>
          <a:xfrm>
            <a:off x="7529550" y="1669442"/>
            <a:ext cx="1564442" cy="134364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Fusion techniques and pegylation aim to slow clearance to reduce infusion frequency or increase trough levels</a:t>
            </a:r>
          </a:p>
        </p:txBody>
      </p:sp>
      <p:sp>
        <p:nvSpPr>
          <p:cNvPr id="4" name="TextBox 3">
            <a:extLst>
              <a:ext uri="{FF2B5EF4-FFF2-40B4-BE49-F238E27FC236}">
                <a16:creationId xmlns:a16="http://schemas.microsoft.com/office/drawing/2014/main" id="{9F813CDA-3902-240B-5264-111DFC3382FA}"/>
              </a:ext>
            </a:extLst>
          </p:cNvPr>
          <p:cNvSpPr txBox="1"/>
          <p:nvPr/>
        </p:nvSpPr>
        <p:spPr>
          <a:xfrm>
            <a:off x="267910" y="4146824"/>
            <a:ext cx="7527833" cy="400110"/>
          </a:xfrm>
          <a:prstGeom prst="rect">
            <a:avLst/>
          </a:prstGeom>
          <a:noFill/>
        </p:spPr>
        <p:txBody>
          <a:bodyPr wrap="square" rtlCol="0">
            <a:spAutoFit/>
          </a:bodyPr>
          <a:lstStyle/>
          <a:p>
            <a:r>
              <a:rPr lang="en-US" sz="1000" baseline="30000" dirty="0"/>
              <a:t>a</a:t>
            </a:r>
            <a:r>
              <a:rPr lang="en-US" sz="1000" dirty="0"/>
              <a:t>Half-life data are based on the recommended dose for prophylaxis in adults according to the prescribing information</a:t>
            </a:r>
          </a:p>
          <a:p>
            <a:r>
              <a:rPr lang="en-US" sz="1000" dirty="0"/>
              <a:t>CV, coefficient of variation; SD, standard deviation</a:t>
            </a:r>
          </a:p>
        </p:txBody>
      </p:sp>
    </p:spTree>
    <p:extLst>
      <p:ext uri="{BB962C8B-B14F-4D97-AF65-F5344CB8AC3E}">
        <p14:creationId xmlns:p14="http://schemas.microsoft.com/office/powerpoint/2010/main" val="44469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F990B82-4848-6363-7A95-68E8A169A55D}"/>
              </a:ext>
            </a:extLst>
          </p:cNvPr>
          <p:cNvSpPr>
            <a:spLocks noGrp="1"/>
          </p:cNvSpPr>
          <p:nvPr>
            <p:ph type="title"/>
          </p:nvPr>
        </p:nvSpPr>
        <p:spPr>
          <a:noFill/>
        </p:spPr>
        <p:txBody>
          <a:bodyPr vert="horz" lIns="91440" tIns="45720" rIns="91440" bIns="45720" rtlCol="0" anchor="ctr">
            <a:normAutofit/>
          </a:bodyPr>
          <a:lstStyle/>
          <a:p>
            <a:pPr algn="ctr" defTabSz="914400"/>
            <a:r>
              <a:rPr lang="en-US" sz="2800" b="1" kern="1200" dirty="0">
                <a:solidFill>
                  <a:srgbClr val="FFFFFF"/>
                </a:solidFill>
                <a:latin typeface="+mn-lt"/>
                <a:ea typeface="+mj-ea"/>
                <a:cs typeface="+mj-cs"/>
              </a:rPr>
              <a:t> Efanesoctocog alfa</a:t>
            </a:r>
            <a:br>
              <a:rPr lang="en-US" sz="2800" b="1" kern="1200" dirty="0">
                <a:solidFill>
                  <a:srgbClr val="FFFFFF"/>
                </a:solidFill>
                <a:latin typeface="+mn-lt"/>
                <a:ea typeface="+mj-ea"/>
                <a:cs typeface="+mj-cs"/>
              </a:rPr>
            </a:br>
            <a:r>
              <a:rPr lang="en-US" sz="2800" b="1" kern="1200" dirty="0">
                <a:solidFill>
                  <a:srgbClr val="FFFFFF"/>
                </a:solidFill>
                <a:latin typeface="+mn-lt"/>
                <a:ea typeface="+mj-ea"/>
                <a:cs typeface="+mj-cs"/>
              </a:rPr>
              <a:t>(Factor VIII)</a:t>
            </a:r>
          </a:p>
        </p:txBody>
      </p:sp>
      <p:sp>
        <p:nvSpPr>
          <p:cNvPr id="2" name="Content Placeholder 1">
            <a:extLst>
              <a:ext uri="{FF2B5EF4-FFF2-40B4-BE49-F238E27FC236}">
                <a16:creationId xmlns:a16="http://schemas.microsoft.com/office/drawing/2014/main" id="{3800E0BE-223C-2AAD-7C94-5363E263B90D}"/>
              </a:ext>
            </a:extLst>
          </p:cNvPr>
          <p:cNvSpPr>
            <a:spLocks noGrp="1"/>
          </p:cNvSpPr>
          <p:nvPr>
            <p:ph idx="1"/>
          </p:nvPr>
        </p:nvSpPr>
        <p:spPr>
          <a:xfrm>
            <a:off x="628650" y="1369219"/>
            <a:ext cx="7886700" cy="459581"/>
          </a:xfrm>
        </p:spPr>
        <p:txBody>
          <a:bodyPr/>
          <a:lstStyle/>
          <a:p>
            <a:r>
              <a:rPr lang="en-US" sz="2400" dirty="0">
                <a:sym typeface="Wingdings" panose="05000000000000000000" pitchFamily="2" charset="2"/>
              </a:rPr>
              <a:t>One in a new class of factor VIII replacement therapy</a:t>
            </a:r>
            <a:endParaRPr lang="en-US" sz="2100" b="1" dirty="0">
              <a:solidFill>
                <a:srgbClr val="336699"/>
              </a:solidFill>
              <a:sym typeface="Wingdings" panose="05000000000000000000" pitchFamily="2" charset="2"/>
            </a:endParaRPr>
          </a:p>
        </p:txBody>
      </p:sp>
      <p:sp>
        <p:nvSpPr>
          <p:cNvPr id="10" name="TextBox 9">
            <a:extLst>
              <a:ext uri="{FF2B5EF4-FFF2-40B4-BE49-F238E27FC236}">
                <a16:creationId xmlns:a16="http://schemas.microsoft.com/office/drawing/2014/main" id="{86007DB7-5AAE-A955-B114-CCC9541539B6}"/>
              </a:ext>
            </a:extLst>
          </p:cNvPr>
          <p:cNvSpPr txBox="1"/>
          <p:nvPr/>
        </p:nvSpPr>
        <p:spPr>
          <a:xfrm>
            <a:off x="3133154" y="4514037"/>
            <a:ext cx="5908295" cy="246221"/>
          </a:xfrm>
          <a:prstGeom prst="rect">
            <a:avLst/>
          </a:prstGeom>
          <a:noFill/>
        </p:spPr>
        <p:txBody>
          <a:bodyPr wrap="square">
            <a:spAutoFit/>
          </a:bodyPr>
          <a:lstStyle/>
          <a:p>
            <a:r>
              <a:rPr lang="en-US" sz="1000" dirty="0">
                <a:solidFill>
                  <a:schemeClr val="bg1"/>
                </a:solidFill>
              </a:rPr>
              <a:t>von Drygalski A, et al. </a:t>
            </a:r>
            <a:r>
              <a:rPr lang="en-US" sz="1000" i="1" dirty="0">
                <a:solidFill>
                  <a:schemeClr val="bg1"/>
                </a:solidFill>
              </a:rPr>
              <a:t>N Engl J Med</a:t>
            </a:r>
            <a:r>
              <a:rPr lang="en-US" sz="1000" dirty="0">
                <a:solidFill>
                  <a:schemeClr val="bg1"/>
                </a:solidFill>
              </a:rPr>
              <a:t>. 2023;388(4):310-318.</a:t>
            </a:r>
          </a:p>
        </p:txBody>
      </p:sp>
      <p:sp>
        <p:nvSpPr>
          <p:cNvPr id="11" name="Title 1">
            <a:extLst>
              <a:ext uri="{FF2B5EF4-FFF2-40B4-BE49-F238E27FC236}">
                <a16:creationId xmlns:a16="http://schemas.microsoft.com/office/drawing/2014/main" id="{365CFA9A-4B73-4D83-49B9-05308993B015}"/>
              </a:ext>
            </a:extLst>
          </p:cNvPr>
          <p:cNvSpPr txBox="1">
            <a:spLocks/>
          </p:cNvSpPr>
          <p:nvPr/>
        </p:nvSpPr>
        <p:spPr>
          <a:xfrm>
            <a:off x="538067" y="40506"/>
            <a:ext cx="8234205"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a:t>Efanesoctocog Alfa: Recombinant Fc-VWF-XTEN Fusion Protein</a:t>
            </a:r>
          </a:p>
        </p:txBody>
      </p:sp>
      <p:graphicFrame>
        <p:nvGraphicFramePr>
          <p:cNvPr id="4" name="Table 3">
            <a:extLst>
              <a:ext uri="{FF2B5EF4-FFF2-40B4-BE49-F238E27FC236}">
                <a16:creationId xmlns:a16="http://schemas.microsoft.com/office/drawing/2014/main" id="{58BAC2A8-9EE8-1352-4A76-B2701249C364}"/>
              </a:ext>
            </a:extLst>
          </p:cNvPr>
          <p:cNvGraphicFramePr>
            <a:graphicFrameLocks noGrp="1"/>
          </p:cNvGraphicFramePr>
          <p:nvPr>
            <p:extLst>
              <p:ext uri="{D42A27DB-BD31-4B8C-83A1-F6EECF244321}">
                <p14:modId xmlns:p14="http://schemas.microsoft.com/office/powerpoint/2010/main" val="2758760689"/>
              </p:ext>
            </p:extLst>
          </p:nvPr>
        </p:nvGraphicFramePr>
        <p:xfrm>
          <a:off x="1335314" y="1966637"/>
          <a:ext cx="6654799" cy="1953885"/>
        </p:xfrm>
        <a:graphic>
          <a:graphicData uri="http://schemas.openxmlformats.org/drawingml/2006/table">
            <a:tbl>
              <a:tblPr firstRow="1" bandRow="1">
                <a:tableStyleId>{5C22544A-7EE6-4342-B048-85BDC9FD1C3A}</a:tableStyleId>
              </a:tblPr>
              <a:tblGrid>
                <a:gridCol w="2059817">
                  <a:extLst>
                    <a:ext uri="{9D8B030D-6E8A-4147-A177-3AD203B41FA5}">
                      <a16:colId xmlns:a16="http://schemas.microsoft.com/office/drawing/2014/main" val="61604537"/>
                    </a:ext>
                  </a:extLst>
                </a:gridCol>
                <a:gridCol w="4594982">
                  <a:extLst>
                    <a:ext uri="{9D8B030D-6E8A-4147-A177-3AD203B41FA5}">
                      <a16:colId xmlns:a16="http://schemas.microsoft.com/office/drawing/2014/main" val="1486224532"/>
                    </a:ext>
                  </a:extLst>
                </a:gridCol>
              </a:tblGrid>
              <a:tr h="479804">
                <a:tc>
                  <a:txBody>
                    <a:bodyPr/>
                    <a:lstStyle/>
                    <a:p>
                      <a:r>
                        <a:rPr lang="en-US" sz="2000" dirty="0"/>
                        <a:t>Alteration</a:t>
                      </a:r>
                    </a:p>
                  </a:txBody>
                  <a:tcPr/>
                </a:tc>
                <a:tc>
                  <a:txBody>
                    <a:bodyPr/>
                    <a:lstStyle/>
                    <a:p>
                      <a:r>
                        <a:rPr lang="en-US" sz="2000" dirty="0"/>
                        <a:t>Function</a:t>
                      </a:r>
                    </a:p>
                  </a:txBody>
                  <a:tcPr/>
                </a:tc>
                <a:extLst>
                  <a:ext uri="{0D108BD9-81ED-4DB2-BD59-A6C34878D82A}">
                    <a16:rowId xmlns:a16="http://schemas.microsoft.com/office/drawing/2014/main" val="4169352091"/>
                  </a:ext>
                </a:extLst>
              </a:tr>
              <a:tr h="514473">
                <a:tc>
                  <a:txBody>
                    <a:bodyPr/>
                    <a:lstStyle/>
                    <a:p>
                      <a:r>
                        <a:rPr lang="en-US" sz="2000" dirty="0"/>
                        <a:t>D’D3 domain</a:t>
                      </a:r>
                    </a:p>
                  </a:txBody>
                  <a:tcPr/>
                </a:tc>
                <a:tc>
                  <a:txBody>
                    <a:bodyPr/>
                    <a:lstStyle/>
                    <a:p>
                      <a:r>
                        <a:rPr lang="en-US" sz="2000" dirty="0"/>
                        <a:t>Decouple FVIII from von Willebrand factor</a:t>
                      </a:r>
                    </a:p>
                  </a:txBody>
                  <a:tcPr/>
                </a:tc>
                <a:extLst>
                  <a:ext uri="{0D108BD9-81ED-4DB2-BD59-A6C34878D82A}">
                    <a16:rowId xmlns:a16="http://schemas.microsoft.com/office/drawing/2014/main" val="3312605022"/>
                  </a:ext>
                </a:extLst>
              </a:tr>
              <a:tr h="479804">
                <a:tc>
                  <a:txBody>
                    <a:bodyPr/>
                    <a:lstStyle/>
                    <a:p>
                      <a:r>
                        <a:rPr lang="en-US" sz="2000" dirty="0"/>
                        <a:t>Fc domain</a:t>
                      </a:r>
                    </a:p>
                  </a:txBody>
                  <a:tcPr/>
                </a:tc>
                <a:tc>
                  <a:txBody>
                    <a:bodyPr/>
                    <a:lstStyle/>
                    <a:p>
                      <a:r>
                        <a:rPr lang="en-US" sz="2000" dirty="0"/>
                        <a:t>Increase terminal half-life</a:t>
                      </a:r>
                    </a:p>
                  </a:txBody>
                  <a:tcPr/>
                </a:tc>
                <a:extLst>
                  <a:ext uri="{0D108BD9-81ED-4DB2-BD59-A6C34878D82A}">
                    <a16:rowId xmlns:a16="http://schemas.microsoft.com/office/drawing/2014/main" val="4290624469"/>
                  </a:ext>
                </a:extLst>
              </a:tr>
              <a:tr h="479804">
                <a:tc>
                  <a:txBody>
                    <a:bodyPr/>
                    <a:lstStyle/>
                    <a:p>
                      <a:r>
                        <a:rPr lang="en-US" sz="2000" dirty="0"/>
                        <a:t>XTEN insertion</a:t>
                      </a:r>
                    </a:p>
                  </a:txBody>
                  <a:tcPr/>
                </a:tc>
                <a:tc>
                  <a:txBody>
                    <a:bodyPr/>
                    <a:lstStyle/>
                    <a:p>
                      <a:r>
                        <a:rPr lang="en-US" sz="2000" dirty="0"/>
                        <a:t>Increase terminal half-life</a:t>
                      </a:r>
                    </a:p>
                  </a:txBody>
                  <a:tcPr/>
                </a:tc>
                <a:extLst>
                  <a:ext uri="{0D108BD9-81ED-4DB2-BD59-A6C34878D82A}">
                    <a16:rowId xmlns:a16="http://schemas.microsoft.com/office/drawing/2014/main" val="2852933928"/>
                  </a:ext>
                </a:extLst>
              </a:tr>
            </a:tbl>
          </a:graphicData>
        </a:graphic>
      </p:graphicFrame>
    </p:spTree>
    <p:extLst>
      <p:ext uri="{BB962C8B-B14F-4D97-AF65-F5344CB8AC3E}">
        <p14:creationId xmlns:p14="http://schemas.microsoft.com/office/powerpoint/2010/main" val="3525679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4.xml><?xml version="1.0" encoding="utf-8"?>
<a:theme xmlns:a="http://schemas.openxmlformats.org/drawingml/2006/main" name="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Custom 2">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Inspirational Presentation - v1.1.potx" id="{4CFEC47B-8BBC-4C05-8510-31BC64FCFB44}" vid="{BFB14AFE-52B0-4134-93B9-0F9EF24536E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8291</TotalTime>
  <Words>6126</Words>
  <Application>Microsoft Office PowerPoint</Application>
  <PresentationFormat>On-screen Show (16:9)</PresentationFormat>
  <Paragraphs>1001</Paragraphs>
  <Slides>40</Slides>
  <Notes>23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40</vt:i4>
      </vt:variant>
    </vt:vector>
  </HeadingPairs>
  <TitlesOfParts>
    <vt:vector size="56" baseType="lpstr">
      <vt:lpstr>Arial</vt:lpstr>
      <vt:lpstr>Calibri</vt:lpstr>
      <vt:lpstr>Calibri Light</vt:lpstr>
      <vt:lpstr>Courier New</vt:lpstr>
      <vt:lpstr>Georgia</vt:lpstr>
      <vt:lpstr>Montserrat</vt:lpstr>
      <vt:lpstr>OTNEJMQuadraat</vt:lpstr>
      <vt:lpstr>Sanofi Sans 3 Regular</vt:lpstr>
      <vt:lpstr>Segoe UI</vt:lpstr>
      <vt:lpstr>Symbol</vt:lpstr>
      <vt:lpstr>Verdana</vt:lpstr>
      <vt:lpstr>Wingdings</vt:lpstr>
      <vt:lpstr>Office Theme</vt:lpstr>
      <vt:lpstr>1_Office Theme</vt:lpstr>
      <vt:lpstr>2022_CCO_Template</vt:lpstr>
      <vt:lpstr>Sanofi</vt:lpstr>
      <vt:lpstr>PowerPoint Presentation</vt:lpstr>
      <vt:lpstr>Faculty</vt:lpstr>
      <vt:lpstr>Faculty Disclosures</vt:lpstr>
      <vt:lpstr>Objectives</vt:lpstr>
      <vt:lpstr>Hemophilia Overview</vt:lpstr>
      <vt:lpstr>Complications of Hemophilia</vt:lpstr>
      <vt:lpstr>Hemophilia: A Balancing Act</vt:lpstr>
      <vt:lpstr>Increase in Half-Lives of FVIII and FIX Drugs</vt:lpstr>
      <vt:lpstr> Efanesoctocog alfa (Factor VIII)</vt:lpstr>
      <vt:lpstr>Efanesoctocog Alfa: XTEND-1 Trial</vt:lpstr>
      <vt:lpstr>Efanesoctocog Alfa: XTEND-1 Trial: Efficacy</vt:lpstr>
      <vt:lpstr>Efanesoctocog Alfa: XTEND-1 Trial: Safety</vt:lpstr>
      <vt:lpstr>Recommendations for Prophylaxis</vt:lpstr>
      <vt:lpstr>Treatment Personalization With SHL and EHL CFCs</vt:lpstr>
      <vt:lpstr>Inhibitor Formation With Factor Products</vt:lpstr>
      <vt:lpstr>Comparison of FVIII and Emicizumab</vt:lpstr>
      <vt:lpstr>Emicizumab Dosing</vt:lpstr>
      <vt:lpstr>Emicizumab Clinical Pearls: Clinical Monitoring</vt:lpstr>
      <vt:lpstr>Emicizumab Clinical Pearls: Laboratory Monitoring</vt:lpstr>
      <vt:lpstr> Fully human bispecific IgG4 antibody</vt:lpstr>
      <vt:lpstr>Mim8: FRONTIER1 Trial</vt:lpstr>
      <vt:lpstr>Mim8: FRONTIER1 Trial: Treatment-Emergent Adverse Events</vt:lpstr>
      <vt:lpstr>Mim8: FRONTIER1 Trial: Exploratory Efficacy</vt:lpstr>
      <vt:lpstr>Mim8: FRONTIER1 Trial: Additional Conclusions</vt:lpstr>
      <vt:lpstr>Mim8: FRONTIER2 Trial</vt:lpstr>
      <vt:lpstr>Mim8: FRONTIER2 Trial</vt:lpstr>
      <vt:lpstr>Concizumab*: Explorer7 Trial</vt:lpstr>
      <vt:lpstr>PowerPoint Presentation</vt:lpstr>
      <vt:lpstr>Concizumab: Explorer7 Trial: Safety</vt:lpstr>
      <vt:lpstr>Marstacimab*: BASIS Trial</vt:lpstr>
      <vt:lpstr>Marstacimab: BASIS Trial: Efficacy in Patients Without Inhibitors</vt:lpstr>
      <vt:lpstr>Marstacimab: BASIS TRIAL: Safety</vt:lpstr>
      <vt:lpstr>Anti-TFPI Therapy: Future Considerations</vt:lpstr>
      <vt:lpstr>Fitusiran*: siRNA targeting hepatic antithrombin to promote thrombin generation to rebalance homeostasis</vt:lpstr>
      <vt:lpstr>Overview of Safety in the Fitusiran Clinical Program</vt:lpstr>
      <vt:lpstr>Fitusiran: The Incidence of Thrombotic Events Was Reduced With the AT-DR vs the ODR </vt:lpstr>
      <vt:lpstr>Fitusiran: The Incidence of ALT/AST Elevations 3x ULN and Cholecystitis/Cholelithiasis Was Substantially Reduced With the AT-DR vs the ODR </vt:lpstr>
      <vt:lpstr>ATLAS-OLE: Fitusiran AT-DR Provided Clinically Meaningful Bleed Control in Participants With Hemophilia A and B With and Without Inhibitors</vt:lpstr>
      <vt:lpstr>Fitusiran: Direct Correlation Between AT Activity and ABR</vt:lpstr>
      <vt:lpstr>Gene Therapies in Hemophilia A and B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Suellen Evavold</cp:lastModifiedBy>
  <cp:revision>134</cp:revision>
  <dcterms:created xsi:type="dcterms:W3CDTF">2023-03-07T03:49:22Z</dcterms:created>
  <dcterms:modified xsi:type="dcterms:W3CDTF">2024-09-11T20:54:23Z</dcterms:modified>
</cp:coreProperties>
</file>