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0" r:id="rId4"/>
    <p:sldId id="262" r:id="rId5"/>
    <p:sldId id="274" r:id="rId6"/>
    <p:sldId id="275" r:id="rId7"/>
    <p:sldId id="264" r:id="rId8"/>
    <p:sldId id="276" r:id="rId9"/>
    <p:sldId id="265" r:id="rId10"/>
    <p:sldId id="277" r:id="rId11"/>
    <p:sldId id="266" r:id="rId12"/>
    <p:sldId id="270" r:id="rId13"/>
    <p:sldId id="271" r:id="rId14"/>
    <p:sldId id="273" r:id="rId15"/>
    <p:sldId id="267" r:id="rId16"/>
    <p:sldId id="268" r:id="rId17"/>
    <p:sldId id="269" r:id="rId18"/>
    <p:sldId id="279" r:id="rId19"/>
    <p:sldId id="280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0BE91-FFCD-C044-53E2-37985E4B0752}" name="Jane Joukovsky" initials="JJ" userId="55996e53fdeca00d" providerId="Windows Live"/>
  <p188:author id="{9F5043DB-BCD8-5519-95E0-9C6117CB384D}" name="Elder, Christopher" initials="EC" userId="S::Christopher.Elder@flcancer.com::77a1f3ce-1cfe-4ffb-9d44-d9b5f96f16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ABF"/>
    <a:srgbClr val="D65656"/>
    <a:srgbClr val="EF4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ADD61-58D4-4FF1-9606-DCD850697938}" v="11" dt="2024-09-16T12:42:05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/>
    <p:restoredTop sz="94714"/>
  </p:normalViewPr>
  <p:slideViewPr>
    <p:cSldViewPr snapToGrid="0">
      <p:cViewPr varScale="1">
        <p:scale>
          <a:sx n="125" d="100"/>
          <a:sy n="125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2024 Estimated Cancer Deaths</a:t>
            </a:r>
            <a:r>
              <a:rPr lang="en-US" b="1" u="sng" baseline="30000" dirty="0">
                <a:solidFill>
                  <a:schemeClr val="tx1"/>
                </a:solidFill>
              </a:rPr>
              <a:t>1</a:t>
            </a:r>
            <a:endParaRPr lang="en-US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739757623818364"/>
          <c:y val="5.2535564922789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 Estimated Cancer Deaths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B-4131-B73D-E45F7929024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BB-4131-B73D-E45F7929024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B-4131-B73D-E45F7929024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1BB-4131-B73D-E45F7929024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1E-4848-A03D-4DA1294B57E4}"/>
              </c:ext>
            </c:extLst>
          </c:dPt>
          <c:dLbls>
            <c:dLbl>
              <c:idx val="0"/>
              <c:layout>
                <c:manualLayout>
                  <c:x val="0.14718445221740017"/>
                  <c:y val="1.1057978028826996E-2"/>
                </c:manualLayout>
              </c:layout>
              <c:tx>
                <c:rich>
                  <a:bodyPr/>
                  <a:lstStyle/>
                  <a:p>
                    <a:fld id="{27ECA29A-FDBA-4205-9EDB-9B814EB97355}" type="VALUE">
                      <a:rPr lang="en-US" sz="1400" b="1" baseline="0" dirty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BB-4131-B73D-E45F7929024F}"/>
                </c:ext>
              </c:extLst>
            </c:dLbl>
            <c:dLbl>
              <c:idx val="1"/>
              <c:layout>
                <c:manualLayout>
                  <c:x val="-7.419408284078978E-2"/>
                  <c:y val="6.634804512711906E-2"/>
                </c:manualLayout>
              </c:layout>
              <c:tx>
                <c:rich>
                  <a:bodyPr/>
                  <a:lstStyle/>
                  <a:p>
                    <a:fld id="{A1D5BC5A-D574-4421-9C49-DE10137DCFD0}" type="VALUE">
                      <a:rPr lang="en-US" sz="1400" b="1" baseline="0" dirty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1BB-4131-B73D-E45F7929024F}"/>
                </c:ext>
              </c:extLst>
            </c:dLbl>
            <c:dLbl>
              <c:idx val="2"/>
              <c:layout>
                <c:manualLayout>
                  <c:x val="-0.15135592899521119"/>
                  <c:y val="-3.6860025070621777E-3"/>
                </c:manualLayout>
              </c:layout>
              <c:tx>
                <c:rich>
                  <a:bodyPr/>
                  <a:lstStyle/>
                  <a:p>
                    <a:fld id="{B0C94F41-B6C7-4CEF-A569-605DDA77A75E}" type="VALUE">
                      <a:rPr lang="en-US" sz="1400" b="1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BB-4131-B73D-E45F7929024F}"/>
                </c:ext>
              </c:extLst>
            </c:dLbl>
            <c:dLbl>
              <c:idx val="3"/>
              <c:layout>
                <c:manualLayout>
                  <c:x val="-0.12607834210355459"/>
                  <c:y val="-8.7559274871315713E-3"/>
                </c:manualLayout>
              </c:layout>
              <c:tx>
                <c:rich>
                  <a:bodyPr/>
                  <a:lstStyle/>
                  <a:p>
                    <a:fld id="{93134CE3-0261-441C-B787-8839230E518D}" type="VALUE">
                      <a:rPr lang="en-US" sz="1400" b="1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BB-4131-B73D-E45F79290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Lung</c:v>
                </c:pt>
                <c:pt idx="1">
                  <c:v>Colorectal</c:v>
                </c:pt>
                <c:pt idx="2">
                  <c:v>Pancreatic</c:v>
                </c:pt>
                <c:pt idx="3">
                  <c:v>Breast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125070</c:v>
                </c:pt>
                <c:pt idx="1">
                  <c:v>53010</c:v>
                </c:pt>
                <c:pt idx="2">
                  <c:v>51750</c:v>
                </c:pt>
                <c:pt idx="3">
                  <c:v>42780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131-B73D-E45F79290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Male</a:t>
            </a:r>
          </a:p>
        </c:rich>
      </c:tx>
      <c:layout>
        <c:manualLayout>
          <c:xMode val="edge"/>
          <c:yMode val="edge"/>
          <c:x val="0.42738780190728559"/>
          <c:y val="4.4927300787913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3A6-4F72-8367-B51EC12341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6-4F72-8367-B51EC123413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92-47F2-83D7-2F34F6A2288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A6-4F72-8367-B51EC12341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DE01E9-E891-428E-B9DF-51B1B876EE69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A6-4F72-8367-B51EC12341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3D2371-135C-413B-A068-E079C694E958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A6-4F72-8367-B51EC12341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B0E575-ACE3-4AF8-9EC3-9DA351CB777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3A6-4F72-8367-B51EC1234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Adenocarcinoma</c:v>
                </c:pt>
                <c:pt idx="1">
                  <c:v>Squamous</c:v>
                </c:pt>
                <c:pt idx="2">
                  <c:v>Large Cell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0.35</c:v>
                </c:pt>
                <c:pt idx="2">
                  <c:v>0.02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6-4F72-8367-B51EC12341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Female</a:t>
            </a:r>
          </a:p>
        </c:rich>
      </c:tx>
      <c:layout>
        <c:manualLayout>
          <c:xMode val="edge"/>
          <c:yMode val="edge"/>
          <c:x val="0.41506634181954005"/>
          <c:y val="5.2653901664376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A-4843-9C71-565C3E3DA05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A-4843-9C71-565C3E3DA05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A-4843-9C71-565C3E3DA05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A-4843-9C71-565C3E3DA0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DE01E9-E891-428E-B9DF-51B1B876EE69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5A-4843-9C71-565C3E3DA0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3D2371-135C-413B-A068-E079C694E958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5A-4843-9C71-565C3E3DA0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B0E575-ACE3-4AF8-9EC3-9DA351CB777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15A-4843-9C71-565C3E3DA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Adenocarcinoma</c:v>
                </c:pt>
                <c:pt idx="1">
                  <c:v>Squamous</c:v>
                </c:pt>
                <c:pt idx="2">
                  <c:v>Large Cell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0.24</c:v>
                </c:pt>
                <c:pt idx="2">
                  <c:v>0.01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5A-4843-9C71-565C3E3DA0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A11-43B0-B5A7-487D67656C3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1-43B0-B5A7-487D67656C3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A11-43B0-B5A7-487D67656C3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1-43B0-B5A7-487D67656C3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A11-43B0-B5A7-487D67656C3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1-43B0-B5A7-487D67656C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A11-43B0-B5A7-487D67656C3C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11-43B0-B5A7-487D67656C3C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1-43B0-B5A7-487D67656C3C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5EE-4509-A0A3-3301E09023E4}"/>
              </c:ext>
            </c:extLst>
          </c:dPt>
          <c:dLbls>
            <c:dLbl>
              <c:idx val="0"/>
              <c:layout>
                <c:manualLayout>
                  <c:x val="8.4534940944881887E-3"/>
                  <c:y val="-1.111712530037369E-3"/>
                </c:manualLayout>
              </c:layout>
              <c:tx>
                <c:rich>
                  <a:bodyPr/>
                  <a:lstStyle/>
                  <a:p>
                    <a:fld id="{99D3F09D-464C-402E-8A5A-DD146A5728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11-43B0-B5A7-487D67656C3C}"/>
                </c:ext>
              </c:extLst>
            </c:dLbl>
            <c:dLbl>
              <c:idx val="1"/>
              <c:layout>
                <c:manualLayout>
                  <c:x val="-2.5448142224409449E-2"/>
                  <c:y val="1.1885949071976558E-2"/>
                </c:manualLayout>
              </c:layout>
              <c:tx>
                <c:rich>
                  <a:bodyPr/>
                  <a:lstStyle/>
                  <a:p>
                    <a:fld id="{92F5B293-4264-48F5-879B-0A41E6582DB9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11-43B0-B5A7-487D67656C3C}"/>
                </c:ext>
              </c:extLst>
            </c:dLbl>
            <c:dLbl>
              <c:idx val="2"/>
              <c:layout>
                <c:manualLayout>
                  <c:x val="1.5602546751968503E-2"/>
                  <c:y val="-1.5560469023101068E-2"/>
                </c:manualLayout>
              </c:layout>
              <c:tx>
                <c:rich>
                  <a:bodyPr/>
                  <a:lstStyle/>
                  <a:p>
                    <a:fld id="{B7FF12AE-5372-4D9F-AE74-DA4E34B05961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A11-43B0-B5A7-487D67656C3C}"/>
                </c:ext>
              </c:extLst>
            </c:dLbl>
            <c:dLbl>
              <c:idx val="3"/>
              <c:layout>
                <c:manualLayout>
                  <c:x val="3.1249794947506571E-3"/>
                  <c:y val="-1.23303373666438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8BBB4-E513-4FF8-92DA-EEFFC454CDE8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03083989501313E-2"/>
                      <c:h val="4.68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11-43B0-B5A7-487D67656C3C}"/>
                </c:ext>
              </c:extLst>
            </c:dLbl>
            <c:dLbl>
              <c:idx val="4"/>
              <c:layout>
                <c:manualLayout>
                  <c:x val="9.5503813976377961E-3"/>
                  <c:y val="-1.9817789135224587E-2"/>
                </c:manualLayout>
              </c:layout>
              <c:tx>
                <c:rich>
                  <a:bodyPr/>
                  <a:lstStyle/>
                  <a:p>
                    <a:fld id="{681498D1-E0C6-4CF8-B1AF-914254DD97F3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A11-43B0-B5A7-487D67656C3C}"/>
                </c:ext>
              </c:extLst>
            </c:dLbl>
            <c:dLbl>
              <c:idx val="5"/>
              <c:layout>
                <c:manualLayout>
                  <c:x val="1.4313853346456693E-2"/>
                  <c:y val="-4.9211365082962285E-3"/>
                </c:manualLayout>
              </c:layout>
              <c:tx>
                <c:rich>
                  <a:bodyPr/>
                  <a:lstStyle/>
                  <a:p>
                    <a:fld id="{FE37E306-364D-488E-98CE-6403106F2E53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11-43B0-B5A7-487D67656C3C}"/>
                </c:ext>
              </c:extLst>
            </c:dLbl>
            <c:dLbl>
              <c:idx val="6"/>
              <c:layout>
                <c:manualLayout>
                  <c:x val="5.8470718503937005E-3"/>
                  <c:y val="7.4916949131585316E-3"/>
                </c:manualLayout>
              </c:layout>
              <c:tx>
                <c:rich>
                  <a:bodyPr/>
                  <a:lstStyle/>
                  <a:p>
                    <a:fld id="{637F1FAE-17F3-42FF-9E67-C6C80AB9FD00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A11-43B0-B5A7-487D67656C3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96EB76-787B-421E-BEA1-18DA6EB8DB35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A11-43B0-B5A7-487D67656C3C}"/>
                </c:ext>
              </c:extLst>
            </c:dLbl>
            <c:dLbl>
              <c:idx val="8"/>
              <c:layout>
                <c:manualLayout>
                  <c:x val="-1.3718934547244094E-2"/>
                  <c:y val="2.7432392505389241E-2"/>
                </c:manualLayout>
              </c:layout>
              <c:tx>
                <c:rich>
                  <a:bodyPr/>
                  <a:lstStyle/>
                  <a:p>
                    <a:fld id="{8904D888-8ED5-450A-9E53-DD9E3D95A221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11-43B0-B5A7-487D67656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9"/>
                <c:pt idx="0">
                  <c:v>KRAS</c:v>
                </c:pt>
                <c:pt idx="1">
                  <c:v>EGFR</c:v>
                </c:pt>
                <c:pt idx="2">
                  <c:v>ALK</c:v>
                </c:pt>
                <c:pt idx="3">
                  <c:v>MET</c:v>
                </c:pt>
                <c:pt idx="4">
                  <c:v>BRAF</c:v>
                </c:pt>
                <c:pt idx="5">
                  <c:v>ERBB2/HER2</c:v>
                </c:pt>
                <c:pt idx="6">
                  <c:v>ROS1</c:v>
                </c:pt>
                <c:pt idx="7">
                  <c:v>RET</c:v>
                </c:pt>
                <c:pt idx="8">
                  <c:v>Other/Unknown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0.26</c:v>
                </c:pt>
                <c:pt idx="2">
                  <c:v>0.04</c:v>
                </c:pt>
                <c:pt idx="3">
                  <c:v>0.06</c:v>
                </c:pt>
                <c:pt idx="4">
                  <c:v>0.05</c:v>
                </c:pt>
                <c:pt idx="5">
                  <c:v>0.03</c:v>
                </c:pt>
                <c:pt idx="6" formatCode="0.0%">
                  <c:v>2.5999999999999999E-2</c:v>
                </c:pt>
                <c:pt idx="7">
                  <c:v>0.01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1-43B0-B5A7-487D67656C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5F77E-75C3-4079-B57F-A520A21D605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DACE6C7-A096-41F8-AA05-F175CB6EA672}">
      <dgm:prSet/>
      <dgm:spPr/>
      <dgm:t>
        <a:bodyPr/>
        <a:lstStyle/>
        <a:p>
          <a:r>
            <a:rPr lang="en-US" i="1" dirty="0"/>
            <a:t>ROS1</a:t>
          </a:r>
          <a:r>
            <a:rPr lang="en-US" dirty="0"/>
            <a:t> rearrangements identified in ~1%-2% of patients with NSCLC</a:t>
          </a:r>
          <a:r>
            <a:rPr lang="en-US" baseline="30000" dirty="0"/>
            <a:t>1-3</a:t>
          </a:r>
          <a:r>
            <a:rPr lang="en-US" dirty="0"/>
            <a:t> </a:t>
          </a:r>
        </a:p>
      </dgm:t>
    </dgm:pt>
    <dgm:pt modelId="{92C392D2-D69D-4B11-8DF7-54A801BB0090}" type="parTrans" cxnId="{FD450206-20C6-461D-85DF-414C964029E4}">
      <dgm:prSet/>
      <dgm:spPr/>
      <dgm:t>
        <a:bodyPr/>
        <a:lstStyle/>
        <a:p>
          <a:endParaRPr lang="en-US"/>
        </a:p>
      </dgm:t>
    </dgm:pt>
    <dgm:pt modelId="{2956B7CA-78F0-4FED-8EC6-DABE084C4823}" type="sibTrans" cxnId="{FD450206-20C6-461D-85DF-414C964029E4}">
      <dgm:prSet/>
      <dgm:spPr/>
      <dgm:t>
        <a:bodyPr/>
        <a:lstStyle/>
        <a:p>
          <a:endParaRPr lang="en-US"/>
        </a:p>
      </dgm:t>
    </dgm:pt>
    <dgm:pt modelId="{A2CF0735-191C-4EE4-9EA7-85898B6F7C1E}">
      <dgm:prSet/>
      <dgm:spPr/>
      <dgm:t>
        <a:bodyPr/>
        <a:lstStyle/>
        <a:p>
          <a:r>
            <a:rPr lang="en-US" i="1" dirty="0"/>
            <a:t>ROS1</a:t>
          </a:r>
          <a:r>
            <a:rPr lang="en-US" dirty="0"/>
            <a:t> oncogene encodes a tyrosine kinase related to </a:t>
          </a:r>
          <a:r>
            <a:rPr lang="en-US" i="1" dirty="0"/>
            <a:t>ALK</a:t>
          </a:r>
          <a:r>
            <a:rPr lang="en-US" baseline="30000" dirty="0"/>
            <a:t>4</a:t>
          </a:r>
          <a:endParaRPr lang="en-US" dirty="0"/>
        </a:p>
      </dgm:t>
    </dgm:pt>
    <dgm:pt modelId="{8CA26ADD-1F6F-4210-8FD5-7D8649C76E4F}" type="parTrans" cxnId="{5DC49865-4FC5-4606-AFB8-0D477E2B08E8}">
      <dgm:prSet/>
      <dgm:spPr/>
      <dgm:t>
        <a:bodyPr/>
        <a:lstStyle/>
        <a:p>
          <a:endParaRPr lang="en-US"/>
        </a:p>
      </dgm:t>
    </dgm:pt>
    <dgm:pt modelId="{296A0857-2710-4D0E-BF5B-D463F69E7E16}" type="sibTrans" cxnId="{5DC49865-4FC5-4606-AFB8-0D477E2B08E8}">
      <dgm:prSet/>
      <dgm:spPr/>
      <dgm:t>
        <a:bodyPr/>
        <a:lstStyle/>
        <a:p>
          <a:endParaRPr lang="en-US"/>
        </a:p>
      </dgm:t>
    </dgm:pt>
    <dgm:pt modelId="{D6B8EE66-0330-467D-BDBD-E23E7125C16B}">
      <dgm:prSet/>
      <dgm:spPr/>
      <dgm:t>
        <a:bodyPr/>
        <a:lstStyle/>
        <a:p>
          <a:r>
            <a:rPr lang="en-US" dirty="0"/>
            <a:t>Rearrangement leads to fusion of </a:t>
          </a:r>
          <a:r>
            <a:rPr lang="en-US" i="1" dirty="0"/>
            <a:t>ROS1</a:t>
          </a:r>
          <a:r>
            <a:rPr lang="en-US" dirty="0"/>
            <a:t> portion with various partner proteins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drives cellular transformation and act as potent oncogenic drivers</a:t>
          </a:r>
          <a:r>
            <a:rPr lang="en-US" baseline="30000" dirty="0"/>
            <a:t>5</a:t>
          </a:r>
          <a:endParaRPr lang="en-US" dirty="0"/>
        </a:p>
      </dgm:t>
    </dgm:pt>
    <dgm:pt modelId="{F390E540-2538-4484-8700-E0542395D5D3}" type="parTrans" cxnId="{CE6D395D-52A7-478B-B45E-D9F93A5CD6D4}">
      <dgm:prSet/>
      <dgm:spPr/>
      <dgm:t>
        <a:bodyPr/>
        <a:lstStyle/>
        <a:p>
          <a:endParaRPr lang="en-US"/>
        </a:p>
      </dgm:t>
    </dgm:pt>
    <dgm:pt modelId="{92FB4CA2-9CD8-49E0-A649-1277A1F28CD6}" type="sibTrans" cxnId="{CE6D395D-52A7-478B-B45E-D9F93A5CD6D4}">
      <dgm:prSet/>
      <dgm:spPr/>
      <dgm:t>
        <a:bodyPr/>
        <a:lstStyle/>
        <a:p>
          <a:endParaRPr lang="en-US"/>
        </a:p>
      </dgm:t>
    </dgm:pt>
    <dgm:pt modelId="{6C9972C5-A125-42FC-883D-6BA2FE482AEA}">
      <dgm:prSet/>
      <dgm:spPr/>
      <dgm:t>
        <a:bodyPr/>
        <a:lstStyle/>
        <a:p>
          <a:r>
            <a:rPr lang="en-US" dirty="0"/>
            <a:t>Common presentation related to </a:t>
          </a:r>
          <a:r>
            <a:rPr lang="en-US" i="1" dirty="0"/>
            <a:t>ROS1</a:t>
          </a:r>
          <a:r>
            <a:rPr lang="en-US" dirty="0"/>
            <a:t> NSCLC</a:t>
          </a:r>
          <a:r>
            <a:rPr lang="en-US" baseline="30000" dirty="0"/>
            <a:t>6-8</a:t>
          </a:r>
          <a:r>
            <a:rPr lang="en-US" dirty="0"/>
            <a:t>: </a:t>
          </a:r>
        </a:p>
      </dgm:t>
    </dgm:pt>
    <dgm:pt modelId="{819F7DCC-94AD-42A5-B3A7-3D9656EE694B}" type="parTrans" cxnId="{D28116D8-9B7F-442F-AC61-3B15CE3778C0}">
      <dgm:prSet/>
      <dgm:spPr/>
      <dgm:t>
        <a:bodyPr/>
        <a:lstStyle/>
        <a:p>
          <a:endParaRPr lang="en-US"/>
        </a:p>
      </dgm:t>
    </dgm:pt>
    <dgm:pt modelId="{78885CC0-C5DB-4488-83A4-1F5CECBDEDF6}" type="sibTrans" cxnId="{D28116D8-9B7F-442F-AC61-3B15CE3778C0}">
      <dgm:prSet/>
      <dgm:spPr/>
      <dgm:t>
        <a:bodyPr/>
        <a:lstStyle/>
        <a:p>
          <a:endParaRPr lang="en-US"/>
        </a:p>
      </dgm:t>
    </dgm:pt>
    <dgm:pt modelId="{FD85D572-A856-47FF-9B14-FDB04E6E04BA}">
      <dgm:prSet custT="1"/>
      <dgm:spPr/>
      <dgm:t>
        <a:bodyPr/>
        <a:lstStyle/>
        <a:p>
          <a:r>
            <a:rPr lang="en-US" sz="1800" dirty="0"/>
            <a:t>Younger patients</a:t>
          </a:r>
        </a:p>
      </dgm:t>
    </dgm:pt>
    <dgm:pt modelId="{B445CC0C-76E8-44C6-AA91-E24023519761}" type="parTrans" cxnId="{CCD17C03-662D-4DEB-893A-3E856C95BE2E}">
      <dgm:prSet/>
      <dgm:spPr/>
      <dgm:t>
        <a:bodyPr/>
        <a:lstStyle/>
        <a:p>
          <a:endParaRPr lang="en-US"/>
        </a:p>
      </dgm:t>
    </dgm:pt>
    <dgm:pt modelId="{2790755D-CB28-4FD7-B7EA-EB7488766EFE}" type="sibTrans" cxnId="{CCD17C03-662D-4DEB-893A-3E856C95BE2E}">
      <dgm:prSet/>
      <dgm:spPr/>
      <dgm:t>
        <a:bodyPr/>
        <a:lstStyle/>
        <a:p>
          <a:endParaRPr lang="en-US"/>
        </a:p>
      </dgm:t>
    </dgm:pt>
    <dgm:pt modelId="{397BDCF3-B04D-4772-A0AF-A990E3DEB4E0}">
      <dgm:prSet custT="1"/>
      <dgm:spPr/>
      <dgm:t>
        <a:bodyPr/>
        <a:lstStyle/>
        <a:p>
          <a:r>
            <a:rPr lang="en-US" sz="1800" dirty="0"/>
            <a:t>Female </a:t>
          </a:r>
        </a:p>
      </dgm:t>
    </dgm:pt>
    <dgm:pt modelId="{7C0214CE-ADFA-44A1-A590-4E7B36BC76A2}" type="parTrans" cxnId="{18961BA4-DBA9-4842-A9A1-D7006C7BA206}">
      <dgm:prSet/>
      <dgm:spPr/>
      <dgm:t>
        <a:bodyPr/>
        <a:lstStyle/>
        <a:p>
          <a:endParaRPr lang="en-US"/>
        </a:p>
      </dgm:t>
    </dgm:pt>
    <dgm:pt modelId="{056BE624-0577-479B-97F7-A7B4C5B33D31}" type="sibTrans" cxnId="{18961BA4-DBA9-4842-A9A1-D7006C7BA206}">
      <dgm:prSet/>
      <dgm:spPr/>
      <dgm:t>
        <a:bodyPr/>
        <a:lstStyle/>
        <a:p>
          <a:endParaRPr lang="en-US"/>
        </a:p>
      </dgm:t>
    </dgm:pt>
    <dgm:pt modelId="{2667A535-BB97-4E17-866D-BA9A0F506D6C}">
      <dgm:prSet custT="1"/>
      <dgm:spPr/>
      <dgm:t>
        <a:bodyPr/>
        <a:lstStyle/>
        <a:p>
          <a:r>
            <a:rPr lang="en-US" sz="1800" dirty="0"/>
            <a:t>Adenocarcinoma histology</a:t>
          </a:r>
        </a:p>
      </dgm:t>
    </dgm:pt>
    <dgm:pt modelId="{6056B2EF-59FE-477F-B819-31E0502C689B}" type="parTrans" cxnId="{CE3470D3-487A-49FB-BD16-3EFEDB1A98C5}">
      <dgm:prSet/>
      <dgm:spPr/>
      <dgm:t>
        <a:bodyPr/>
        <a:lstStyle/>
        <a:p>
          <a:endParaRPr lang="en-US"/>
        </a:p>
      </dgm:t>
    </dgm:pt>
    <dgm:pt modelId="{AD7E390B-E534-4AD1-9B38-5D4B4944BCF1}" type="sibTrans" cxnId="{CE3470D3-487A-49FB-BD16-3EFEDB1A98C5}">
      <dgm:prSet/>
      <dgm:spPr/>
      <dgm:t>
        <a:bodyPr/>
        <a:lstStyle/>
        <a:p>
          <a:endParaRPr lang="en-US"/>
        </a:p>
      </dgm:t>
    </dgm:pt>
    <dgm:pt modelId="{6D44D118-25B0-4D55-BC99-592A4989D026}">
      <dgm:prSet custT="1"/>
      <dgm:spPr/>
      <dgm:t>
        <a:bodyPr/>
        <a:lstStyle/>
        <a:p>
          <a:r>
            <a:rPr lang="en-US" sz="1800" dirty="0"/>
            <a:t>Never smoker</a:t>
          </a:r>
        </a:p>
      </dgm:t>
    </dgm:pt>
    <dgm:pt modelId="{A07FDEEE-8277-4B48-84B1-2421542705D1}" type="parTrans" cxnId="{F4B14C3E-EA26-4575-8AA6-7FED0A09FB47}">
      <dgm:prSet/>
      <dgm:spPr/>
      <dgm:t>
        <a:bodyPr/>
        <a:lstStyle/>
        <a:p>
          <a:endParaRPr lang="en-US"/>
        </a:p>
      </dgm:t>
    </dgm:pt>
    <dgm:pt modelId="{64BB8E90-4073-43C7-ACCD-939D2F8FE581}" type="sibTrans" cxnId="{F4B14C3E-EA26-4575-8AA6-7FED0A09FB47}">
      <dgm:prSet/>
      <dgm:spPr/>
      <dgm:t>
        <a:bodyPr/>
        <a:lstStyle/>
        <a:p>
          <a:endParaRPr lang="en-US"/>
        </a:p>
      </dgm:t>
    </dgm:pt>
    <dgm:pt modelId="{32C54C58-40FE-49B8-A606-E9C9672737F0}" type="pres">
      <dgm:prSet presAssocID="{37B5F77E-75C3-4079-B57F-A520A21D605C}" presName="linear" presStyleCnt="0">
        <dgm:presLayoutVars>
          <dgm:animLvl val="lvl"/>
          <dgm:resizeHandles val="exact"/>
        </dgm:presLayoutVars>
      </dgm:prSet>
      <dgm:spPr/>
    </dgm:pt>
    <dgm:pt modelId="{2C7C62A1-126A-4840-B27F-F3FA24A2658C}" type="pres">
      <dgm:prSet presAssocID="{7DACE6C7-A096-41F8-AA05-F175CB6EA6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66B59D-B140-41E5-8701-0E7D92B45E84}" type="pres">
      <dgm:prSet presAssocID="{2956B7CA-78F0-4FED-8EC6-DABE084C4823}" presName="spacer" presStyleCnt="0"/>
      <dgm:spPr/>
    </dgm:pt>
    <dgm:pt modelId="{76A68410-B23E-4329-A844-15310F892FD9}" type="pres">
      <dgm:prSet presAssocID="{A2CF0735-191C-4EE4-9EA7-85898B6F7C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B25786-E1EE-41A9-A294-B631C14BA69A}" type="pres">
      <dgm:prSet presAssocID="{296A0857-2710-4D0E-BF5B-D463F69E7E16}" presName="spacer" presStyleCnt="0"/>
      <dgm:spPr/>
    </dgm:pt>
    <dgm:pt modelId="{B72940DD-75D5-430C-90B2-A68307824F7C}" type="pres">
      <dgm:prSet presAssocID="{D6B8EE66-0330-467D-BDBD-E23E7125C1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5D374B-8E9D-4998-BE24-31B2D4DF5C7C}" type="pres">
      <dgm:prSet presAssocID="{92FB4CA2-9CD8-49E0-A649-1277A1F28CD6}" presName="spacer" presStyleCnt="0"/>
      <dgm:spPr/>
    </dgm:pt>
    <dgm:pt modelId="{459852E1-2DCA-4F84-A952-6E6D5056D697}" type="pres">
      <dgm:prSet presAssocID="{6C9972C5-A125-42FC-883D-6BA2FE482AE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DF1A664-3FF8-45AF-B188-04106E137B9D}" type="pres">
      <dgm:prSet presAssocID="{6C9972C5-A125-42FC-883D-6BA2FE482A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CD17C03-662D-4DEB-893A-3E856C95BE2E}" srcId="{6C9972C5-A125-42FC-883D-6BA2FE482AEA}" destId="{FD85D572-A856-47FF-9B14-FDB04E6E04BA}" srcOrd="0" destOrd="0" parTransId="{B445CC0C-76E8-44C6-AA91-E24023519761}" sibTransId="{2790755D-CB28-4FD7-B7EA-EB7488766EFE}"/>
    <dgm:cxn modelId="{FD450206-20C6-461D-85DF-414C964029E4}" srcId="{37B5F77E-75C3-4079-B57F-A520A21D605C}" destId="{7DACE6C7-A096-41F8-AA05-F175CB6EA672}" srcOrd="0" destOrd="0" parTransId="{92C392D2-D69D-4B11-8DF7-54A801BB0090}" sibTransId="{2956B7CA-78F0-4FED-8EC6-DABE084C4823}"/>
    <dgm:cxn modelId="{071A8032-C89D-4D90-8D33-2A0B00C725FF}" type="presOf" srcId="{6D44D118-25B0-4D55-BC99-592A4989D026}" destId="{3DF1A664-3FF8-45AF-B188-04106E137B9D}" srcOrd="0" destOrd="3" presId="urn:microsoft.com/office/officeart/2005/8/layout/vList2"/>
    <dgm:cxn modelId="{F4B14C3E-EA26-4575-8AA6-7FED0A09FB47}" srcId="{6C9972C5-A125-42FC-883D-6BA2FE482AEA}" destId="{6D44D118-25B0-4D55-BC99-592A4989D026}" srcOrd="3" destOrd="0" parTransId="{A07FDEEE-8277-4B48-84B1-2421542705D1}" sibTransId="{64BB8E90-4073-43C7-ACCD-939D2F8FE581}"/>
    <dgm:cxn modelId="{CE6D395D-52A7-478B-B45E-D9F93A5CD6D4}" srcId="{37B5F77E-75C3-4079-B57F-A520A21D605C}" destId="{D6B8EE66-0330-467D-BDBD-E23E7125C16B}" srcOrd="2" destOrd="0" parTransId="{F390E540-2538-4484-8700-E0542395D5D3}" sibTransId="{92FB4CA2-9CD8-49E0-A649-1277A1F28CD6}"/>
    <dgm:cxn modelId="{C9917260-C577-4442-B780-54B8D6BF40CF}" type="presOf" srcId="{7DACE6C7-A096-41F8-AA05-F175CB6EA672}" destId="{2C7C62A1-126A-4840-B27F-F3FA24A2658C}" srcOrd="0" destOrd="0" presId="urn:microsoft.com/office/officeart/2005/8/layout/vList2"/>
    <dgm:cxn modelId="{5DC49865-4FC5-4606-AFB8-0D477E2B08E8}" srcId="{37B5F77E-75C3-4079-B57F-A520A21D605C}" destId="{A2CF0735-191C-4EE4-9EA7-85898B6F7C1E}" srcOrd="1" destOrd="0" parTransId="{8CA26ADD-1F6F-4210-8FD5-7D8649C76E4F}" sibTransId="{296A0857-2710-4D0E-BF5B-D463F69E7E16}"/>
    <dgm:cxn modelId="{C861FA4A-67CC-42D9-9A70-97E915E4C3EF}" type="presOf" srcId="{FD85D572-A856-47FF-9B14-FDB04E6E04BA}" destId="{3DF1A664-3FF8-45AF-B188-04106E137B9D}" srcOrd="0" destOrd="0" presId="urn:microsoft.com/office/officeart/2005/8/layout/vList2"/>
    <dgm:cxn modelId="{729E1E89-BBBC-42F5-BFCC-DB4E030BA5BE}" type="presOf" srcId="{2667A535-BB97-4E17-866D-BA9A0F506D6C}" destId="{3DF1A664-3FF8-45AF-B188-04106E137B9D}" srcOrd="0" destOrd="2" presId="urn:microsoft.com/office/officeart/2005/8/layout/vList2"/>
    <dgm:cxn modelId="{3A830B94-5B1D-4C8C-B2F0-4896CC63A7B6}" type="presOf" srcId="{A2CF0735-191C-4EE4-9EA7-85898B6F7C1E}" destId="{76A68410-B23E-4329-A844-15310F892FD9}" srcOrd="0" destOrd="0" presId="urn:microsoft.com/office/officeart/2005/8/layout/vList2"/>
    <dgm:cxn modelId="{94C04D96-6690-4A87-ABEF-454B7C474B6E}" type="presOf" srcId="{37B5F77E-75C3-4079-B57F-A520A21D605C}" destId="{32C54C58-40FE-49B8-A606-E9C9672737F0}" srcOrd="0" destOrd="0" presId="urn:microsoft.com/office/officeart/2005/8/layout/vList2"/>
    <dgm:cxn modelId="{18961BA4-DBA9-4842-A9A1-D7006C7BA206}" srcId="{6C9972C5-A125-42FC-883D-6BA2FE482AEA}" destId="{397BDCF3-B04D-4772-A0AF-A990E3DEB4E0}" srcOrd="1" destOrd="0" parTransId="{7C0214CE-ADFA-44A1-A590-4E7B36BC76A2}" sibTransId="{056BE624-0577-479B-97F7-A7B4C5B33D31}"/>
    <dgm:cxn modelId="{C997D1B2-A440-4289-A152-89B937796EA2}" type="presOf" srcId="{D6B8EE66-0330-467D-BDBD-E23E7125C16B}" destId="{B72940DD-75D5-430C-90B2-A68307824F7C}" srcOrd="0" destOrd="0" presId="urn:microsoft.com/office/officeart/2005/8/layout/vList2"/>
    <dgm:cxn modelId="{A99FEBD2-A437-4DE2-BBD2-41F44A28E679}" type="presOf" srcId="{6C9972C5-A125-42FC-883D-6BA2FE482AEA}" destId="{459852E1-2DCA-4F84-A952-6E6D5056D697}" srcOrd="0" destOrd="0" presId="urn:microsoft.com/office/officeart/2005/8/layout/vList2"/>
    <dgm:cxn modelId="{CE3470D3-487A-49FB-BD16-3EFEDB1A98C5}" srcId="{6C9972C5-A125-42FC-883D-6BA2FE482AEA}" destId="{2667A535-BB97-4E17-866D-BA9A0F506D6C}" srcOrd="2" destOrd="0" parTransId="{6056B2EF-59FE-477F-B819-31E0502C689B}" sibTransId="{AD7E390B-E534-4AD1-9B38-5D4B4944BCF1}"/>
    <dgm:cxn modelId="{D28116D8-9B7F-442F-AC61-3B15CE3778C0}" srcId="{37B5F77E-75C3-4079-B57F-A520A21D605C}" destId="{6C9972C5-A125-42FC-883D-6BA2FE482AEA}" srcOrd="3" destOrd="0" parTransId="{819F7DCC-94AD-42A5-B3A7-3D9656EE694B}" sibTransId="{78885CC0-C5DB-4488-83A4-1F5CECBDEDF6}"/>
    <dgm:cxn modelId="{235655E1-9A24-4CA4-BAAE-53B5F561F324}" type="presOf" srcId="{397BDCF3-B04D-4772-A0AF-A990E3DEB4E0}" destId="{3DF1A664-3FF8-45AF-B188-04106E137B9D}" srcOrd="0" destOrd="1" presId="urn:microsoft.com/office/officeart/2005/8/layout/vList2"/>
    <dgm:cxn modelId="{9897142B-B272-4B49-88AD-A066AF523B23}" type="presParOf" srcId="{32C54C58-40FE-49B8-A606-E9C9672737F0}" destId="{2C7C62A1-126A-4840-B27F-F3FA24A2658C}" srcOrd="0" destOrd="0" presId="urn:microsoft.com/office/officeart/2005/8/layout/vList2"/>
    <dgm:cxn modelId="{2A41C390-C021-44D6-8467-C542C79177C6}" type="presParOf" srcId="{32C54C58-40FE-49B8-A606-E9C9672737F0}" destId="{9066B59D-B140-41E5-8701-0E7D92B45E84}" srcOrd="1" destOrd="0" presId="urn:microsoft.com/office/officeart/2005/8/layout/vList2"/>
    <dgm:cxn modelId="{2F444181-76BC-4926-87C8-F6CD921B004E}" type="presParOf" srcId="{32C54C58-40FE-49B8-A606-E9C9672737F0}" destId="{76A68410-B23E-4329-A844-15310F892FD9}" srcOrd="2" destOrd="0" presId="urn:microsoft.com/office/officeart/2005/8/layout/vList2"/>
    <dgm:cxn modelId="{777460AC-EB70-4F3E-B05D-7568819CB264}" type="presParOf" srcId="{32C54C58-40FE-49B8-A606-E9C9672737F0}" destId="{75B25786-E1EE-41A9-A294-B631C14BA69A}" srcOrd="3" destOrd="0" presId="urn:microsoft.com/office/officeart/2005/8/layout/vList2"/>
    <dgm:cxn modelId="{4A207EAD-CB73-4B0A-9DB3-E813A7271AB0}" type="presParOf" srcId="{32C54C58-40FE-49B8-A606-E9C9672737F0}" destId="{B72940DD-75D5-430C-90B2-A68307824F7C}" srcOrd="4" destOrd="0" presId="urn:microsoft.com/office/officeart/2005/8/layout/vList2"/>
    <dgm:cxn modelId="{4C40CDFD-97D8-4DDD-B6D0-7DCAF43C0DD0}" type="presParOf" srcId="{32C54C58-40FE-49B8-A606-E9C9672737F0}" destId="{EA5D374B-8E9D-4998-BE24-31B2D4DF5C7C}" srcOrd="5" destOrd="0" presId="urn:microsoft.com/office/officeart/2005/8/layout/vList2"/>
    <dgm:cxn modelId="{8EA641A6-54E6-4605-8991-56B7E498F9EE}" type="presParOf" srcId="{32C54C58-40FE-49B8-A606-E9C9672737F0}" destId="{459852E1-2DCA-4F84-A952-6E6D5056D697}" srcOrd="6" destOrd="0" presId="urn:microsoft.com/office/officeart/2005/8/layout/vList2"/>
    <dgm:cxn modelId="{C196C2AB-6B5D-4BCA-B0FD-69B1F2380912}" type="presParOf" srcId="{32C54C58-40FE-49B8-A606-E9C9672737F0}" destId="{3DF1A664-3FF8-45AF-B188-04106E137B9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8877F-B6D8-4907-B1AC-F12AE132CA4C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C0B8754-C161-4376-B794-AAE0E110BD11}">
      <dgm:prSet/>
      <dgm:spPr/>
      <dgm:t>
        <a:bodyPr/>
        <a:lstStyle/>
        <a:p>
          <a:r>
            <a:rPr lang="en-US"/>
            <a:t>Ceritinib</a:t>
          </a:r>
          <a:r>
            <a:rPr lang="en-US" baseline="30000"/>
            <a:t>2</a:t>
          </a:r>
          <a:endParaRPr lang="en-US"/>
        </a:p>
      </dgm:t>
    </dgm:pt>
    <dgm:pt modelId="{A9ADCBCC-3116-4D65-A6BD-E07948DB7C6A}" type="parTrans" cxnId="{0F22CED3-8037-4DD6-AF97-11BCC81EC83C}">
      <dgm:prSet/>
      <dgm:spPr/>
      <dgm:t>
        <a:bodyPr/>
        <a:lstStyle/>
        <a:p>
          <a:endParaRPr lang="en-US"/>
        </a:p>
      </dgm:t>
    </dgm:pt>
    <dgm:pt modelId="{6F280EA7-5C70-4553-847F-1FC6FC4ACC76}" type="sibTrans" cxnId="{0F22CED3-8037-4DD6-AF97-11BCC81EC83C}">
      <dgm:prSet/>
      <dgm:spPr/>
      <dgm:t>
        <a:bodyPr/>
        <a:lstStyle/>
        <a:p>
          <a:endParaRPr lang="en-US"/>
        </a:p>
      </dgm:t>
    </dgm:pt>
    <dgm:pt modelId="{76D75325-0570-4ADB-9000-FC5E92968F64}">
      <dgm:prSet/>
      <dgm:spPr/>
      <dgm:t>
        <a:bodyPr/>
        <a:lstStyle/>
        <a:p>
          <a:r>
            <a:rPr lang="en-US" dirty="0"/>
            <a:t>2</a:t>
          </a:r>
          <a:r>
            <a:rPr lang="en-US" baseline="0" dirty="0"/>
            <a:t>nd</a:t>
          </a:r>
          <a:r>
            <a:rPr lang="en-US" dirty="0"/>
            <a:t> generation </a:t>
          </a:r>
          <a:r>
            <a:rPr lang="en-US" i="1" dirty="0"/>
            <a:t>ROS1</a:t>
          </a:r>
          <a:r>
            <a:rPr lang="en-US" dirty="0"/>
            <a:t> and </a:t>
          </a:r>
          <a:r>
            <a:rPr lang="en-US" i="1" dirty="0"/>
            <a:t>ALK </a:t>
          </a:r>
          <a:r>
            <a:rPr lang="en-US" dirty="0"/>
            <a:t>targeted multikinase inhibitor </a:t>
          </a:r>
        </a:p>
      </dgm:t>
    </dgm:pt>
    <dgm:pt modelId="{D3441148-211D-4CC1-B1C5-B514E34E3786}" type="parTrans" cxnId="{FE7781C8-4E5C-4DE9-B28A-E1EF4A665170}">
      <dgm:prSet/>
      <dgm:spPr/>
      <dgm:t>
        <a:bodyPr/>
        <a:lstStyle/>
        <a:p>
          <a:endParaRPr lang="en-US"/>
        </a:p>
      </dgm:t>
    </dgm:pt>
    <dgm:pt modelId="{B6797C4A-43E5-4D05-A523-B85607623386}" type="sibTrans" cxnId="{FE7781C8-4E5C-4DE9-B28A-E1EF4A665170}">
      <dgm:prSet/>
      <dgm:spPr/>
      <dgm:t>
        <a:bodyPr/>
        <a:lstStyle/>
        <a:p>
          <a:endParaRPr lang="en-US"/>
        </a:p>
      </dgm:t>
    </dgm:pt>
    <dgm:pt modelId="{A0ED632E-30B4-4C24-B904-4C0927AEC6BC}">
      <dgm:prSet/>
      <dgm:spPr/>
      <dgm:t>
        <a:bodyPr/>
        <a:lstStyle/>
        <a:p>
          <a:r>
            <a:rPr lang="en-US" dirty="0"/>
            <a:t>Dosing: 450 mg once daily with food</a:t>
          </a:r>
        </a:p>
      </dgm:t>
    </dgm:pt>
    <dgm:pt modelId="{A0FCB7D1-683C-4F9D-B5AC-948F5D984991}" type="parTrans" cxnId="{D436E1E4-68B6-44E5-8406-8C858105ED0D}">
      <dgm:prSet/>
      <dgm:spPr/>
      <dgm:t>
        <a:bodyPr/>
        <a:lstStyle/>
        <a:p>
          <a:endParaRPr lang="en-US"/>
        </a:p>
      </dgm:t>
    </dgm:pt>
    <dgm:pt modelId="{E2210057-2DDB-4E02-BF85-34737F4B7AEA}" type="sibTrans" cxnId="{D436E1E4-68B6-44E5-8406-8C858105ED0D}">
      <dgm:prSet/>
      <dgm:spPr/>
      <dgm:t>
        <a:bodyPr/>
        <a:lstStyle/>
        <a:p>
          <a:endParaRPr lang="en-US"/>
        </a:p>
      </dgm:t>
    </dgm:pt>
    <dgm:pt modelId="{994BF674-8380-4E93-8E9A-75D7EBE885A1}">
      <dgm:prSet/>
      <dgm:spPr/>
      <dgm:t>
        <a:bodyPr/>
        <a:lstStyle/>
        <a:p>
          <a:r>
            <a:rPr lang="en-US"/>
            <a:t>Crizotinib</a:t>
          </a:r>
          <a:r>
            <a:rPr lang="en-US" baseline="30000"/>
            <a:t>3</a:t>
          </a:r>
          <a:endParaRPr lang="en-US"/>
        </a:p>
      </dgm:t>
    </dgm:pt>
    <dgm:pt modelId="{93E1504A-C5E4-4183-B0CC-1B0D3D1EB6CB}" type="parTrans" cxnId="{88568FDF-F0C8-447D-9497-D2D1B7724769}">
      <dgm:prSet/>
      <dgm:spPr/>
      <dgm:t>
        <a:bodyPr/>
        <a:lstStyle/>
        <a:p>
          <a:endParaRPr lang="en-US"/>
        </a:p>
      </dgm:t>
    </dgm:pt>
    <dgm:pt modelId="{ACE2B333-8D76-4339-A9BA-5C3CA5B3922C}" type="sibTrans" cxnId="{88568FDF-F0C8-447D-9497-D2D1B7724769}">
      <dgm:prSet/>
      <dgm:spPr/>
      <dgm:t>
        <a:bodyPr/>
        <a:lstStyle/>
        <a:p>
          <a:endParaRPr lang="en-US"/>
        </a:p>
      </dgm:t>
    </dgm:pt>
    <dgm:pt modelId="{65D8C044-A20A-4E9A-9310-A7BDF44DBE09}">
      <dgm:prSet/>
      <dgm:spPr/>
      <dgm:t>
        <a:bodyPr/>
        <a:lstStyle/>
        <a:p>
          <a:r>
            <a:rPr lang="en-US" dirty="0"/>
            <a:t>1</a:t>
          </a:r>
          <a:r>
            <a:rPr lang="en-US" baseline="0" dirty="0"/>
            <a:t>st</a:t>
          </a:r>
          <a:r>
            <a:rPr lang="en-US" dirty="0"/>
            <a:t> generation </a:t>
          </a:r>
          <a:r>
            <a:rPr lang="en-US" i="1" dirty="0"/>
            <a:t>ROS1</a:t>
          </a:r>
          <a:r>
            <a:rPr lang="en-US" dirty="0"/>
            <a:t> and </a:t>
          </a:r>
          <a:r>
            <a:rPr lang="en-US" i="1" dirty="0"/>
            <a:t>ALK</a:t>
          </a:r>
          <a:r>
            <a:rPr lang="en-US" dirty="0"/>
            <a:t> targeted multikinase inhibitor </a:t>
          </a:r>
        </a:p>
      </dgm:t>
    </dgm:pt>
    <dgm:pt modelId="{A0CCE219-623C-40EA-86ED-5607A99ED307}" type="parTrans" cxnId="{2BBCC067-DC07-414A-B945-2788774C4323}">
      <dgm:prSet/>
      <dgm:spPr/>
      <dgm:t>
        <a:bodyPr/>
        <a:lstStyle/>
        <a:p>
          <a:endParaRPr lang="en-US"/>
        </a:p>
      </dgm:t>
    </dgm:pt>
    <dgm:pt modelId="{3E15F81A-734D-4198-BC80-569DE7FE7FFC}" type="sibTrans" cxnId="{2BBCC067-DC07-414A-B945-2788774C4323}">
      <dgm:prSet/>
      <dgm:spPr/>
      <dgm:t>
        <a:bodyPr/>
        <a:lstStyle/>
        <a:p>
          <a:endParaRPr lang="en-US"/>
        </a:p>
      </dgm:t>
    </dgm:pt>
    <dgm:pt modelId="{D5445220-8C9F-49C6-8779-3FB3E7A59280}">
      <dgm:prSet/>
      <dgm:spPr/>
      <dgm:t>
        <a:bodyPr/>
        <a:lstStyle/>
        <a:p>
          <a:r>
            <a:rPr lang="en-US" dirty="0"/>
            <a:t>Dosing: 250 mg twice daily </a:t>
          </a:r>
        </a:p>
      </dgm:t>
    </dgm:pt>
    <dgm:pt modelId="{E2DEBB48-3C88-4B64-AC60-8C77E7631FE0}" type="parTrans" cxnId="{257A889B-C904-456F-84F8-3810FF8EA4DC}">
      <dgm:prSet/>
      <dgm:spPr/>
      <dgm:t>
        <a:bodyPr/>
        <a:lstStyle/>
        <a:p>
          <a:endParaRPr lang="en-US"/>
        </a:p>
      </dgm:t>
    </dgm:pt>
    <dgm:pt modelId="{49B742B1-056D-45B3-B19D-6186A69E6A3B}" type="sibTrans" cxnId="{257A889B-C904-456F-84F8-3810FF8EA4DC}">
      <dgm:prSet/>
      <dgm:spPr/>
      <dgm:t>
        <a:bodyPr/>
        <a:lstStyle/>
        <a:p>
          <a:endParaRPr lang="en-US"/>
        </a:p>
      </dgm:t>
    </dgm:pt>
    <dgm:pt modelId="{D62B2F23-6B67-4A15-AED4-0BD86D6E5D76}">
      <dgm:prSet/>
      <dgm:spPr/>
      <dgm:t>
        <a:bodyPr/>
        <a:lstStyle/>
        <a:p>
          <a:r>
            <a:rPr lang="en-US"/>
            <a:t>Entrectinib</a:t>
          </a:r>
          <a:r>
            <a:rPr lang="en-US" baseline="30000"/>
            <a:t>4</a:t>
          </a:r>
          <a:r>
            <a:rPr lang="en-US"/>
            <a:t> </a:t>
          </a:r>
        </a:p>
      </dgm:t>
    </dgm:pt>
    <dgm:pt modelId="{CA0783E7-7443-4238-82C4-71BAA5BDD339}" type="parTrans" cxnId="{992A8D31-D1EC-4A5D-BD20-2D0474CE95A4}">
      <dgm:prSet/>
      <dgm:spPr/>
      <dgm:t>
        <a:bodyPr/>
        <a:lstStyle/>
        <a:p>
          <a:endParaRPr lang="en-US"/>
        </a:p>
      </dgm:t>
    </dgm:pt>
    <dgm:pt modelId="{2592F636-B0DE-4B78-813B-51562F644017}" type="sibTrans" cxnId="{992A8D31-D1EC-4A5D-BD20-2D0474CE95A4}">
      <dgm:prSet/>
      <dgm:spPr/>
      <dgm:t>
        <a:bodyPr/>
        <a:lstStyle/>
        <a:p>
          <a:endParaRPr lang="en-US"/>
        </a:p>
      </dgm:t>
    </dgm:pt>
    <dgm:pt modelId="{F9B3BBD8-815B-4AF1-BB32-728F6AD6EFA5}">
      <dgm:prSet/>
      <dgm:spPr/>
      <dgm:t>
        <a:bodyPr/>
        <a:lstStyle/>
        <a:p>
          <a:r>
            <a:rPr lang="en-US" dirty="0"/>
            <a:t>1</a:t>
          </a:r>
          <a:r>
            <a:rPr lang="en-US" baseline="0" dirty="0"/>
            <a:t>st</a:t>
          </a:r>
          <a:r>
            <a:rPr lang="en-US" dirty="0"/>
            <a:t> generation </a:t>
          </a:r>
          <a:r>
            <a:rPr lang="en-US" i="1" dirty="0"/>
            <a:t>ROS1</a:t>
          </a:r>
          <a:r>
            <a:rPr lang="en-US" dirty="0"/>
            <a:t> and </a:t>
          </a:r>
          <a:r>
            <a:rPr lang="en-US" i="1" dirty="0"/>
            <a:t>NTRK</a:t>
          </a:r>
          <a:r>
            <a:rPr lang="en-US" dirty="0"/>
            <a:t> targeted multikinase inhibitor </a:t>
          </a:r>
        </a:p>
      </dgm:t>
    </dgm:pt>
    <dgm:pt modelId="{ABCFEB75-E8EE-4C0D-AFC9-4D84968CDC37}" type="parTrans" cxnId="{B69A7C02-9312-4213-92E2-22826C40EAD8}">
      <dgm:prSet/>
      <dgm:spPr/>
      <dgm:t>
        <a:bodyPr/>
        <a:lstStyle/>
        <a:p>
          <a:endParaRPr lang="en-US"/>
        </a:p>
      </dgm:t>
    </dgm:pt>
    <dgm:pt modelId="{1BAADAF6-7126-485B-9358-F9423298EDB2}" type="sibTrans" cxnId="{B69A7C02-9312-4213-92E2-22826C40EAD8}">
      <dgm:prSet/>
      <dgm:spPr/>
      <dgm:t>
        <a:bodyPr/>
        <a:lstStyle/>
        <a:p>
          <a:endParaRPr lang="en-US"/>
        </a:p>
      </dgm:t>
    </dgm:pt>
    <dgm:pt modelId="{8A32234E-BAB2-4901-AD83-67115518A762}">
      <dgm:prSet/>
      <dgm:spPr/>
      <dgm:t>
        <a:bodyPr/>
        <a:lstStyle/>
        <a:p>
          <a:r>
            <a:rPr lang="en-US"/>
            <a:t>Repotrectinib</a:t>
          </a:r>
          <a:r>
            <a:rPr lang="en-US" baseline="30000"/>
            <a:t>5</a:t>
          </a:r>
          <a:r>
            <a:rPr lang="en-US"/>
            <a:t> </a:t>
          </a:r>
        </a:p>
      </dgm:t>
    </dgm:pt>
    <dgm:pt modelId="{A3FF9C42-8C9A-4181-9450-2B34E5F22D06}" type="parTrans" cxnId="{BDE2F6F9-8717-4A36-AF44-5D0E76AE81B6}">
      <dgm:prSet/>
      <dgm:spPr/>
      <dgm:t>
        <a:bodyPr/>
        <a:lstStyle/>
        <a:p>
          <a:endParaRPr lang="en-US"/>
        </a:p>
      </dgm:t>
    </dgm:pt>
    <dgm:pt modelId="{9115DF97-7A56-4C2D-AE02-6B043B1922C4}" type="sibTrans" cxnId="{BDE2F6F9-8717-4A36-AF44-5D0E76AE81B6}">
      <dgm:prSet/>
      <dgm:spPr/>
      <dgm:t>
        <a:bodyPr/>
        <a:lstStyle/>
        <a:p>
          <a:endParaRPr lang="en-US"/>
        </a:p>
      </dgm:t>
    </dgm:pt>
    <dgm:pt modelId="{8EAA2081-1014-46F1-8728-249DB9DAF99A}">
      <dgm:prSet/>
      <dgm:spPr/>
      <dgm:t>
        <a:bodyPr/>
        <a:lstStyle/>
        <a:p>
          <a:r>
            <a:rPr lang="en-US" dirty="0"/>
            <a:t>Next generation </a:t>
          </a:r>
          <a:r>
            <a:rPr lang="en-US" i="1" dirty="0"/>
            <a:t>ROS1</a:t>
          </a:r>
          <a:r>
            <a:rPr lang="en-US" dirty="0"/>
            <a:t> and </a:t>
          </a:r>
          <a:r>
            <a:rPr lang="en-US" i="1" dirty="0"/>
            <a:t>NTRK</a:t>
          </a:r>
          <a:r>
            <a:rPr lang="en-US" dirty="0"/>
            <a:t> targeted multikinase inhibitor</a:t>
          </a:r>
        </a:p>
      </dgm:t>
    </dgm:pt>
    <dgm:pt modelId="{BC69DEE0-1455-46B4-93F3-CD7A7F6F9CE6}" type="parTrans" cxnId="{707EA3D3-5DA5-45DB-9645-7A7B69F81727}">
      <dgm:prSet/>
      <dgm:spPr/>
      <dgm:t>
        <a:bodyPr/>
        <a:lstStyle/>
        <a:p>
          <a:endParaRPr lang="en-US"/>
        </a:p>
      </dgm:t>
    </dgm:pt>
    <dgm:pt modelId="{3B9C04C3-0295-4543-AF94-8C3AED95380C}" type="sibTrans" cxnId="{707EA3D3-5DA5-45DB-9645-7A7B69F81727}">
      <dgm:prSet/>
      <dgm:spPr/>
      <dgm:t>
        <a:bodyPr/>
        <a:lstStyle/>
        <a:p>
          <a:endParaRPr lang="en-US"/>
        </a:p>
      </dgm:t>
    </dgm:pt>
    <dgm:pt modelId="{FC62DD43-38C1-459A-9BC6-289F8DE015C8}">
      <dgm:prSet/>
      <dgm:spPr/>
      <dgm:t>
        <a:bodyPr/>
        <a:lstStyle/>
        <a:p>
          <a:r>
            <a:rPr lang="en-US" dirty="0"/>
            <a:t>Dosing: 600 mg once daily </a:t>
          </a:r>
        </a:p>
      </dgm:t>
    </dgm:pt>
    <dgm:pt modelId="{517F7412-F46E-4728-855D-B3FDD54F951C}" type="parTrans" cxnId="{32795579-9732-4992-A94E-2DA5542FFF60}">
      <dgm:prSet/>
      <dgm:spPr/>
      <dgm:t>
        <a:bodyPr/>
        <a:lstStyle/>
        <a:p>
          <a:endParaRPr lang="en-US"/>
        </a:p>
      </dgm:t>
    </dgm:pt>
    <dgm:pt modelId="{73137D03-E454-4727-AF89-86631201F0B7}" type="sibTrans" cxnId="{32795579-9732-4992-A94E-2DA5542FFF60}">
      <dgm:prSet/>
      <dgm:spPr/>
      <dgm:t>
        <a:bodyPr/>
        <a:lstStyle/>
        <a:p>
          <a:endParaRPr lang="en-US"/>
        </a:p>
      </dgm:t>
    </dgm:pt>
    <dgm:pt modelId="{5D900C25-A057-4C78-8611-DB256773CB54}">
      <dgm:prSet/>
      <dgm:spPr/>
      <dgm:t>
        <a:bodyPr/>
        <a:lstStyle/>
        <a:p>
          <a:r>
            <a:rPr lang="en-US" dirty="0"/>
            <a:t>Dosing:  160 mg once daily for 14 days, then twice daily</a:t>
          </a:r>
        </a:p>
      </dgm:t>
    </dgm:pt>
    <dgm:pt modelId="{7CBBDD6F-CBF4-43DF-90F6-8642940B5847}" type="parTrans" cxnId="{13F87DFF-0F93-4F73-8EDB-F7D7C575D8B6}">
      <dgm:prSet/>
      <dgm:spPr/>
      <dgm:t>
        <a:bodyPr/>
        <a:lstStyle/>
        <a:p>
          <a:endParaRPr lang="en-US"/>
        </a:p>
      </dgm:t>
    </dgm:pt>
    <dgm:pt modelId="{4DE6B72B-8589-46E4-8079-7B1935B5ED2A}" type="sibTrans" cxnId="{13F87DFF-0F93-4F73-8EDB-F7D7C575D8B6}">
      <dgm:prSet/>
      <dgm:spPr/>
      <dgm:t>
        <a:bodyPr/>
        <a:lstStyle/>
        <a:p>
          <a:endParaRPr lang="en-US"/>
        </a:p>
      </dgm:t>
    </dgm:pt>
    <dgm:pt modelId="{9BB79B2C-2D07-4E05-B73E-0E5FC964C062}" type="pres">
      <dgm:prSet presAssocID="{ACF8877F-B6D8-4907-B1AC-F12AE132CA4C}" presName="Name0" presStyleCnt="0">
        <dgm:presLayoutVars>
          <dgm:dir/>
          <dgm:animLvl val="lvl"/>
          <dgm:resizeHandles val="exact"/>
        </dgm:presLayoutVars>
      </dgm:prSet>
      <dgm:spPr/>
    </dgm:pt>
    <dgm:pt modelId="{9CED8234-78F8-4E12-8328-A6B3CEA56A00}" type="pres">
      <dgm:prSet presAssocID="{EC0B8754-C161-4376-B794-AAE0E110BD11}" presName="linNode" presStyleCnt="0"/>
      <dgm:spPr/>
    </dgm:pt>
    <dgm:pt modelId="{359F7ECF-8564-41C7-AB9C-7961CF14E7AF}" type="pres">
      <dgm:prSet presAssocID="{EC0B8754-C161-4376-B794-AAE0E110BD1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C444A59-9D10-46B2-96F6-ABA0EDF16354}" type="pres">
      <dgm:prSet presAssocID="{EC0B8754-C161-4376-B794-AAE0E110BD11}" presName="descendantText" presStyleLbl="alignAccFollowNode1" presStyleIdx="0" presStyleCnt="4">
        <dgm:presLayoutVars>
          <dgm:bulletEnabled val="1"/>
        </dgm:presLayoutVars>
      </dgm:prSet>
      <dgm:spPr/>
    </dgm:pt>
    <dgm:pt modelId="{BDC2BA08-1127-4090-9F91-F86F9B19B2DA}" type="pres">
      <dgm:prSet presAssocID="{6F280EA7-5C70-4553-847F-1FC6FC4ACC76}" presName="sp" presStyleCnt="0"/>
      <dgm:spPr/>
    </dgm:pt>
    <dgm:pt modelId="{2D848749-824E-463A-B6FB-ADAEC2B9FF84}" type="pres">
      <dgm:prSet presAssocID="{994BF674-8380-4E93-8E9A-75D7EBE885A1}" presName="linNode" presStyleCnt="0"/>
      <dgm:spPr/>
    </dgm:pt>
    <dgm:pt modelId="{6E204CB8-A8CA-4577-8FB9-C11479E27453}" type="pres">
      <dgm:prSet presAssocID="{994BF674-8380-4E93-8E9A-75D7EBE885A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3B3DC3A-7B8E-4252-BFF8-6220CC3E12D5}" type="pres">
      <dgm:prSet presAssocID="{994BF674-8380-4E93-8E9A-75D7EBE885A1}" presName="descendantText" presStyleLbl="alignAccFollowNode1" presStyleIdx="1" presStyleCnt="4">
        <dgm:presLayoutVars>
          <dgm:bulletEnabled val="1"/>
        </dgm:presLayoutVars>
      </dgm:prSet>
      <dgm:spPr/>
    </dgm:pt>
    <dgm:pt modelId="{CD796DC7-B300-4338-9B36-981E9AEC0D5B}" type="pres">
      <dgm:prSet presAssocID="{ACE2B333-8D76-4339-A9BA-5C3CA5B3922C}" presName="sp" presStyleCnt="0"/>
      <dgm:spPr/>
    </dgm:pt>
    <dgm:pt modelId="{6B75B1C4-DE6E-4E4B-972C-F4287B159670}" type="pres">
      <dgm:prSet presAssocID="{D62B2F23-6B67-4A15-AED4-0BD86D6E5D76}" presName="linNode" presStyleCnt="0"/>
      <dgm:spPr/>
    </dgm:pt>
    <dgm:pt modelId="{26C618F1-00E8-4CC2-BA3F-16587627BB24}" type="pres">
      <dgm:prSet presAssocID="{D62B2F23-6B67-4A15-AED4-0BD86D6E5D7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B6B3222-52CA-4F82-8FCC-3458E5C7480C}" type="pres">
      <dgm:prSet presAssocID="{D62B2F23-6B67-4A15-AED4-0BD86D6E5D76}" presName="descendantText" presStyleLbl="alignAccFollowNode1" presStyleIdx="2" presStyleCnt="4">
        <dgm:presLayoutVars>
          <dgm:bulletEnabled val="1"/>
        </dgm:presLayoutVars>
      </dgm:prSet>
      <dgm:spPr/>
    </dgm:pt>
    <dgm:pt modelId="{1278F590-83D6-4B6C-ABAA-E96361AF7A60}" type="pres">
      <dgm:prSet presAssocID="{2592F636-B0DE-4B78-813B-51562F644017}" presName="sp" presStyleCnt="0"/>
      <dgm:spPr/>
    </dgm:pt>
    <dgm:pt modelId="{AB03DC8A-D652-4752-AC05-8A5363035189}" type="pres">
      <dgm:prSet presAssocID="{8A32234E-BAB2-4901-AD83-67115518A762}" presName="linNode" presStyleCnt="0"/>
      <dgm:spPr/>
    </dgm:pt>
    <dgm:pt modelId="{E2DFF341-CF7E-45EB-B3D0-9AA41B6DF896}" type="pres">
      <dgm:prSet presAssocID="{8A32234E-BAB2-4901-AD83-67115518A76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3A52B8D-ACE3-499F-8B14-033BAE8590FB}" type="pres">
      <dgm:prSet presAssocID="{8A32234E-BAB2-4901-AD83-67115518A76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69A7C02-9312-4213-92E2-22826C40EAD8}" srcId="{D62B2F23-6B67-4A15-AED4-0BD86D6E5D76}" destId="{F9B3BBD8-815B-4AF1-BB32-728F6AD6EFA5}" srcOrd="0" destOrd="0" parTransId="{ABCFEB75-E8EE-4C0D-AFC9-4D84968CDC37}" sibTransId="{1BAADAF6-7126-485B-9358-F9423298EDB2}"/>
    <dgm:cxn modelId="{992A8D31-D1EC-4A5D-BD20-2D0474CE95A4}" srcId="{ACF8877F-B6D8-4907-B1AC-F12AE132CA4C}" destId="{D62B2F23-6B67-4A15-AED4-0BD86D6E5D76}" srcOrd="2" destOrd="0" parTransId="{CA0783E7-7443-4238-82C4-71BAA5BDD339}" sibTransId="{2592F636-B0DE-4B78-813B-51562F644017}"/>
    <dgm:cxn modelId="{5675B734-FAF9-4203-B1A0-8B2A8EEA65E6}" type="presOf" srcId="{994BF674-8380-4E93-8E9A-75D7EBE885A1}" destId="{6E204CB8-A8CA-4577-8FB9-C11479E27453}" srcOrd="0" destOrd="0" presId="urn:microsoft.com/office/officeart/2005/8/layout/vList5"/>
    <dgm:cxn modelId="{2FB08163-1BC5-4A1A-8B62-C6EE30954EBE}" type="presOf" srcId="{A0ED632E-30B4-4C24-B904-4C0927AEC6BC}" destId="{AC444A59-9D10-46B2-96F6-ABA0EDF16354}" srcOrd="0" destOrd="1" presId="urn:microsoft.com/office/officeart/2005/8/layout/vList5"/>
    <dgm:cxn modelId="{2BBCC067-DC07-414A-B945-2788774C4323}" srcId="{994BF674-8380-4E93-8E9A-75D7EBE885A1}" destId="{65D8C044-A20A-4E9A-9310-A7BDF44DBE09}" srcOrd="0" destOrd="0" parTransId="{A0CCE219-623C-40EA-86ED-5607A99ED307}" sibTransId="{3E15F81A-734D-4198-BC80-569DE7FE7FFC}"/>
    <dgm:cxn modelId="{32795579-9732-4992-A94E-2DA5542FFF60}" srcId="{D62B2F23-6B67-4A15-AED4-0BD86D6E5D76}" destId="{FC62DD43-38C1-459A-9BC6-289F8DE015C8}" srcOrd="1" destOrd="0" parTransId="{517F7412-F46E-4728-855D-B3FDD54F951C}" sibTransId="{73137D03-E454-4727-AF89-86631201F0B7}"/>
    <dgm:cxn modelId="{84A05884-C65E-43C8-82C8-3EA8EEECB080}" type="presOf" srcId="{5D900C25-A057-4C78-8611-DB256773CB54}" destId="{53A52B8D-ACE3-499F-8B14-033BAE8590FB}" srcOrd="0" destOrd="1" presId="urn:microsoft.com/office/officeart/2005/8/layout/vList5"/>
    <dgm:cxn modelId="{99DEE497-3DF7-4BC5-A789-DE2958BE8440}" type="presOf" srcId="{ACF8877F-B6D8-4907-B1AC-F12AE132CA4C}" destId="{9BB79B2C-2D07-4E05-B73E-0E5FC964C062}" srcOrd="0" destOrd="0" presId="urn:microsoft.com/office/officeart/2005/8/layout/vList5"/>
    <dgm:cxn modelId="{257A889B-C904-456F-84F8-3810FF8EA4DC}" srcId="{994BF674-8380-4E93-8E9A-75D7EBE885A1}" destId="{D5445220-8C9F-49C6-8779-3FB3E7A59280}" srcOrd="1" destOrd="0" parTransId="{E2DEBB48-3C88-4B64-AC60-8C77E7631FE0}" sibTransId="{49B742B1-056D-45B3-B19D-6186A69E6A3B}"/>
    <dgm:cxn modelId="{750D919F-F88A-4AC7-9993-92F889FE53B8}" type="presOf" srcId="{EC0B8754-C161-4376-B794-AAE0E110BD11}" destId="{359F7ECF-8564-41C7-AB9C-7961CF14E7AF}" srcOrd="0" destOrd="0" presId="urn:microsoft.com/office/officeart/2005/8/layout/vList5"/>
    <dgm:cxn modelId="{18D6B0AF-6659-4FAD-91BF-13AADDBB05B4}" type="presOf" srcId="{8EAA2081-1014-46F1-8728-249DB9DAF99A}" destId="{53A52B8D-ACE3-499F-8B14-033BAE8590FB}" srcOrd="0" destOrd="0" presId="urn:microsoft.com/office/officeart/2005/8/layout/vList5"/>
    <dgm:cxn modelId="{51895AB0-BF8F-4D83-A651-976F4EF9D35E}" type="presOf" srcId="{FC62DD43-38C1-459A-9BC6-289F8DE015C8}" destId="{7B6B3222-52CA-4F82-8FCC-3458E5C7480C}" srcOrd="0" destOrd="1" presId="urn:microsoft.com/office/officeart/2005/8/layout/vList5"/>
    <dgm:cxn modelId="{B4FC72B8-0FFF-4135-BE15-F755A842D01C}" type="presOf" srcId="{D5445220-8C9F-49C6-8779-3FB3E7A59280}" destId="{93B3DC3A-7B8E-4252-BFF8-6220CC3E12D5}" srcOrd="0" destOrd="1" presId="urn:microsoft.com/office/officeart/2005/8/layout/vList5"/>
    <dgm:cxn modelId="{E43CA4C1-4F8A-4E62-ABAC-7ABF05F260B5}" type="presOf" srcId="{D62B2F23-6B67-4A15-AED4-0BD86D6E5D76}" destId="{26C618F1-00E8-4CC2-BA3F-16587627BB24}" srcOrd="0" destOrd="0" presId="urn:microsoft.com/office/officeart/2005/8/layout/vList5"/>
    <dgm:cxn modelId="{439996C3-4C14-43A9-BC78-0898FF6200AF}" type="presOf" srcId="{76D75325-0570-4ADB-9000-FC5E92968F64}" destId="{AC444A59-9D10-46B2-96F6-ABA0EDF16354}" srcOrd="0" destOrd="0" presId="urn:microsoft.com/office/officeart/2005/8/layout/vList5"/>
    <dgm:cxn modelId="{FE7781C8-4E5C-4DE9-B28A-E1EF4A665170}" srcId="{EC0B8754-C161-4376-B794-AAE0E110BD11}" destId="{76D75325-0570-4ADB-9000-FC5E92968F64}" srcOrd="0" destOrd="0" parTransId="{D3441148-211D-4CC1-B1C5-B514E34E3786}" sibTransId="{B6797C4A-43E5-4D05-A523-B85607623386}"/>
    <dgm:cxn modelId="{A00BBAD0-8C91-4D2F-9FBE-E0F486958A48}" type="presOf" srcId="{65D8C044-A20A-4E9A-9310-A7BDF44DBE09}" destId="{93B3DC3A-7B8E-4252-BFF8-6220CC3E12D5}" srcOrd="0" destOrd="0" presId="urn:microsoft.com/office/officeart/2005/8/layout/vList5"/>
    <dgm:cxn modelId="{707EA3D3-5DA5-45DB-9645-7A7B69F81727}" srcId="{8A32234E-BAB2-4901-AD83-67115518A762}" destId="{8EAA2081-1014-46F1-8728-249DB9DAF99A}" srcOrd="0" destOrd="0" parTransId="{BC69DEE0-1455-46B4-93F3-CD7A7F6F9CE6}" sibTransId="{3B9C04C3-0295-4543-AF94-8C3AED95380C}"/>
    <dgm:cxn modelId="{0F22CED3-8037-4DD6-AF97-11BCC81EC83C}" srcId="{ACF8877F-B6D8-4907-B1AC-F12AE132CA4C}" destId="{EC0B8754-C161-4376-B794-AAE0E110BD11}" srcOrd="0" destOrd="0" parTransId="{A9ADCBCC-3116-4D65-A6BD-E07948DB7C6A}" sibTransId="{6F280EA7-5C70-4553-847F-1FC6FC4ACC76}"/>
    <dgm:cxn modelId="{067148D6-0D88-40DD-B4A7-98CE6762F6CC}" type="presOf" srcId="{F9B3BBD8-815B-4AF1-BB32-728F6AD6EFA5}" destId="{7B6B3222-52CA-4F82-8FCC-3458E5C7480C}" srcOrd="0" destOrd="0" presId="urn:microsoft.com/office/officeart/2005/8/layout/vList5"/>
    <dgm:cxn modelId="{88568FDF-F0C8-447D-9497-D2D1B7724769}" srcId="{ACF8877F-B6D8-4907-B1AC-F12AE132CA4C}" destId="{994BF674-8380-4E93-8E9A-75D7EBE885A1}" srcOrd="1" destOrd="0" parTransId="{93E1504A-C5E4-4183-B0CC-1B0D3D1EB6CB}" sibTransId="{ACE2B333-8D76-4339-A9BA-5C3CA5B3922C}"/>
    <dgm:cxn modelId="{D436E1E4-68B6-44E5-8406-8C858105ED0D}" srcId="{EC0B8754-C161-4376-B794-AAE0E110BD11}" destId="{A0ED632E-30B4-4C24-B904-4C0927AEC6BC}" srcOrd="1" destOrd="0" parTransId="{A0FCB7D1-683C-4F9D-B5AC-948F5D984991}" sibTransId="{E2210057-2DDB-4E02-BF85-34737F4B7AEA}"/>
    <dgm:cxn modelId="{BDE2F6F9-8717-4A36-AF44-5D0E76AE81B6}" srcId="{ACF8877F-B6D8-4907-B1AC-F12AE132CA4C}" destId="{8A32234E-BAB2-4901-AD83-67115518A762}" srcOrd="3" destOrd="0" parTransId="{A3FF9C42-8C9A-4181-9450-2B34E5F22D06}" sibTransId="{9115DF97-7A56-4C2D-AE02-6B043B1922C4}"/>
    <dgm:cxn modelId="{86A69EFB-B83A-4D7A-84BE-4B060FA61B85}" type="presOf" srcId="{8A32234E-BAB2-4901-AD83-67115518A762}" destId="{E2DFF341-CF7E-45EB-B3D0-9AA41B6DF896}" srcOrd="0" destOrd="0" presId="urn:microsoft.com/office/officeart/2005/8/layout/vList5"/>
    <dgm:cxn modelId="{13F87DFF-0F93-4F73-8EDB-F7D7C575D8B6}" srcId="{8A32234E-BAB2-4901-AD83-67115518A762}" destId="{5D900C25-A057-4C78-8611-DB256773CB54}" srcOrd="1" destOrd="0" parTransId="{7CBBDD6F-CBF4-43DF-90F6-8642940B5847}" sibTransId="{4DE6B72B-8589-46E4-8079-7B1935B5ED2A}"/>
    <dgm:cxn modelId="{361501B7-B497-494D-8B5E-40F35C056BF5}" type="presParOf" srcId="{9BB79B2C-2D07-4E05-B73E-0E5FC964C062}" destId="{9CED8234-78F8-4E12-8328-A6B3CEA56A00}" srcOrd="0" destOrd="0" presId="urn:microsoft.com/office/officeart/2005/8/layout/vList5"/>
    <dgm:cxn modelId="{00BA5AE5-28AF-4FDD-AD47-4A38D503ECC3}" type="presParOf" srcId="{9CED8234-78F8-4E12-8328-A6B3CEA56A00}" destId="{359F7ECF-8564-41C7-AB9C-7961CF14E7AF}" srcOrd="0" destOrd="0" presId="urn:microsoft.com/office/officeart/2005/8/layout/vList5"/>
    <dgm:cxn modelId="{710408F7-8421-4AFF-8C47-438A5DA894AF}" type="presParOf" srcId="{9CED8234-78F8-4E12-8328-A6B3CEA56A00}" destId="{AC444A59-9D10-46B2-96F6-ABA0EDF16354}" srcOrd="1" destOrd="0" presId="urn:microsoft.com/office/officeart/2005/8/layout/vList5"/>
    <dgm:cxn modelId="{0940CE42-74B3-491D-AF1A-EE5D749AF550}" type="presParOf" srcId="{9BB79B2C-2D07-4E05-B73E-0E5FC964C062}" destId="{BDC2BA08-1127-4090-9F91-F86F9B19B2DA}" srcOrd="1" destOrd="0" presId="urn:microsoft.com/office/officeart/2005/8/layout/vList5"/>
    <dgm:cxn modelId="{EA530D63-C06A-4551-958A-99D6F077D438}" type="presParOf" srcId="{9BB79B2C-2D07-4E05-B73E-0E5FC964C062}" destId="{2D848749-824E-463A-B6FB-ADAEC2B9FF84}" srcOrd="2" destOrd="0" presId="urn:microsoft.com/office/officeart/2005/8/layout/vList5"/>
    <dgm:cxn modelId="{B68B109B-2DF2-4919-8045-AC6E2564C0E0}" type="presParOf" srcId="{2D848749-824E-463A-B6FB-ADAEC2B9FF84}" destId="{6E204CB8-A8CA-4577-8FB9-C11479E27453}" srcOrd="0" destOrd="0" presId="urn:microsoft.com/office/officeart/2005/8/layout/vList5"/>
    <dgm:cxn modelId="{1DC5011C-C3D1-406E-B89B-C30859AE679E}" type="presParOf" srcId="{2D848749-824E-463A-B6FB-ADAEC2B9FF84}" destId="{93B3DC3A-7B8E-4252-BFF8-6220CC3E12D5}" srcOrd="1" destOrd="0" presId="urn:microsoft.com/office/officeart/2005/8/layout/vList5"/>
    <dgm:cxn modelId="{75D47854-4FC5-4578-B282-8A29A901D87A}" type="presParOf" srcId="{9BB79B2C-2D07-4E05-B73E-0E5FC964C062}" destId="{CD796DC7-B300-4338-9B36-981E9AEC0D5B}" srcOrd="3" destOrd="0" presId="urn:microsoft.com/office/officeart/2005/8/layout/vList5"/>
    <dgm:cxn modelId="{10B2A663-975E-4B4B-911C-E0833B773ABB}" type="presParOf" srcId="{9BB79B2C-2D07-4E05-B73E-0E5FC964C062}" destId="{6B75B1C4-DE6E-4E4B-972C-F4287B159670}" srcOrd="4" destOrd="0" presId="urn:microsoft.com/office/officeart/2005/8/layout/vList5"/>
    <dgm:cxn modelId="{800554EC-3853-4196-AE5A-69CDA5FB7029}" type="presParOf" srcId="{6B75B1C4-DE6E-4E4B-972C-F4287B159670}" destId="{26C618F1-00E8-4CC2-BA3F-16587627BB24}" srcOrd="0" destOrd="0" presId="urn:microsoft.com/office/officeart/2005/8/layout/vList5"/>
    <dgm:cxn modelId="{7FDE4C1F-4DD1-4017-87FB-EFD822BC51CF}" type="presParOf" srcId="{6B75B1C4-DE6E-4E4B-972C-F4287B159670}" destId="{7B6B3222-52CA-4F82-8FCC-3458E5C7480C}" srcOrd="1" destOrd="0" presId="urn:microsoft.com/office/officeart/2005/8/layout/vList5"/>
    <dgm:cxn modelId="{644B99AB-7F64-4011-B765-BEA2FE897F8E}" type="presParOf" srcId="{9BB79B2C-2D07-4E05-B73E-0E5FC964C062}" destId="{1278F590-83D6-4B6C-ABAA-E96361AF7A60}" srcOrd="5" destOrd="0" presId="urn:microsoft.com/office/officeart/2005/8/layout/vList5"/>
    <dgm:cxn modelId="{7C1A43A6-8F53-4D9E-A967-5F0F1D64ADBA}" type="presParOf" srcId="{9BB79B2C-2D07-4E05-B73E-0E5FC964C062}" destId="{AB03DC8A-D652-4752-AC05-8A5363035189}" srcOrd="6" destOrd="0" presId="urn:microsoft.com/office/officeart/2005/8/layout/vList5"/>
    <dgm:cxn modelId="{11FBF96E-D736-496F-92A3-4316A21067A3}" type="presParOf" srcId="{AB03DC8A-D652-4752-AC05-8A5363035189}" destId="{E2DFF341-CF7E-45EB-B3D0-9AA41B6DF896}" srcOrd="0" destOrd="0" presId="urn:microsoft.com/office/officeart/2005/8/layout/vList5"/>
    <dgm:cxn modelId="{E83BC079-6432-4975-B594-6DED8DE4B6FA}" type="presParOf" srcId="{AB03DC8A-D652-4752-AC05-8A5363035189}" destId="{53A52B8D-ACE3-499F-8B14-033BAE8590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9243D-8B3F-45BD-9703-E46F49CDDD4F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0279E9B-9C2E-4398-9C5A-3C4FAA207263}">
      <dgm:prSet phldrT="[Text]"/>
      <dgm:spPr/>
      <dgm:t>
        <a:bodyPr/>
        <a:lstStyle/>
        <a:p>
          <a:r>
            <a:rPr lang="en-US" dirty="0"/>
            <a:t>Preferred 1</a:t>
          </a:r>
          <a:r>
            <a:rPr lang="en-US" baseline="0" dirty="0"/>
            <a:t>st</a:t>
          </a:r>
          <a:r>
            <a:rPr lang="en-US" dirty="0"/>
            <a:t>-line </a:t>
          </a:r>
        </a:p>
      </dgm:t>
    </dgm:pt>
    <dgm:pt modelId="{7182BED1-9151-4EF7-AD82-62D30337EACB}" type="parTrans" cxnId="{2E1C89DD-6FD1-4F32-AF53-73B8F4EE8793}">
      <dgm:prSet/>
      <dgm:spPr/>
      <dgm:t>
        <a:bodyPr/>
        <a:lstStyle/>
        <a:p>
          <a:endParaRPr lang="en-US"/>
        </a:p>
      </dgm:t>
    </dgm:pt>
    <dgm:pt modelId="{8A8C7F9E-2BCE-496C-B028-CAD925238516}" type="sibTrans" cxnId="{2E1C89DD-6FD1-4F32-AF53-73B8F4EE8793}">
      <dgm:prSet/>
      <dgm:spPr/>
      <dgm:t>
        <a:bodyPr/>
        <a:lstStyle/>
        <a:p>
          <a:endParaRPr lang="en-US"/>
        </a:p>
      </dgm:t>
    </dgm:pt>
    <dgm:pt modelId="{131CECCD-AF09-4AC6-A80C-D8AAA73E11EF}">
      <dgm:prSet phldrT="[Text]"/>
      <dgm:spPr/>
      <dgm:t>
        <a:bodyPr/>
        <a:lstStyle/>
        <a:p>
          <a:r>
            <a:rPr lang="en-US" dirty="0"/>
            <a:t>Crizotinib</a:t>
          </a:r>
        </a:p>
      </dgm:t>
    </dgm:pt>
    <dgm:pt modelId="{5E0E73F8-7C86-479D-8B17-601333AC2D8D}" type="parTrans" cxnId="{5CA849ED-65C5-4C68-9B9D-40F0D9628674}">
      <dgm:prSet/>
      <dgm:spPr/>
      <dgm:t>
        <a:bodyPr/>
        <a:lstStyle/>
        <a:p>
          <a:endParaRPr lang="en-US"/>
        </a:p>
      </dgm:t>
    </dgm:pt>
    <dgm:pt modelId="{19AD385B-09FC-43E2-97E8-588137D73BF5}" type="sibTrans" cxnId="{5CA849ED-65C5-4C68-9B9D-40F0D9628674}">
      <dgm:prSet/>
      <dgm:spPr/>
      <dgm:t>
        <a:bodyPr/>
        <a:lstStyle/>
        <a:p>
          <a:endParaRPr lang="en-US"/>
        </a:p>
      </dgm:t>
    </dgm:pt>
    <dgm:pt modelId="{CBA05FCD-FC2B-4ECB-A390-0D49FD3EB52F}">
      <dgm:prSet phldrT="[Text]"/>
      <dgm:spPr/>
      <dgm:t>
        <a:bodyPr/>
        <a:lstStyle/>
        <a:p>
          <a:r>
            <a:rPr lang="en-US" dirty="0"/>
            <a:t>Repotrectinib</a:t>
          </a:r>
        </a:p>
      </dgm:t>
    </dgm:pt>
    <dgm:pt modelId="{471EEC8B-8FC5-47B1-9F4B-FE4272B9059F}" type="parTrans" cxnId="{F5330F3D-DAEF-48AF-B146-02362A495C40}">
      <dgm:prSet/>
      <dgm:spPr/>
      <dgm:t>
        <a:bodyPr/>
        <a:lstStyle/>
        <a:p>
          <a:endParaRPr lang="en-US"/>
        </a:p>
      </dgm:t>
    </dgm:pt>
    <dgm:pt modelId="{A4891003-8555-438B-8FEC-DFD7EA8716B6}" type="sibTrans" cxnId="{F5330F3D-DAEF-48AF-B146-02362A495C40}">
      <dgm:prSet/>
      <dgm:spPr/>
      <dgm:t>
        <a:bodyPr/>
        <a:lstStyle/>
        <a:p>
          <a:endParaRPr lang="en-US"/>
        </a:p>
      </dgm:t>
    </dgm:pt>
    <dgm:pt modelId="{38B5E1BE-3B57-4E84-A8DE-41530EB28E1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Other Recommended </a:t>
          </a:r>
        </a:p>
      </dgm:t>
    </dgm:pt>
    <dgm:pt modelId="{686E425F-0929-4F0D-B839-189D9D10D307}" type="parTrans" cxnId="{D82B5B60-262B-40B9-8131-5970EBA30371}">
      <dgm:prSet/>
      <dgm:spPr/>
      <dgm:t>
        <a:bodyPr/>
        <a:lstStyle/>
        <a:p>
          <a:endParaRPr lang="en-US"/>
        </a:p>
      </dgm:t>
    </dgm:pt>
    <dgm:pt modelId="{415CB673-759B-4191-81C4-8726855FE812}" type="sibTrans" cxnId="{D82B5B60-262B-40B9-8131-5970EBA30371}">
      <dgm:prSet/>
      <dgm:spPr/>
      <dgm:t>
        <a:bodyPr/>
        <a:lstStyle/>
        <a:p>
          <a:endParaRPr lang="en-US"/>
        </a:p>
      </dgm:t>
    </dgm:pt>
    <dgm:pt modelId="{CEE8B4D3-FA40-40F1-B974-49CA44A4256F}">
      <dgm:prSet phldrT="[Text]"/>
      <dgm:spPr>
        <a:solidFill>
          <a:srgbClr val="E0BABF">
            <a:alpha val="89804"/>
          </a:srgbClr>
        </a:solidFill>
      </dgm:spPr>
      <dgm:t>
        <a:bodyPr/>
        <a:lstStyle/>
        <a:p>
          <a:r>
            <a:rPr lang="en-US" dirty="0"/>
            <a:t>Ceritinib </a:t>
          </a:r>
        </a:p>
      </dgm:t>
    </dgm:pt>
    <dgm:pt modelId="{D669B6FF-C77B-4011-929A-3FAC295C29B9}" type="parTrans" cxnId="{94E2F73D-ED4B-45A0-9692-13E8D70EEF94}">
      <dgm:prSet/>
      <dgm:spPr/>
      <dgm:t>
        <a:bodyPr/>
        <a:lstStyle/>
        <a:p>
          <a:endParaRPr lang="en-US"/>
        </a:p>
      </dgm:t>
    </dgm:pt>
    <dgm:pt modelId="{309C27BA-7919-4F48-8314-25596D79A669}" type="sibTrans" cxnId="{94E2F73D-ED4B-45A0-9692-13E8D70EEF94}">
      <dgm:prSet/>
      <dgm:spPr/>
      <dgm:t>
        <a:bodyPr/>
        <a:lstStyle/>
        <a:p>
          <a:endParaRPr lang="en-US"/>
        </a:p>
      </dgm:t>
    </dgm:pt>
    <dgm:pt modelId="{98AB8787-2C53-47C6-ACF0-8C216EEAD9D4}">
      <dgm:prSet phldrT="[Text]"/>
      <dgm:spPr/>
      <dgm:t>
        <a:bodyPr/>
        <a:lstStyle/>
        <a:p>
          <a:r>
            <a:rPr lang="en-US" dirty="0"/>
            <a:t>Entrectinib</a:t>
          </a:r>
        </a:p>
      </dgm:t>
    </dgm:pt>
    <dgm:pt modelId="{BCA8D4DA-0DE9-4A2F-A1A4-572BD707A0B6}" type="parTrans" cxnId="{3BADDCDB-F9D9-4E46-AB00-FA6D08F7BE8E}">
      <dgm:prSet/>
      <dgm:spPr/>
      <dgm:t>
        <a:bodyPr/>
        <a:lstStyle/>
        <a:p>
          <a:endParaRPr lang="en-US"/>
        </a:p>
      </dgm:t>
    </dgm:pt>
    <dgm:pt modelId="{67CD7C6F-D093-409A-ACFB-F1967AE00549}" type="sibTrans" cxnId="{3BADDCDB-F9D9-4E46-AB00-FA6D08F7BE8E}">
      <dgm:prSet/>
      <dgm:spPr/>
      <dgm:t>
        <a:bodyPr/>
        <a:lstStyle/>
        <a:p>
          <a:endParaRPr lang="en-US"/>
        </a:p>
      </dgm:t>
    </dgm:pt>
    <dgm:pt modelId="{146C20F8-F1C9-4155-95B4-DD3015163164}" type="pres">
      <dgm:prSet presAssocID="{E7A9243D-8B3F-45BD-9703-E46F49CDDD4F}" presName="Name0" presStyleCnt="0">
        <dgm:presLayoutVars>
          <dgm:dir/>
          <dgm:animLvl val="lvl"/>
          <dgm:resizeHandles val="exact"/>
        </dgm:presLayoutVars>
      </dgm:prSet>
      <dgm:spPr/>
    </dgm:pt>
    <dgm:pt modelId="{7F838F83-176A-4B72-BA46-99F149A8B6BA}" type="pres">
      <dgm:prSet presAssocID="{C0279E9B-9C2E-4398-9C5A-3C4FAA207263}" presName="composite" presStyleCnt="0"/>
      <dgm:spPr/>
    </dgm:pt>
    <dgm:pt modelId="{01375055-9052-404D-A74A-C3364855B3F7}" type="pres">
      <dgm:prSet presAssocID="{C0279E9B-9C2E-4398-9C5A-3C4FAA2072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7F0A51E-8AAE-4A29-928B-8E05E72295A6}" type="pres">
      <dgm:prSet presAssocID="{C0279E9B-9C2E-4398-9C5A-3C4FAA207263}" presName="desTx" presStyleLbl="alignAccFollowNode1" presStyleIdx="0" presStyleCnt="2">
        <dgm:presLayoutVars>
          <dgm:bulletEnabled val="1"/>
        </dgm:presLayoutVars>
      </dgm:prSet>
      <dgm:spPr/>
    </dgm:pt>
    <dgm:pt modelId="{C5CEDD00-89EC-4C37-9C97-D30BAB212D1E}" type="pres">
      <dgm:prSet presAssocID="{8A8C7F9E-2BCE-496C-B028-CAD925238516}" presName="space" presStyleCnt="0"/>
      <dgm:spPr/>
    </dgm:pt>
    <dgm:pt modelId="{5933FD91-0C9E-4913-88C3-695ACECC23EC}" type="pres">
      <dgm:prSet presAssocID="{38B5E1BE-3B57-4E84-A8DE-41530EB28E16}" presName="composite" presStyleCnt="0"/>
      <dgm:spPr/>
    </dgm:pt>
    <dgm:pt modelId="{2409059C-0F83-45B4-91AC-3F47BA72CA6F}" type="pres">
      <dgm:prSet presAssocID="{38B5E1BE-3B57-4E84-A8DE-41530EB28E1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5681536-4290-4807-A1B8-6D7C5130C2A8}" type="pres">
      <dgm:prSet presAssocID="{38B5E1BE-3B57-4E84-A8DE-41530EB28E1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5DA60A-500B-4F31-9A47-B4C515A424FC}" type="presOf" srcId="{CBA05FCD-FC2B-4ECB-A390-0D49FD3EB52F}" destId="{C7F0A51E-8AAE-4A29-928B-8E05E72295A6}" srcOrd="0" destOrd="2" presId="urn:microsoft.com/office/officeart/2005/8/layout/hList1"/>
    <dgm:cxn modelId="{F67CB72F-E447-4A9A-8C26-01A0DD7FCB07}" type="presOf" srcId="{98AB8787-2C53-47C6-ACF0-8C216EEAD9D4}" destId="{C7F0A51E-8AAE-4A29-928B-8E05E72295A6}" srcOrd="0" destOrd="1" presId="urn:microsoft.com/office/officeart/2005/8/layout/hList1"/>
    <dgm:cxn modelId="{F5330F3D-DAEF-48AF-B146-02362A495C40}" srcId="{C0279E9B-9C2E-4398-9C5A-3C4FAA207263}" destId="{CBA05FCD-FC2B-4ECB-A390-0D49FD3EB52F}" srcOrd="2" destOrd="0" parTransId="{471EEC8B-8FC5-47B1-9F4B-FE4272B9059F}" sibTransId="{A4891003-8555-438B-8FEC-DFD7EA8716B6}"/>
    <dgm:cxn modelId="{94E2F73D-ED4B-45A0-9692-13E8D70EEF94}" srcId="{38B5E1BE-3B57-4E84-A8DE-41530EB28E16}" destId="{CEE8B4D3-FA40-40F1-B974-49CA44A4256F}" srcOrd="0" destOrd="0" parTransId="{D669B6FF-C77B-4011-929A-3FAC295C29B9}" sibTransId="{309C27BA-7919-4F48-8314-25596D79A669}"/>
    <dgm:cxn modelId="{D82B5B60-262B-40B9-8131-5970EBA30371}" srcId="{E7A9243D-8B3F-45BD-9703-E46F49CDDD4F}" destId="{38B5E1BE-3B57-4E84-A8DE-41530EB28E16}" srcOrd="1" destOrd="0" parTransId="{686E425F-0929-4F0D-B839-189D9D10D307}" sibTransId="{415CB673-759B-4191-81C4-8726855FE812}"/>
    <dgm:cxn modelId="{FB5DDD62-63C6-4AE9-98F3-5F1EF8FCCF86}" type="presOf" srcId="{C0279E9B-9C2E-4398-9C5A-3C4FAA207263}" destId="{01375055-9052-404D-A74A-C3364855B3F7}" srcOrd="0" destOrd="0" presId="urn:microsoft.com/office/officeart/2005/8/layout/hList1"/>
    <dgm:cxn modelId="{264D2E7E-8464-4027-9960-90BFAC0108DD}" type="presOf" srcId="{E7A9243D-8B3F-45BD-9703-E46F49CDDD4F}" destId="{146C20F8-F1C9-4155-95B4-DD3015163164}" srcOrd="0" destOrd="0" presId="urn:microsoft.com/office/officeart/2005/8/layout/hList1"/>
    <dgm:cxn modelId="{28B1AD84-1C1F-47DE-B2C4-C92C149C023A}" type="presOf" srcId="{131CECCD-AF09-4AC6-A80C-D8AAA73E11EF}" destId="{C7F0A51E-8AAE-4A29-928B-8E05E72295A6}" srcOrd="0" destOrd="0" presId="urn:microsoft.com/office/officeart/2005/8/layout/hList1"/>
    <dgm:cxn modelId="{A6E2F18A-8E63-466F-9B4A-266061F6F38F}" type="presOf" srcId="{38B5E1BE-3B57-4E84-A8DE-41530EB28E16}" destId="{2409059C-0F83-45B4-91AC-3F47BA72CA6F}" srcOrd="0" destOrd="0" presId="urn:microsoft.com/office/officeart/2005/8/layout/hList1"/>
    <dgm:cxn modelId="{51B02ABA-0378-4857-808C-C07469680CD6}" type="presOf" srcId="{CEE8B4D3-FA40-40F1-B974-49CA44A4256F}" destId="{B5681536-4290-4807-A1B8-6D7C5130C2A8}" srcOrd="0" destOrd="0" presId="urn:microsoft.com/office/officeart/2005/8/layout/hList1"/>
    <dgm:cxn modelId="{3BADDCDB-F9D9-4E46-AB00-FA6D08F7BE8E}" srcId="{C0279E9B-9C2E-4398-9C5A-3C4FAA207263}" destId="{98AB8787-2C53-47C6-ACF0-8C216EEAD9D4}" srcOrd="1" destOrd="0" parTransId="{BCA8D4DA-0DE9-4A2F-A1A4-572BD707A0B6}" sibTransId="{67CD7C6F-D093-409A-ACFB-F1967AE00549}"/>
    <dgm:cxn modelId="{2E1C89DD-6FD1-4F32-AF53-73B8F4EE8793}" srcId="{E7A9243D-8B3F-45BD-9703-E46F49CDDD4F}" destId="{C0279E9B-9C2E-4398-9C5A-3C4FAA207263}" srcOrd="0" destOrd="0" parTransId="{7182BED1-9151-4EF7-AD82-62D30337EACB}" sibTransId="{8A8C7F9E-2BCE-496C-B028-CAD925238516}"/>
    <dgm:cxn modelId="{5CA849ED-65C5-4C68-9B9D-40F0D9628674}" srcId="{C0279E9B-9C2E-4398-9C5A-3C4FAA207263}" destId="{131CECCD-AF09-4AC6-A80C-D8AAA73E11EF}" srcOrd="0" destOrd="0" parTransId="{5E0E73F8-7C86-479D-8B17-601333AC2D8D}" sibTransId="{19AD385B-09FC-43E2-97E8-588137D73BF5}"/>
    <dgm:cxn modelId="{9A6215B7-8C9D-45BC-BB03-0095E8002882}" type="presParOf" srcId="{146C20F8-F1C9-4155-95B4-DD3015163164}" destId="{7F838F83-176A-4B72-BA46-99F149A8B6BA}" srcOrd="0" destOrd="0" presId="urn:microsoft.com/office/officeart/2005/8/layout/hList1"/>
    <dgm:cxn modelId="{3445FDA1-D362-405F-9092-169650D8A0B8}" type="presParOf" srcId="{7F838F83-176A-4B72-BA46-99F149A8B6BA}" destId="{01375055-9052-404D-A74A-C3364855B3F7}" srcOrd="0" destOrd="0" presId="urn:microsoft.com/office/officeart/2005/8/layout/hList1"/>
    <dgm:cxn modelId="{EAA8B826-8987-4629-B893-B6AC331BAF70}" type="presParOf" srcId="{7F838F83-176A-4B72-BA46-99F149A8B6BA}" destId="{C7F0A51E-8AAE-4A29-928B-8E05E72295A6}" srcOrd="1" destOrd="0" presId="urn:microsoft.com/office/officeart/2005/8/layout/hList1"/>
    <dgm:cxn modelId="{EC60CD80-A396-4D19-8DEF-5565AF42E8F5}" type="presParOf" srcId="{146C20F8-F1C9-4155-95B4-DD3015163164}" destId="{C5CEDD00-89EC-4C37-9C97-D30BAB212D1E}" srcOrd="1" destOrd="0" presId="urn:microsoft.com/office/officeart/2005/8/layout/hList1"/>
    <dgm:cxn modelId="{9CAC4FBE-B9E3-451D-8E4D-55F881B2B76E}" type="presParOf" srcId="{146C20F8-F1C9-4155-95B4-DD3015163164}" destId="{5933FD91-0C9E-4913-88C3-695ACECC23EC}" srcOrd="2" destOrd="0" presId="urn:microsoft.com/office/officeart/2005/8/layout/hList1"/>
    <dgm:cxn modelId="{0D8D3363-9E59-4033-93AA-A6D11C50B61B}" type="presParOf" srcId="{5933FD91-0C9E-4913-88C3-695ACECC23EC}" destId="{2409059C-0F83-45B4-91AC-3F47BA72CA6F}" srcOrd="0" destOrd="0" presId="urn:microsoft.com/office/officeart/2005/8/layout/hList1"/>
    <dgm:cxn modelId="{0A1697D0-9C3C-4A92-8A43-71DC9C26519A}" type="presParOf" srcId="{5933FD91-0C9E-4913-88C3-695ACECC23EC}" destId="{B5681536-4290-4807-A1B8-6D7C5130C2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11335-00EB-4043-9515-C02F4FC20C3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BEDA8A2-CA6B-4F61-ABEC-8FCCA194D3E1}">
      <dgm:prSet phldrT="[Text]"/>
      <dgm:spPr/>
      <dgm:t>
        <a:bodyPr/>
        <a:lstStyle/>
        <a:p>
          <a:r>
            <a:rPr lang="en-US" dirty="0"/>
            <a:t>Progression on 1</a:t>
          </a:r>
          <a:r>
            <a:rPr lang="en-US" baseline="0" dirty="0"/>
            <a:t>st</a:t>
          </a:r>
          <a:r>
            <a:rPr lang="en-US" dirty="0"/>
            <a:t>-line therapy</a:t>
          </a:r>
        </a:p>
      </dgm:t>
    </dgm:pt>
    <dgm:pt modelId="{71BEE498-82E7-4ED8-B675-0D36A881F320}" type="parTrans" cxnId="{2908D6FC-40B7-4FB0-ABF6-D72F377C6F55}">
      <dgm:prSet/>
      <dgm:spPr/>
      <dgm:t>
        <a:bodyPr/>
        <a:lstStyle/>
        <a:p>
          <a:endParaRPr lang="en-US"/>
        </a:p>
      </dgm:t>
    </dgm:pt>
    <dgm:pt modelId="{77E42908-26FC-4123-A7FC-E102CD717296}" type="sibTrans" cxnId="{2908D6FC-40B7-4FB0-ABF6-D72F377C6F55}">
      <dgm:prSet/>
      <dgm:spPr/>
      <dgm:t>
        <a:bodyPr/>
        <a:lstStyle/>
        <a:p>
          <a:endParaRPr lang="en-US"/>
        </a:p>
      </dgm:t>
    </dgm:pt>
    <dgm:pt modelId="{6A6679B3-86EA-4487-99EE-5FABB1D2F863}">
      <dgm:prSet phldrT="[Text]" custT="1"/>
      <dgm:spPr/>
      <dgm:t>
        <a:bodyPr/>
        <a:lstStyle/>
        <a:p>
          <a:r>
            <a:rPr lang="en-US" sz="1800" dirty="0"/>
            <a:t>Evaluate if patient is symptomatic due to disease progression</a:t>
          </a:r>
        </a:p>
      </dgm:t>
    </dgm:pt>
    <dgm:pt modelId="{7240667C-8888-4195-BA19-81B6FC6F2056}" type="parTrans" cxnId="{756B092E-432C-44C5-88A3-B710CF38AEED}">
      <dgm:prSet/>
      <dgm:spPr/>
      <dgm:t>
        <a:bodyPr/>
        <a:lstStyle/>
        <a:p>
          <a:endParaRPr lang="en-US"/>
        </a:p>
      </dgm:t>
    </dgm:pt>
    <dgm:pt modelId="{17D1FC5D-9253-417A-A41A-330ED26ED36E}" type="sibTrans" cxnId="{756B092E-432C-44C5-88A3-B710CF38AEED}">
      <dgm:prSet/>
      <dgm:spPr/>
      <dgm:t>
        <a:bodyPr/>
        <a:lstStyle/>
        <a:p>
          <a:endParaRPr lang="en-US"/>
        </a:p>
      </dgm:t>
    </dgm:pt>
    <dgm:pt modelId="{3A1491C5-B5F8-44C1-8925-3F853C128DC7}">
      <dgm:prSet phldrT="[Text]"/>
      <dgm:spPr/>
      <dgm:t>
        <a:bodyPr/>
        <a:lstStyle/>
        <a:p>
          <a:r>
            <a:rPr lang="en-US" dirty="0"/>
            <a:t>Asymptomatic</a:t>
          </a:r>
        </a:p>
      </dgm:t>
    </dgm:pt>
    <dgm:pt modelId="{F63636F4-C23E-42B4-B537-D726CB21FEDE}" type="parTrans" cxnId="{37AC39CF-75E7-4E5C-8092-0327E3DC5E07}">
      <dgm:prSet/>
      <dgm:spPr/>
      <dgm:t>
        <a:bodyPr/>
        <a:lstStyle/>
        <a:p>
          <a:endParaRPr lang="en-US"/>
        </a:p>
      </dgm:t>
    </dgm:pt>
    <dgm:pt modelId="{92EC4699-4ACD-4BE5-99B8-C851CEB22786}" type="sibTrans" cxnId="{37AC39CF-75E7-4E5C-8092-0327E3DC5E07}">
      <dgm:prSet/>
      <dgm:spPr/>
      <dgm:t>
        <a:bodyPr/>
        <a:lstStyle/>
        <a:p>
          <a:endParaRPr lang="en-US"/>
        </a:p>
      </dgm:t>
    </dgm:pt>
    <dgm:pt modelId="{711D7777-7213-48C6-8D40-FF3F786478F5}">
      <dgm:prSet phldrT="[Text]" custT="1"/>
      <dgm:spPr/>
      <dgm:t>
        <a:bodyPr/>
        <a:lstStyle/>
        <a:p>
          <a:r>
            <a:rPr lang="en-US" sz="1400" dirty="0"/>
            <a:t>Consider definitive local therapy (surgery or stereotactic ablative radiotherapy) </a:t>
          </a:r>
        </a:p>
      </dgm:t>
    </dgm:pt>
    <dgm:pt modelId="{1A2493FC-011E-41EE-A17B-D0BA663C9EAB}" type="parTrans" cxnId="{B3FF961A-A63C-41BC-B8DD-C0304E341900}">
      <dgm:prSet/>
      <dgm:spPr/>
      <dgm:t>
        <a:bodyPr/>
        <a:lstStyle/>
        <a:p>
          <a:endParaRPr lang="en-US"/>
        </a:p>
      </dgm:t>
    </dgm:pt>
    <dgm:pt modelId="{AC18EF4F-932D-4F1B-9F4F-05532AF6B5A1}" type="sibTrans" cxnId="{B3FF961A-A63C-41BC-B8DD-C0304E341900}">
      <dgm:prSet/>
      <dgm:spPr/>
      <dgm:t>
        <a:bodyPr/>
        <a:lstStyle/>
        <a:p>
          <a:endParaRPr lang="en-US"/>
        </a:p>
      </dgm:t>
    </dgm:pt>
    <dgm:pt modelId="{35B38A6F-068B-4DFC-A569-A32DD3D64D54}">
      <dgm:prSet phldrT="[Text]"/>
      <dgm:spPr/>
      <dgm:t>
        <a:bodyPr/>
        <a:lstStyle/>
        <a:p>
          <a:r>
            <a:rPr lang="en-US" dirty="0"/>
            <a:t>Symptomatic</a:t>
          </a:r>
        </a:p>
      </dgm:t>
    </dgm:pt>
    <dgm:pt modelId="{B14C09C1-DFF4-4E67-99C9-2213CBD3D21F}" type="parTrans" cxnId="{D9753091-6880-46D4-8622-20F616FD459A}">
      <dgm:prSet/>
      <dgm:spPr/>
      <dgm:t>
        <a:bodyPr/>
        <a:lstStyle/>
        <a:p>
          <a:endParaRPr lang="en-US"/>
        </a:p>
      </dgm:t>
    </dgm:pt>
    <dgm:pt modelId="{32002E93-EE8F-4BFA-9829-4CC8D2E085A1}" type="sibTrans" cxnId="{D9753091-6880-46D4-8622-20F616FD459A}">
      <dgm:prSet/>
      <dgm:spPr/>
      <dgm:t>
        <a:bodyPr/>
        <a:lstStyle/>
        <a:p>
          <a:endParaRPr lang="en-US"/>
        </a:p>
      </dgm:t>
    </dgm:pt>
    <dgm:pt modelId="{159E1815-FD3D-412C-8F67-D0275C3C5741}">
      <dgm:prSet phldrT="[Text]" custT="1"/>
      <dgm:spPr/>
      <dgm:t>
        <a:bodyPr/>
        <a:lstStyle/>
        <a:p>
          <a:r>
            <a:rPr lang="en-US" sz="1400" dirty="0"/>
            <a:t>Consider definitive local therapy</a:t>
          </a:r>
        </a:p>
      </dgm:t>
    </dgm:pt>
    <dgm:pt modelId="{C84A1D1B-0CAB-41B7-895B-6E9915EFEDAB}" type="parTrans" cxnId="{0E68C704-4F26-4CF3-BD22-A8B638DEE56B}">
      <dgm:prSet/>
      <dgm:spPr/>
      <dgm:t>
        <a:bodyPr/>
        <a:lstStyle/>
        <a:p>
          <a:endParaRPr lang="en-US"/>
        </a:p>
      </dgm:t>
    </dgm:pt>
    <dgm:pt modelId="{F3FF3566-C549-47EB-B664-D74010D33827}" type="sibTrans" cxnId="{0E68C704-4F26-4CF3-BD22-A8B638DEE56B}">
      <dgm:prSet/>
      <dgm:spPr/>
      <dgm:t>
        <a:bodyPr/>
        <a:lstStyle/>
        <a:p>
          <a:endParaRPr lang="en-US"/>
        </a:p>
      </dgm:t>
    </dgm:pt>
    <dgm:pt modelId="{C2D362DE-749D-4494-801A-D3B56031CD51}">
      <dgm:prSet phldrT="[Text]" custT="1"/>
      <dgm:spPr/>
      <dgm:t>
        <a:bodyPr/>
        <a:lstStyle/>
        <a:p>
          <a:r>
            <a:rPr lang="en-US" sz="1400" dirty="0"/>
            <a:t>Continue 1</a:t>
          </a:r>
          <a:r>
            <a:rPr lang="en-US" sz="1400" baseline="0" dirty="0"/>
            <a:t>st</a:t>
          </a:r>
          <a:r>
            <a:rPr lang="en-US" sz="1400" dirty="0"/>
            <a:t>-line </a:t>
          </a:r>
          <a:r>
            <a:rPr lang="en-US" sz="1400" i="1" u="none" dirty="0"/>
            <a:t>ROS1 </a:t>
          </a:r>
          <a:r>
            <a:rPr lang="en-US" sz="1400" dirty="0"/>
            <a:t>targeted therapy </a:t>
          </a:r>
        </a:p>
      </dgm:t>
    </dgm:pt>
    <dgm:pt modelId="{590C062F-4B1A-4696-8580-A7BB5850B72F}" type="parTrans" cxnId="{BF17AE0F-5594-43E6-B5C6-F8A881480683}">
      <dgm:prSet/>
      <dgm:spPr/>
      <dgm:t>
        <a:bodyPr/>
        <a:lstStyle/>
        <a:p>
          <a:endParaRPr lang="en-US"/>
        </a:p>
      </dgm:t>
    </dgm:pt>
    <dgm:pt modelId="{81089BD9-DEED-480F-B13C-BC430882E02A}" type="sibTrans" cxnId="{BF17AE0F-5594-43E6-B5C6-F8A881480683}">
      <dgm:prSet/>
      <dgm:spPr/>
      <dgm:t>
        <a:bodyPr/>
        <a:lstStyle/>
        <a:p>
          <a:endParaRPr lang="en-US"/>
        </a:p>
      </dgm:t>
    </dgm:pt>
    <dgm:pt modelId="{DD6AE9AB-6D1F-4550-B617-C635EAE28B60}">
      <dgm:prSet phldrT="[Text]" custT="1"/>
      <dgm:spPr/>
      <dgm:t>
        <a:bodyPr/>
        <a:lstStyle/>
        <a:p>
          <a:r>
            <a:rPr lang="en-US" sz="1400" dirty="0"/>
            <a:t>Repotrectinib (if not used previously) or lorlatinib</a:t>
          </a:r>
        </a:p>
      </dgm:t>
    </dgm:pt>
    <dgm:pt modelId="{DBB1FEE2-EF9B-4DD7-8259-D64D027746A4}" type="parTrans" cxnId="{5D528DB1-B16B-4D42-99D0-F90F1FB9D442}">
      <dgm:prSet/>
      <dgm:spPr/>
      <dgm:t>
        <a:bodyPr/>
        <a:lstStyle/>
        <a:p>
          <a:endParaRPr lang="en-US"/>
        </a:p>
      </dgm:t>
    </dgm:pt>
    <dgm:pt modelId="{A3BE26A2-721C-47D4-B1C0-0855FB6F9A96}" type="sibTrans" cxnId="{5D528DB1-B16B-4D42-99D0-F90F1FB9D442}">
      <dgm:prSet/>
      <dgm:spPr/>
      <dgm:t>
        <a:bodyPr/>
        <a:lstStyle/>
        <a:p>
          <a:endParaRPr lang="en-US"/>
        </a:p>
      </dgm:t>
    </dgm:pt>
    <dgm:pt modelId="{B93411E4-5CB1-40CF-AC8B-BE5AE2E35A6E}">
      <dgm:prSet phldrT="[Text]"/>
      <dgm:spPr/>
      <dgm:t>
        <a:bodyPr/>
        <a:lstStyle/>
        <a:p>
          <a:endParaRPr lang="en-US" sz="1400" dirty="0"/>
        </a:p>
      </dgm:t>
    </dgm:pt>
    <dgm:pt modelId="{C2820178-9DBA-49D9-82BD-8FDE1B803A25}" type="parTrans" cxnId="{597DCAF0-496E-44AC-A7C6-565DF5E57336}">
      <dgm:prSet/>
      <dgm:spPr/>
      <dgm:t>
        <a:bodyPr/>
        <a:lstStyle/>
        <a:p>
          <a:endParaRPr lang="en-US"/>
        </a:p>
      </dgm:t>
    </dgm:pt>
    <dgm:pt modelId="{90C7C49C-79A4-4FF4-8EA5-E09D05A73065}" type="sibTrans" cxnId="{597DCAF0-496E-44AC-A7C6-565DF5E57336}">
      <dgm:prSet/>
      <dgm:spPr/>
      <dgm:t>
        <a:bodyPr/>
        <a:lstStyle/>
        <a:p>
          <a:endParaRPr lang="en-US"/>
        </a:p>
      </dgm:t>
    </dgm:pt>
    <dgm:pt modelId="{22DE0440-ECC0-46FF-9F4A-9490B71B9B32}">
      <dgm:prSet phldrT="[Text]" custT="1"/>
      <dgm:spPr/>
      <dgm:t>
        <a:bodyPr/>
        <a:lstStyle/>
        <a:p>
          <a:r>
            <a:rPr lang="en-US" sz="1400" dirty="0"/>
            <a:t>Entrectinib (if crizotinib or ceritinib used previously) or repotrectinib (if not used previously) or lorlatinib</a:t>
          </a:r>
        </a:p>
      </dgm:t>
    </dgm:pt>
    <dgm:pt modelId="{D4B52266-B783-47D1-A223-5BB428B33174}" type="parTrans" cxnId="{A650D5D3-63AD-4CA3-8C74-45F9F55B531D}">
      <dgm:prSet/>
      <dgm:spPr/>
      <dgm:t>
        <a:bodyPr/>
        <a:lstStyle/>
        <a:p>
          <a:endParaRPr lang="en-US"/>
        </a:p>
      </dgm:t>
    </dgm:pt>
    <dgm:pt modelId="{11DEADA0-510E-4992-94F7-36411A305949}" type="sibTrans" cxnId="{A650D5D3-63AD-4CA3-8C74-45F9F55B531D}">
      <dgm:prSet/>
      <dgm:spPr/>
      <dgm:t>
        <a:bodyPr/>
        <a:lstStyle/>
        <a:p>
          <a:endParaRPr lang="en-US"/>
        </a:p>
      </dgm:t>
    </dgm:pt>
    <dgm:pt modelId="{F0DC2A57-9E2E-4EC7-8773-55F7EE67C119}" type="pres">
      <dgm:prSet presAssocID="{C0111335-00EB-4043-9515-C02F4FC20C3B}" presName="rootnode" presStyleCnt="0">
        <dgm:presLayoutVars>
          <dgm:chMax/>
          <dgm:chPref/>
          <dgm:dir/>
          <dgm:animLvl val="lvl"/>
        </dgm:presLayoutVars>
      </dgm:prSet>
      <dgm:spPr/>
    </dgm:pt>
    <dgm:pt modelId="{EE5EC1BF-96F3-45FA-9D83-3EDA8EA32A9D}" type="pres">
      <dgm:prSet presAssocID="{BBEDA8A2-CA6B-4F61-ABEC-8FCCA194D3E1}" presName="composite" presStyleCnt="0"/>
      <dgm:spPr/>
    </dgm:pt>
    <dgm:pt modelId="{43AE1A2E-9F44-49DB-9A71-CD329CB7EEF4}" type="pres">
      <dgm:prSet presAssocID="{BBEDA8A2-CA6B-4F61-ABEC-8FCCA194D3E1}" presName="bentUpArrow1" presStyleLbl="alignImgPlace1" presStyleIdx="0" presStyleCnt="2"/>
      <dgm:spPr/>
    </dgm:pt>
    <dgm:pt modelId="{F1C5D6B3-A00F-4E6D-BB9B-B493447097B0}" type="pres">
      <dgm:prSet presAssocID="{BBEDA8A2-CA6B-4F61-ABEC-8FCCA194D3E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C8F0CF5-497A-485C-B933-07B59D79AEFA}" type="pres">
      <dgm:prSet presAssocID="{BBEDA8A2-CA6B-4F61-ABEC-8FCCA194D3E1}" presName="ChildText" presStyleLbl="revTx" presStyleIdx="0" presStyleCnt="3" custScaleX="235772" custLinFactNeighborX="69811" custLinFactNeighborY="-871">
        <dgm:presLayoutVars>
          <dgm:chMax val="0"/>
          <dgm:chPref val="0"/>
          <dgm:bulletEnabled val="1"/>
        </dgm:presLayoutVars>
      </dgm:prSet>
      <dgm:spPr/>
    </dgm:pt>
    <dgm:pt modelId="{BCD68605-D8A0-4C1C-B5FD-6465FB9FC2F6}" type="pres">
      <dgm:prSet presAssocID="{77E42908-26FC-4123-A7FC-E102CD717296}" presName="sibTrans" presStyleCnt="0"/>
      <dgm:spPr/>
    </dgm:pt>
    <dgm:pt modelId="{8F886487-7D61-45C0-990B-3DE53429FCEA}" type="pres">
      <dgm:prSet presAssocID="{3A1491C5-B5F8-44C1-8925-3F853C128DC7}" presName="composite" presStyleCnt="0"/>
      <dgm:spPr/>
    </dgm:pt>
    <dgm:pt modelId="{6F19F5F0-A5B3-4B3B-A958-C8CD90BD0730}" type="pres">
      <dgm:prSet presAssocID="{3A1491C5-B5F8-44C1-8925-3F853C128DC7}" presName="bentUpArrow1" presStyleLbl="alignImgPlace1" presStyleIdx="1" presStyleCnt="2" custScaleY="139390" custLinFactX="-100000" custLinFactNeighborX="-109090" custLinFactNeighborY="-20942"/>
      <dgm:spPr/>
    </dgm:pt>
    <dgm:pt modelId="{13DC64A8-5468-4330-8C61-5497F01F268F}" type="pres">
      <dgm:prSet presAssocID="{3A1491C5-B5F8-44C1-8925-3F853C128DC7}" presName="ParentText" presStyleLbl="node1" presStyleIdx="1" presStyleCnt="3" custLinFactNeighborX="-62113" custLinFactNeighborY="-1408">
        <dgm:presLayoutVars>
          <dgm:chMax val="1"/>
          <dgm:chPref val="1"/>
          <dgm:bulletEnabled val="1"/>
        </dgm:presLayoutVars>
      </dgm:prSet>
      <dgm:spPr/>
    </dgm:pt>
    <dgm:pt modelId="{CE1D7B31-C1E4-49CB-BCF6-FA176FDC903D}" type="pres">
      <dgm:prSet presAssocID="{3A1491C5-B5F8-44C1-8925-3F853C128DC7}" presName="ChildText" presStyleLbl="revTx" presStyleIdx="1" presStyleCnt="3" custScaleX="471381" custLinFactX="1755" custLinFactNeighborX="100000" custLinFactNeighborY="-2510">
        <dgm:presLayoutVars>
          <dgm:chMax val="0"/>
          <dgm:chPref val="0"/>
          <dgm:bulletEnabled val="1"/>
        </dgm:presLayoutVars>
      </dgm:prSet>
      <dgm:spPr/>
    </dgm:pt>
    <dgm:pt modelId="{B649991D-419F-4064-AE09-FA2274E0A812}" type="pres">
      <dgm:prSet presAssocID="{92EC4699-4ACD-4BE5-99B8-C851CEB22786}" presName="sibTrans" presStyleCnt="0"/>
      <dgm:spPr/>
    </dgm:pt>
    <dgm:pt modelId="{738EBFAF-5C6D-4F96-8FA5-8DB285D71367}" type="pres">
      <dgm:prSet presAssocID="{35B38A6F-068B-4DFC-A569-A32DD3D64D54}" presName="composite" presStyleCnt="0"/>
      <dgm:spPr/>
    </dgm:pt>
    <dgm:pt modelId="{0E4570D9-CCDE-439D-916C-E980876BA97D}" type="pres">
      <dgm:prSet presAssocID="{35B38A6F-068B-4DFC-A569-A32DD3D64D54}" presName="ParentText" presStyleLbl="node1" presStyleIdx="2" presStyleCnt="3" custLinFactX="-51365" custLinFactNeighborX="-100000" custLinFactNeighborY="-18919">
        <dgm:presLayoutVars>
          <dgm:chMax val="1"/>
          <dgm:chPref val="1"/>
          <dgm:bulletEnabled val="1"/>
        </dgm:presLayoutVars>
      </dgm:prSet>
      <dgm:spPr/>
    </dgm:pt>
    <dgm:pt modelId="{CF247236-F592-4DCF-8898-31F65A3A4ADD}" type="pres">
      <dgm:prSet presAssocID="{35B38A6F-068B-4DFC-A569-A32DD3D64D54}" presName="FinalChildText" presStyleLbl="revTx" presStyleIdx="2" presStyleCnt="3" custScaleX="459283" custScaleY="77852" custLinFactNeighborX="49001" custLinFactNeighborY="-26816">
        <dgm:presLayoutVars>
          <dgm:chMax val="0"/>
          <dgm:chPref val="0"/>
          <dgm:bulletEnabled val="1"/>
        </dgm:presLayoutVars>
      </dgm:prSet>
      <dgm:spPr/>
    </dgm:pt>
  </dgm:ptLst>
  <dgm:cxnLst>
    <dgm:cxn modelId="{0E68C704-4F26-4CF3-BD22-A8B638DEE56B}" srcId="{35B38A6F-068B-4DFC-A569-A32DD3D64D54}" destId="{159E1815-FD3D-412C-8F67-D0275C3C5741}" srcOrd="0" destOrd="0" parTransId="{C84A1D1B-0CAB-41B7-895B-6E9915EFEDAB}" sibTransId="{F3FF3566-C549-47EB-B664-D74010D33827}"/>
    <dgm:cxn modelId="{F2565105-CB4D-4231-B6BB-E39491242874}" type="presOf" srcId="{C2D362DE-749D-4494-801A-D3B56031CD51}" destId="{CE1D7B31-C1E4-49CB-BCF6-FA176FDC903D}" srcOrd="0" destOrd="1" presId="urn:microsoft.com/office/officeart/2005/8/layout/StepDownProcess"/>
    <dgm:cxn modelId="{6A34BE0E-8BAE-462F-8E9A-4A2D268D4A35}" type="presOf" srcId="{22DE0440-ECC0-46FF-9F4A-9490B71B9B32}" destId="{CF247236-F592-4DCF-8898-31F65A3A4ADD}" srcOrd="0" destOrd="1" presId="urn:microsoft.com/office/officeart/2005/8/layout/StepDownProcess"/>
    <dgm:cxn modelId="{BF17AE0F-5594-43E6-B5C6-F8A881480683}" srcId="{3A1491C5-B5F8-44C1-8925-3F853C128DC7}" destId="{C2D362DE-749D-4494-801A-D3B56031CD51}" srcOrd="1" destOrd="0" parTransId="{590C062F-4B1A-4696-8580-A7BB5850B72F}" sibTransId="{81089BD9-DEED-480F-B13C-BC430882E02A}"/>
    <dgm:cxn modelId="{B3FF961A-A63C-41BC-B8DD-C0304E341900}" srcId="{3A1491C5-B5F8-44C1-8925-3F853C128DC7}" destId="{711D7777-7213-48C6-8D40-FF3F786478F5}" srcOrd="0" destOrd="0" parTransId="{1A2493FC-011E-41EE-A17B-D0BA663C9EAB}" sibTransId="{AC18EF4F-932D-4F1B-9F4F-05532AF6B5A1}"/>
    <dgm:cxn modelId="{756B092E-432C-44C5-88A3-B710CF38AEED}" srcId="{BBEDA8A2-CA6B-4F61-ABEC-8FCCA194D3E1}" destId="{6A6679B3-86EA-4487-99EE-5FABB1D2F863}" srcOrd="0" destOrd="0" parTransId="{7240667C-8888-4195-BA19-81B6FC6F2056}" sibTransId="{17D1FC5D-9253-417A-A41A-330ED26ED36E}"/>
    <dgm:cxn modelId="{FD38C46C-2630-4DDE-980D-E6015FD5EA98}" type="presOf" srcId="{3A1491C5-B5F8-44C1-8925-3F853C128DC7}" destId="{13DC64A8-5468-4330-8C61-5497F01F268F}" srcOrd="0" destOrd="0" presId="urn:microsoft.com/office/officeart/2005/8/layout/StepDownProcess"/>
    <dgm:cxn modelId="{8775E574-11B5-4F05-A927-32AEF1BFF693}" type="presOf" srcId="{C0111335-00EB-4043-9515-C02F4FC20C3B}" destId="{F0DC2A57-9E2E-4EC7-8773-55F7EE67C119}" srcOrd="0" destOrd="0" presId="urn:microsoft.com/office/officeart/2005/8/layout/StepDownProcess"/>
    <dgm:cxn modelId="{743BC859-A560-4C6A-B5C5-EEF16367CB63}" type="presOf" srcId="{35B38A6F-068B-4DFC-A569-A32DD3D64D54}" destId="{0E4570D9-CCDE-439D-916C-E980876BA97D}" srcOrd="0" destOrd="0" presId="urn:microsoft.com/office/officeart/2005/8/layout/StepDownProcess"/>
    <dgm:cxn modelId="{D9753091-6880-46D4-8622-20F616FD459A}" srcId="{C0111335-00EB-4043-9515-C02F4FC20C3B}" destId="{35B38A6F-068B-4DFC-A569-A32DD3D64D54}" srcOrd="2" destOrd="0" parTransId="{B14C09C1-DFF4-4E67-99C9-2213CBD3D21F}" sibTransId="{32002E93-EE8F-4BFA-9829-4CC8D2E085A1}"/>
    <dgm:cxn modelId="{633BB0A9-475B-4650-AD2E-3D3E3D087596}" type="presOf" srcId="{6A6679B3-86EA-4487-99EE-5FABB1D2F863}" destId="{EC8F0CF5-497A-485C-B933-07B59D79AEFA}" srcOrd="0" destOrd="0" presId="urn:microsoft.com/office/officeart/2005/8/layout/StepDownProcess"/>
    <dgm:cxn modelId="{5D528DB1-B16B-4D42-99D0-F90F1FB9D442}" srcId="{3A1491C5-B5F8-44C1-8925-3F853C128DC7}" destId="{DD6AE9AB-6D1F-4550-B617-C635EAE28B60}" srcOrd="2" destOrd="0" parTransId="{DBB1FEE2-EF9B-4DD7-8259-D64D027746A4}" sibTransId="{A3BE26A2-721C-47D4-B1C0-0855FB6F9A96}"/>
    <dgm:cxn modelId="{260601B5-DDF5-48C1-A218-BCE0BCB54AAF}" type="presOf" srcId="{BBEDA8A2-CA6B-4F61-ABEC-8FCCA194D3E1}" destId="{F1C5D6B3-A00F-4E6D-BB9B-B493447097B0}" srcOrd="0" destOrd="0" presId="urn:microsoft.com/office/officeart/2005/8/layout/StepDownProcess"/>
    <dgm:cxn modelId="{3EB67AC7-9012-47AA-BF41-ED2476BCF6C3}" type="presOf" srcId="{B93411E4-5CB1-40CF-AC8B-BE5AE2E35A6E}" destId="{CF247236-F592-4DCF-8898-31F65A3A4ADD}" srcOrd="0" destOrd="2" presId="urn:microsoft.com/office/officeart/2005/8/layout/StepDownProcess"/>
    <dgm:cxn modelId="{37AC39CF-75E7-4E5C-8092-0327E3DC5E07}" srcId="{C0111335-00EB-4043-9515-C02F4FC20C3B}" destId="{3A1491C5-B5F8-44C1-8925-3F853C128DC7}" srcOrd="1" destOrd="0" parTransId="{F63636F4-C23E-42B4-B537-D726CB21FEDE}" sibTransId="{92EC4699-4ACD-4BE5-99B8-C851CEB22786}"/>
    <dgm:cxn modelId="{D3E9C0CF-3A59-411F-9816-D44BBF8BBA7A}" type="presOf" srcId="{159E1815-FD3D-412C-8F67-D0275C3C5741}" destId="{CF247236-F592-4DCF-8898-31F65A3A4ADD}" srcOrd="0" destOrd="0" presId="urn:microsoft.com/office/officeart/2005/8/layout/StepDownProcess"/>
    <dgm:cxn modelId="{A650D5D3-63AD-4CA3-8C74-45F9F55B531D}" srcId="{35B38A6F-068B-4DFC-A569-A32DD3D64D54}" destId="{22DE0440-ECC0-46FF-9F4A-9490B71B9B32}" srcOrd="1" destOrd="0" parTransId="{D4B52266-B783-47D1-A223-5BB428B33174}" sibTransId="{11DEADA0-510E-4992-94F7-36411A305949}"/>
    <dgm:cxn modelId="{BF1118E7-BD80-43FB-A1E4-48C652413275}" type="presOf" srcId="{711D7777-7213-48C6-8D40-FF3F786478F5}" destId="{CE1D7B31-C1E4-49CB-BCF6-FA176FDC903D}" srcOrd="0" destOrd="0" presId="urn:microsoft.com/office/officeart/2005/8/layout/StepDownProcess"/>
    <dgm:cxn modelId="{597DCAF0-496E-44AC-A7C6-565DF5E57336}" srcId="{35B38A6F-068B-4DFC-A569-A32DD3D64D54}" destId="{B93411E4-5CB1-40CF-AC8B-BE5AE2E35A6E}" srcOrd="2" destOrd="0" parTransId="{C2820178-9DBA-49D9-82BD-8FDE1B803A25}" sibTransId="{90C7C49C-79A4-4FF4-8EA5-E09D05A73065}"/>
    <dgm:cxn modelId="{76AD26F3-5B9D-46AF-8EE8-15EFAA92130B}" type="presOf" srcId="{DD6AE9AB-6D1F-4550-B617-C635EAE28B60}" destId="{CE1D7B31-C1E4-49CB-BCF6-FA176FDC903D}" srcOrd="0" destOrd="2" presId="urn:microsoft.com/office/officeart/2005/8/layout/StepDownProcess"/>
    <dgm:cxn modelId="{2908D6FC-40B7-4FB0-ABF6-D72F377C6F55}" srcId="{C0111335-00EB-4043-9515-C02F4FC20C3B}" destId="{BBEDA8A2-CA6B-4F61-ABEC-8FCCA194D3E1}" srcOrd="0" destOrd="0" parTransId="{71BEE498-82E7-4ED8-B675-0D36A881F320}" sibTransId="{77E42908-26FC-4123-A7FC-E102CD717296}"/>
    <dgm:cxn modelId="{1EF502A1-CB49-4852-AD4E-ABFC16DE8F29}" type="presParOf" srcId="{F0DC2A57-9E2E-4EC7-8773-55F7EE67C119}" destId="{EE5EC1BF-96F3-45FA-9D83-3EDA8EA32A9D}" srcOrd="0" destOrd="0" presId="urn:microsoft.com/office/officeart/2005/8/layout/StepDownProcess"/>
    <dgm:cxn modelId="{1CA74C77-CC84-4584-9B72-4CBD2D92D27C}" type="presParOf" srcId="{EE5EC1BF-96F3-45FA-9D83-3EDA8EA32A9D}" destId="{43AE1A2E-9F44-49DB-9A71-CD329CB7EEF4}" srcOrd="0" destOrd="0" presId="urn:microsoft.com/office/officeart/2005/8/layout/StepDownProcess"/>
    <dgm:cxn modelId="{BB98BB31-5092-4281-B8DA-1F93C995EC3A}" type="presParOf" srcId="{EE5EC1BF-96F3-45FA-9D83-3EDA8EA32A9D}" destId="{F1C5D6B3-A00F-4E6D-BB9B-B493447097B0}" srcOrd="1" destOrd="0" presId="urn:microsoft.com/office/officeart/2005/8/layout/StepDownProcess"/>
    <dgm:cxn modelId="{1AC45B9A-17F7-46BD-AA07-C7C0EA74B88B}" type="presParOf" srcId="{EE5EC1BF-96F3-45FA-9D83-3EDA8EA32A9D}" destId="{EC8F0CF5-497A-485C-B933-07B59D79AEFA}" srcOrd="2" destOrd="0" presId="urn:microsoft.com/office/officeart/2005/8/layout/StepDownProcess"/>
    <dgm:cxn modelId="{AA1152DC-4308-4750-A99D-DDBCD7B4D447}" type="presParOf" srcId="{F0DC2A57-9E2E-4EC7-8773-55F7EE67C119}" destId="{BCD68605-D8A0-4C1C-B5FD-6465FB9FC2F6}" srcOrd="1" destOrd="0" presId="urn:microsoft.com/office/officeart/2005/8/layout/StepDownProcess"/>
    <dgm:cxn modelId="{6D1C7964-BBDF-47F9-8182-7FF5F5A14F9E}" type="presParOf" srcId="{F0DC2A57-9E2E-4EC7-8773-55F7EE67C119}" destId="{8F886487-7D61-45C0-990B-3DE53429FCEA}" srcOrd="2" destOrd="0" presId="urn:microsoft.com/office/officeart/2005/8/layout/StepDownProcess"/>
    <dgm:cxn modelId="{C2E248C5-077A-4AAF-A677-EF78553AF089}" type="presParOf" srcId="{8F886487-7D61-45C0-990B-3DE53429FCEA}" destId="{6F19F5F0-A5B3-4B3B-A958-C8CD90BD0730}" srcOrd="0" destOrd="0" presId="urn:microsoft.com/office/officeart/2005/8/layout/StepDownProcess"/>
    <dgm:cxn modelId="{86E0C278-7F72-4AF3-A300-06C8B866BE75}" type="presParOf" srcId="{8F886487-7D61-45C0-990B-3DE53429FCEA}" destId="{13DC64A8-5468-4330-8C61-5497F01F268F}" srcOrd="1" destOrd="0" presId="urn:microsoft.com/office/officeart/2005/8/layout/StepDownProcess"/>
    <dgm:cxn modelId="{DBECBA6F-C681-460E-8EF2-654D776FCCCA}" type="presParOf" srcId="{8F886487-7D61-45C0-990B-3DE53429FCEA}" destId="{CE1D7B31-C1E4-49CB-BCF6-FA176FDC903D}" srcOrd="2" destOrd="0" presId="urn:microsoft.com/office/officeart/2005/8/layout/StepDownProcess"/>
    <dgm:cxn modelId="{79957D4E-FE54-4EFF-AAF5-2DB4EDEC5399}" type="presParOf" srcId="{F0DC2A57-9E2E-4EC7-8773-55F7EE67C119}" destId="{B649991D-419F-4064-AE09-FA2274E0A812}" srcOrd="3" destOrd="0" presId="urn:microsoft.com/office/officeart/2005/8/layout/StepDownProcess"/>
    <dgm:cxn modelId="{193E2129-BAB5-437F-AAEC-05781469C7BF}" type="presParOf" srcId="{F0DC2A57-9E2E-4EC7-8773-55F7EE67C119}" destId="{738EBFAF-5C6D-4F96-8FA5-8DB285D71367}" srcOrd="4" destOrd="0" presId="urn:microsoft.com/office/officeart/2005/8/layout/StepDownProcess"/>
    <dgm:cxn modelId="{ABA30E2C-47EB-461F-9594-2C9C14810A36}" type="presParOf" srcId="{738EBFAF-5C6D-4F96-8FA5-8DB285D71367}" destId="{0E4570D9-CCDE-439D-916C-E980876BA97D}" srcOrd="0" destOrd="0" presId="urn:microsoft.com/office/officeart/2005/8/layout/StepDownProcess"/>
    <dgm:cxn modelId="{41EDD9F4-F666-42E3-B4E4-084D8699D16D}" type="presParOf" srcId="{738EBFAF-5C6D-4F96-8FA5-8DB285D71367}" destId="{CF247236-F592-4DCF-8898-31F65A3A4AD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4F91A-0EE5-42C0-A674-326E92172C4C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C41E54E-476C-4CE6-AB54-EC3D0CEFB05D}">
      <dgm:prSet custT="1"/>
      <dgm:spPr/>
      <dgm:t>
        <a:bodyPr/>
        <a:lstStyle/>
        <a:p>
          <a:r>
            <a:rPr lang="en-US" sz="2000" dirty="0"/>
            <a:t>Common Adverse Events </a:t>
          </a:r>
        </a:p>
        <a:p>
          <a:r>
            <a:rPr lang="en-US" sz="2000" dirty="0"/>
            <a:t>(*Majority low grade)</a:t>
          </a:r>
          <a:endParaRPr lang="en-US" sz="4400" dirty="0"/>
        </a:p>
      </dgm:t>
    </dgm:pt>
    <dgm:pt modelId="{9F41F4CF-F5A5-49D6-9818-F1EF24DDE53D}" type="parTrans" cxnId="{937EAE51-DBCE-44CB-9513-BE2E109C84E8}">
      <dgm:prSet/>
      <dgm:spPr/>
      <dgm:t>
        <a:bodyPr/>
        <a:lstStyle/>
        <a:p>
          <a:endParaRPr lang="en-US"/>
        </a:p>
      </dgm:t>
    </dgm:pt>
    <dgm:pt modelId="{A09F0CF2-F8F6-47CD-B272-F9C5541AC86B}" type="sibTrans" cxnId="{937EAE51-DBCE-44CB-9513-BE2E109C84E8}">
      <dgm:prSet/>
      <dgm:spPr/>
      <dgm:t>
        <a:bodyPr/>
        <a:lstStyle/>
        <a:p>
          <a:endParaRPr lang="en-US"/>
        </a:p>
      </dgm:t>
    </dgm:pt>
    <dgm:pt modelId="{2BA7DA5B-64A7-4040-8ECF-8B84C55ED439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Vision disorders </a:t>
          </a:r>
          <a:r>
            <a:rPr lang="en-US" sz="1100" dirty="0"/>
            <a:t>(71% of patients) </a:t>
          </a:r>
        </a:p>
      </dgm:t>
    </dgm:pt>
    <dgm:pt modelId="{6C292360-214F-486C-9CA8-4952BB70DE06}" type="parTrans" cxnId="{69A0EB39-A1FE-4B35-A277-71A921E0E25B}">
      <dgm:prSet/>
      <dgm:spPr/>
      <dgm:t>
        <a:bodyPr/>
        <a:lstStyle/>
        <a:p>
          <a:endParaRPr lang="en-US"/>
        </a:p>
      </dgm:t>
    </dgm:pt>
    <dgm:pt modelId="{80E42F79-4BE7-43CB-AC88-E4E0FBED1333}" type="sibTrans" cxnId="{69A0EB39-A1FE-4B35-A277-71A921E0E25B}">
      <dgm:prSet/>
      <dgm:spPr/>
      <dgm:t>
        <a:bodyPr/>
        <a:lstStyle/>
        <a:p>
          <a:endParaRPr lang="en-US"/>
        </a:p>
      </dgm:t>
    </dgm:pt>
    <dgm:pt modelId="{50BB4F86-AA53-4B4B-AB31-D8C84F72B6E1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GI toxicity</a:t>
          </a:r>
          <a:r>
            <a:rPr lang="en-US" sz="1100" dirty="0"/>
            <a:t> (nausea-56%, vomiting -46%, diarrhea – 61% or constipation – 43%) </a:t>
          </a:r>
        </a:p>
      </dgm:t>
    </dgm:pt>
    <dgm:pt modelId="{376FFB57-D841-4249-A3E1-785D2E7BB303}" type="parTrans" cxnId="{EAFD00A3-2690-4A38-9305-5F755149690C}">
      <dgm:prSet/>
      <dgm:spPr/>
      <dgm:t>
        <a:bodyPr/>
        <a:lstStyle/>
        <a:p>
          <a:endParaRPr lang="en-US"/>
        </a:p>
      </dgm:t>
    </dgm:pt>
    <dgm:pt modelId="{BE93F6AB-3732-4B0A-8A16-A7C54874FA9A}" type="sibTrans" cxnId="{EAFD00A3-2690-4A38-9305-5F755149690C}">
      <dgm:prSet/>
      <dgm:spPr/>
      <dgm:t>
        <a:bodyPr/>
        <a:lstStyle/>
        <a:p>
          <a:endParaRPr lang="en-US"/>
        </a:p>
      </dgm:t>
    </dgm:pt>
    <dgm:pt modelId="{5A6F9FD1-83F6-44E2-AA59-0BDB5E6F3BD3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Edema</a:t>
          </a:r>
          <a:r>
            <a:rPr lang="en-US" sz="1100" dirty="0"/>
            <a:t> (49% of patients) </a:t>
          </a:r>
        </a:p>
      </dgm:t>
    </dgm:pt>
    <dgm:pt modelId="{C81C8528-8479-42CC-BD13-52E1E60FC8C9}" type="parTrans" cxnId="{2AE68E10-32F1-4436-A544-F3255791B3BC}">
      <dgm:prSet/>
      <dgm:spPr/>
      <dgm:t>
        <a:bodyPr/>
        <a:lstStyle/>
        <a:p>
          <a:endParaRPr lang="en-US"/>
        </a:p>
      </dgm:t>
    </dgm:pt>
    <dgm:pt modelId="{E40125FA-7BB8-44D5-9D55-5200FEE5E153}" type="sibTrans" cxnId="{2AE68E10-32F1-4436-A544-F3255791B3BC}">
      <dgm:prSet/>
      <dgm:spPr/>
      <dgm:t>
        <a:bodyPr/>
        <a:lstStyle/>
        <a:p>
          <a:endParaRPr lang="en-US"/>
        </a:p>
      </dgm:t>
    </dgm:pt>
    <dgm:pt modelId="{5AFF4C4D-04E3-472A-8DDD-684AE0C28D49}">
      <dgm:prSet custT="1"/>
      <dgm:spPr/>
      <dgm:t>
        <a:bodyPr/>
        <a:lstStyle/>
        <a:p>
          <a:r>
            <a:rPr lang="en-US" sz="2400" dirty="0"/>
            <a:t>Serious/Rare Adverse Events</a:t>
          </a:r>
        </a:p>
      </dgm:t>
    </dgm:pt>
    <dgm:pt modelId="{D26025BB-3E7D-4CE0-93B4-C06CE47630CA}" type="parTrans" cxnId="{C7F785F5-D707-4782-9FC6-346618DFDAEF}">
      <dgm:prSet/>
      <dgm:spPr/>
      <dgm:t>
        <a:bodyPr/>
        <a:lstStyle/>
        <a:p>
          <a:endParaRPr lang="en-US"/>
        </a:p>
      </dgm:t>
    </dgm:pt>
    <dgm:pt modelId="{1592BB36-6F66-4A4B-9FC8-4DF8C5B5CE9F}" type="sibTrans" cxnId="{C7F785F5-D707-4782-9FC6-346618DFDAEF}">
      <dgm:prSet/>
      <dgm:spPr/>
      <dgm:t>
        <a:bodyPr/>
        <a:lstStyle/>
        <a:p>
          <a:endParaRPr lang="en-US"/>
        </a:p>
      </dgm:t>
    </dgm:pt>
    <dgm:pt modelId="{E1B2DA12-89A2-485F-B921-15E30876851E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Hepatotoxicity</a:t>
          </a:r>
          <a:r>
            <a:rPr lang="en-US" sz="1100" dirty="0"/>
            <a:t> – monitor liver function tests every 2 weeks for first 2 months</a:t>
          </a:r>
        </a:p>
      </dgm:t>
    </dgm:pt>
    <dgm:pt modelId="{52D07715-B661-4BCB-87EE-86E986EC81F7}" type="parTrans" cxnId="{21786E57-5C89-40ED-9A94-8E121DCD21C9}">
      <dgm:prSet/>
      <dgm:spPr/>
      <dgm:t>
        <a:bodyPr/>
        <a:lstStyle/>
        <a:p>
          <a:endParaRPr lang="en-US"/>
        </a:p>
      </dgm:t>
    </dgm:pt>
    <dgm:pt modelId="{BC641120-520D-426E-B6AD-B4E9B6FBC803}" type="sibTrans" cxnId="{21786E57-5C89-40ED-9A94-8E121DCD21C9}">
      <dgm:prSet/>
      <dgm:spPr/>
      <dgm:t>
        <a:bodyPr/>
        <a:lstStyle/>
        <a:p>
          <a:endParaRPr lang="en-US"/>
        </a:p>
      </dgm:t>
    </dgm:pt>
    <dgm:pt modelId="{BEAB3A43-7E0E-47E1-BA7D-C0C29866994F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Interstitial Lung Disease (ILD)</a:t>
          </a:r>
        </a:p>
      </dgm:t>
    </dgm:pt>
    <dgm:pt modelId="{F6B85012-76A5-43E5-95F7-88F1045DEB7A}" type="parTrans" cxnId="{E47C7D94-3B59-4089-A133-40D14FB09CBB}">
      <dgm:prSet/>
      <dgm:spPr/>
      <dgm:t>
        <a:bodyPr/>
        <a:lstStyle/>
        <a:p>
          <a:endParaRPr lang="en-US"/>
        </a:p>
      </dgm:t>
    </dgm:pt>
    <dgm:pt modelId="{91CAD45D-0954-4DAD-B7F0-0AD66EAA4984}" type="sibTrans" cxnId="{E47C7D94-3B59-4089-A133-40D14FB09CBB}">
      <dgm:prSet/>
      <dgm:spPr/>
      <dgm:t>
        <a:bodyPr/>
        <a:lstStyle/>
        <a:p>
          <a:endParaRPr lang="en-US"/>
        </a:p>
      </dgm:t>
    </dgm:pt>
    <dgm:pt modelId="{F082D386-2CF5-4F54-A65A-6EA41693BBAA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Bradycardia</a:t>
          </a:r>
          <a:r>
            <a:rPr lang="en-US" sz="1100" dirty="0"/>
            <a:t> (13% of patients) – monitor heart rate and blood pressure </a:t>
          </a:r>
        </a:p>
      </dgm:t>
    </dgm:pt>
    <dgm:pt modelId="{C48E0CA7-8ED8-4844-8BB5-14C2426ECBD2}" type="parTrans" cxnId="{AA23CEB1-E74B-49EA-ADC3-47FEF2DBE201}">
      <dgm:prSet/>
      <dgm:spPr/>
      <dgm:t>
        <a:bodyPr/>
        <a:lstStyle/>
        <a:p>
          <a:endParaRPr lang="en-US"/>
        </a:p>
      </dgm:t>
    </dgm:pt>
    <dgm:pt modelId="{E1BE9778-D757-46B1-9513-7E9B6022DC42}" type="sibTrans" cxnId="{AA23CEB1-E74B-49EA-ADC3-47FEF2DBE201}">
      <dgm:prSet/>
      <dgm:spPr/>
      <dgm:t>
        <a:bodyPr/>
        <a:lstStyle/>
        <a:p>
          <a:endParaRPr lang="en-US"/>
        </a:p>
      </dgm:t>
    </dgm:pt>
    <dgm:pt modelId="{D85A2285-37C7-4A0D-9ABC-7F2F8FA11276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QT Prolongation </a:t>
          </a:r>
          <a:r>
            <a:rPr lang="en-US" sz="1100" dirty="0"/>
            <a:t>– monitor ECG and electrolytes in at risk patients </a:t>
          </a:r>
        </a:p>
      </dgm:t>
    </dgm:pt>
    <dgm:pt modelId="{8856871E-BC8C-4115-9626-D1EEBF8C7931}" type="parTrans" cxnId="{82ED46EB-422C-4200-A460-83A906FEE1EF}">
      <dgm:prSet/>
      <dgm:spPr/>
      <dgm:t>
        <a:bodyPr/>
        <a:lstStyle/>
        <a:p>
          <a:endParaRPr lang="en-US"/>
        </a:p>
      </dgm:t>
    </dgm:pt>
    <dgm:pt modelId="{111BB3CE-1808-4AE6-9BF1-03ECFCC13C58}" type="sibTrans" cxnId="{82ED46EB-422C-4200-A460-83A906FEE1EF}">
      <dgm:prSet/>
      <dgm:spPr/>
      <dgm:t>
        <a:bodyPr/>
        <a:lstStyle/>
        <a:p>
          <a:endParaRPr lang="en-US"/>
        </a:p>
      </dgm:t>
    </dgm:pt>
    <dgm:pt modelId="{3DAD4CCB-EDBA-4CFD-A5D7-A1B440E41416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b="1" dirty="0"/>
            <a:t>Severe Vision Loss </a:t>
          </a:r>
          <a:r>
            <a:rPr lang="en-US" sz="1100" dirty="0"/>
            <a:t>– insufficient data to characterize patients at risk </a:t>
          </a:r>
        </a:p>
      </dgm:t>
    </dgm:pt>
    <dgm:pt modelId="{370D8280-6CCA-40E8-98CA-BB1D6003E970}" type="parTrans" cxnId="{E1847944-D036-48D6-B2EB-3CE8F78DBBA7}">
      <dgm:prSet/>
      <dgm:spPr/>
      <dgm:t>
        <a:bodyPr/>
        <a:lstStyle/>
        <a:p>
          <a:endParaRPr lang="en-US"/>
        </a:p>
      </dgm:t>
    </dgm:pt>
    <dgm:pt modelId="{CB64FDEA-B3A1-484D-81A4-CFA15AEBE977}" type="sibTrans" cxnId="{E1847944-D036-48D6-B2EB-3CE8F78DBBA7}">
      <dgm:prSet/>
      <dgm:spPr/>
      <dgm:t>
        <a:bodyPr/>
        <a:lstStyle/>
        <a:p>
          <a:endParaRPr lang="en-US"/>
        </a:p>
      </dgm:t>
    </dgm:pt>
    <dgm:pt modelId="{2740A764-C8A6-4393-9398-475ECE92CEC5}">
      <dgm:prSet custT="1"/>
      <dgm:spPr/>
      <dgm:t>
        <a:bodyPr/>
        <a:lstStyle/>
        <a:p>
          <a:r>
            <a:rPr lang="en-US" sz="2400" dirty="0"/>
            <a:t>Dose Reduction </a:t>
          </a:r>
          <a:br>
            <a:rPr lang="en-US" sz="2400" dirty="0"/>
          </a:br>
          <a:r>
            <a:rPr lang="en-US" sz="2400" dirty="0"/>
            <a:t>(250 mg twice daily)</a:t>
          </a:r>
        </a:p>
      </dgm:t>
    </dgm:pt>
    <dgm:pt modelId="{A6E7E60C-C6EC-4192-9E46-2452BF35B236}" type="parTrans" cxnId="{F23BF92F-FA8D-4BD3-8842-5A8A2D5017BF}">
      <dgm:prSet/>
      <dgm:spPr/>
      <dgm:t>
        <a:bodyPr/>
        <a:lstStyle/>
        <a:p>
          <a:endParaRPr lang="en-US"/>
        </a:p>
      </dgm:t>
    </dgm:pt>
    <dgm:pt modelId="{FDDB8639-A6FE-4D47-9C65-0DC4EA2B6EE1}" type="sibTrans" cxnId="{F23BF92F-FA8D-4BD3-8842-5A8A2D5017BF}">
      <dgm:prSet/>
      <dgm:spPr/>
      <dgm:t>
        <a:bodyPr/>
        <a:lstStyle/>
        <a:p>
          <a:endParaRPr lang="en-US"/>
        </a:p>
      </dgm:t>
    </dgm:pt>
    <dgm:pt modelId="{E6BD775F-5330-44F1-9095-43BF7107BEBC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200" dirty="0"/>
            <a:t>1</a:t>
          </a:r>
          <a:r>
            <a:rPr lang="en-US" sz="1200" baseline="0" dirty="0"/>
            <a:t>st</a:t>
          </a:r>
          <a:r>
            <a:rPr lang="en-US" sz="1200" dirty="0"/>
            <a:t> dose reduction: 200 mg twice daily</a:t>
          </a:r>
        </a:p>
      </dgm:t>
    </dgm:pt>
    <dgm:pt modelId="{D8EC2FCC-90C7-47EE-99F3-616CC592D9ED}" type="parTrans" cxnId="{76CAC8AD-D5E0-445A-AE32-3CBA73B86491}">
      <dgm:prSet/>
      <dgm:spPr/>
      <dgm:t>
        <a:bodyPr/>
        <a:lstStyle/>
        <a:p>
          <a:endParaRPr lang="en-US"/>
        </a:p>
      </dgm:t>
    </dgm:pt>
    <dgm:pt modelId="{5A08E12B-F680-46E7-A9CD-392038EAA02B}" type="sibTrans" cxnId="{76CAC8AD-D5E0-445A-AE32-3CBA73B86491}">
      <dgm:prSet/>
      <dgm:spPr/>
      <dgm:t>
        <a:bodyPr/>
        <a:lstStyle/>
        <a:p>
          <a:endParaRPr lang="en-US"/>
        </a:p>
      </dgm:t>
    </dgm:pt>
    <dgm:pt modelId="{950D0E57-41DF-4381-90CC-9644982A154D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200" dirty="0"/>
            <a:t>2</a:t>
          </a:r>
          <a:r>
            <a:rPr lang="en-US" sz="1200" baseline="0" dirty="0"/>
            <a:t>nd</a:t>
          </a:r>
          <a:r>
            <a:rPr lang="en-US" sz="1200" dirty="0"/>
            <a:t> dose reduction: 250 mg once daily (discontinue permanently if not tolerated after 2</a:t>
          </a:r>
          <a:r>
            <a:rPr lang="en-US" sz="1200" baseline="0" dirty="0"/>
            <a:t>nd</a:t>
          </a:r>
          <a:r>
            <a:rPr lang="en-US" sz="1200" dirty="0"/>
            <a:t> dose reduction) </a:t>
          </a:r>
        </a:p>
      </dgm:t>
    </dgm:pt>
    <dgm:pt modelId="{EFC95D9A-8748-4783-8543-E90F18493B24}" type="parTrans" cxnId="{CEEA8446-2EF4-40C0-81EC-9EB0EC2C9328}">
      <dgm:prSet/>
      <dgm:spPr/>
      <dgm:t>
        <a:bodyPr/>
        <a:lstStyle/>
        <a:p>
          <a:endParaRPr lang="en-US"/>
        </a:p>
      </dgm:t>
    </dgm:pt>
    <dgm:pt modelId="{334E4D79-168C-4BFF-B015-A004649BBDBD}" type="sibTrans" cxnId="{CEEA8446-2EF4-40C0-81EC-9EB0EC2C9328}">
      <dgm:prSet/>
      <dgm:spPr/>
      <dgm:t>
        <a:bodyPr/>
        <a:lstStyle/>
        <a:p>
          <a:endParaRPr lang="en-US"/>
        </a:p>
      </dgm:t>
    </dgm:pt>
    <dgm:pt modelId="{92DB57BB-6512-4DC4-85E3-240B089F783D}" type="pres">
      <dgm:prSet presAssocID="{07F4F91A-0EE5-42C0-A674-326E92172C4C}" presName="Name0" presStyleCnt="0">
        <dgm:presLayoutVars>
          <dgm:dir/>
          <dgm:animLvl val="lvl"/>
          <dgm:resizeHandles val="exact"/>
        </dgm:presLayoutVars>
      </dgm:prSet>
      <dgm:spPr/>
    </dgm:pt>
    <dgm:pt modelId="{D5DB6B64-34D3-4C06-B081-E807E74C07B4}" type="pres">
      <dgm:prSet presAssocID="{3C41E54E-476C-4CE6-AB54-EC3D0CEFB05D}" presName="linNode" presStyleCnt="0"/>
      <dgm:spPr/>
    </dgm:pt>
    <dgm:pt modelId="{A3D4F8E5-D455-40B7-87D4-D084EA53CB8F}" type="pres">
      <dgm:prSet presAssocID="{3C41E54E-476C-4CE6-AB54-EC3D0CEFB05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3EFA1D8-696A-4830-9D6A-41056C9C73AC}" type="pres">
      <dgm:prSet presAssocID="{3C41E54E-476C-4CE6-AB54-EC3D0CEFB05D}" presName="descendantText" presStyleLbl="alignAccFollowNode1" presStyleIdx="0" presStyleCnt="3">
        <dgm:presLayoutVars>
          <dgm:bulletEnabled val="1"/>
        </dgm:presLayoutVars>
      </dgm:prSet>
      <dgm:spPr/>
    </dgm:pt>
    <dgm:pt modelId="{A537F582-0497-4463-9600-BC9C6CD9D8AF}" type="pres">
      <dgm:prSet presAssocID="{A09F0CF2-F8F6-47CD-B272-F9C5541AC86B}" presName="sp" presStyleCnt="0"/>
      <dgm:spPr/>
    </dgm:pt>
    <dgm:pt modelId="{16A9A2AE-D622-4AC6-93F3-DED874EEC836}" type="pres">
      <dgm:prSet presAssocID="{5AFF4C4D-04E3-472A-8DDD-684AE0C28D49}" presName="linNode" presStyleCnt="0"/>
      <dgm:spPr/>
    </dgm:pt>
    <dgm:pt modelId="{743F8CA9-D3AE-47F7-8FE1-CCA4BC2A12B9}" type="pres">
      <dgm:prSet presAssocID="{5AFF4C4D-04E3-472A-8DDD-684AE0C28D4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71F2345-DE77-43A2-8FB4-8CB5CE8A4B55}" type="pres">
      <dgm:prSet presAssocID="{5AFF4C4D-04E3-472A-8DDD-684AE0C28D49}" presName="descendantText" presStyleLbl="alignAccFollowNode1" presStyleIdx="1" presStyleCnt="3">
        <dgm:presLayoutVars>
          <dgm:bulletEnabled val="1"/>
        </dgm:presLayoutVars>
      </dgm:prSet>
      <dgm:spPr/>
    </dgm:pt>
    <dgm:pt modelId="{BACD41AB-FD13-4035-A13D-4B010F4C8F22}" type="pres">
      <dgm:prSet presAssocID="{1592BB36-6F66-4A4B-9FC8-4DF8C5B5CE9F}" presName="sp" presStyleCnt="0"/>
      <dgm:spPr/>
    </dgm:pt>
    <dgm:pt modelId="{F403BE36-1DB8-4401-8D84-8BAB6AC00E8A}" type="pres">
      <dgm:prSet presAssocID="{2740A764-C8A6-4393-9398-475ECE92CEC5}" presName="linNode" presStyleCnt="0"/>
      <dgm:spPr/>
    </dgm:pt>
    <dgm:pt modelId="{019603C5-A491-4C4E-8588-D770E51FB194}" type="pres">
      <dgm:prSet presAssocID="{2740A764-C8A6-4393-9398-475ECE92CEC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5B83C3-7D53-4968-BBEE-1FC1343B848A}" type="pres">
      <dgm:prSet presAssocID="{2740A764-C8A6-4393-9398-475ECE92CEC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AE68E10-32F1-4436-A544-F3255791B3BC}" srcId="{3C41E54E-476C-4CE6-AB54-EC3D0CEFB05D}" destId="{5A6F9FD1-83F6-44E2-AA59-0BDB5E6F3BD3}" srcOrd="2" destOrd="0" parTransId="{C81C8528-8479-42CC-BD13-52E1E60FC8C9}" sibTransId="{E40125FA-7BB8-44D5-9D55-5200FEE5E153}"/>
    <dgm:cxn modelId="{842F2B2A-DE0B-40BC-806E-BB60D572C034}" type="presOf" srcId="{50BB4F86-AA53-4B4B-AB31-D8C84F72B6E1}" destId="{43EFA1D8-696A-4830-9D6A-41056C9C73AC}" srcOrd="0" destOrd="1" presId="urn:microsoft.com/office/officeart/2005/8/layout/vList5"/>
    <dgm:cxn modelId="{F23BF92F-FA8D-4BD3-8842-5A8A2D5017BF}" srcId="{07F4F91A-0EE5-42C0-A674-326E92172C4C}" destId="{2740A764-C8A6-4393-9398-475ECE92CEC5}" srcOrd="2" destOrd="0" parTransId="{A6E7E60C-C6EC-4192-9E46-2452BF35B236}" sibTransId="{FDDB8639-A6FE-4D47-9C65-0DC4EA2B6EE1}"/>
    <dgm:cxn modelId="{D9A90332-94E5-4C93-8183-1159E29AFFEA}" type="presOf" srcId="{E6BD775F-5330-44F1-9095-43BF7107BEBC}" destId="{405B83C3-7D53-4968-BBEE-1FC1343B848A}" srcOrd="0" destOrd="0" presId="urn:microsoft.com/office/officeart/2005/8/layout/vList5"/>
    <dgm:cxn modelId="{69A0EB39-A1FE-4B35-A277-71A921E0E25B}" srcId="{3C41E54E-476C-4CE6-AB54-EC3D0CEFB05D}" destId="{2BA7DA5B-64A7-4040-8ECF-8B84C55ED439}" srcOrd="0" destOrd="0" parTransId="{6C292360-214F-486C-9CA8-4952BB70DE06}" sibTransId="{80E42F79-4BE7-43CB-AC88-E4E0FBED1333}"/>
    <dgm:cxn modelId="{3F0EAF41-10B5-4C6B-A5EC-AA9320366EA5}" type="presOf" srcId="{5A6F9FD1-83F6-44E2-AA59-0BDB5E6F3BD3}" destId="{43EFA1D8-696A-4830-9D6A-41056C9C73AC}" srcOrd="0" destOrd="2" presId="urn:microsoft.com/office/officeart/2005/8/layout/vList5"/>
    <dgm:cxn modelId="{E1847944-D036-48D6-B2EB-3CE8F78DBBA7}" srcId="{5AFF4C4D-04E3-472A-8DDD-684AE0C28D49}" destId="{3DAD4CCB-EDBA-4CFD-A5D7-A1B440E41416}" srcOrd="4" destOrd="0" parTransId="{370D8280-6CCA-40E8-98CA-BB1D6003E970}" sibTransId="{CB64FDEA-B3A1-484D-81A4-CFA15AEBE977}"/>
    <dgm:cxn modelId="{CEEA8446-2EF4-40C0-81EC-9EB0EC2C9328}" srcId="{2740A764-C8A6-4393-9398-475ECE92CEC5}" destId="{950D0E57-41DF-4381-90CC-9644982A154D}" srcOrd="1" destOrd="0" parTransId="{EFC95D9A-8748-4783-8543-E90F18493B24}" sibTransId="{334E4D79-168C-4BFF-B015-A004649BBDBD}"/>
    <dgm:cxn modelId="{BAE9CE4E-67A0-4B39-99E5-5A991AA0543C}" type="presOf" srcId="{D85A2285-37C7-4A0D-9ABC-7F2F8FA11276}" destId="{A71F2345-DE77-43A2-8FB4-8CB5CE8A4B55}" srcOrd="0" destOrd="3" presId="urn:microsoft.com/office/officeart/2005/8/layout/vList5"/>
    <dgm:cxn modelId="{937EAE51-DBCE-44CB-9513-BE2E109C84E8}" srcId="{07F4F91A-0EE5-42C0-A674-326E92172C4C}" destId="{3C41E54E-476C-4CE6-AB54-EC3D0CEFB05D}" srcOrd="0" destOrd="0" parTransId="{9F41F4CF-F5A5-49D6-9818-F1EF24DDE53D}" sibTransId="{A09F0CF2-F8F6-47CD-B272-F9C5541AC86B}"/>
    <dgm:cxn modelId="{21786E57-5C89-40ED-9A94-8E121DCD21C9}" srcId="{5AFF4C4D-04E3-472A-8DDD-684AE0C28D49}" destId="{E1B2DA12-89A2-485F-B921-15E30876851E}" srcOrd="0" destOrd="0" parTransId="{52D07715-B661-4BCB-87EE-86E986EC81F7}" sibTransId="{BC641120-520D-426E-B6AD-B4E9B6FBC803}"/>
    <dgm:cxn modelId="{147E078F-0BA6-417A-BE09-E7C8AD368005}" type="presOf" srcId="{5AFF4C4D-04E3-472A-8DDD-684AE0C28D49}" destId="{743F8CA9-D3AE-47F7-8FE1-CCA4BC2A12B9}" srcOrd="0" destOrd="0" presId="urn:microsoft.com/office/officeart/2005/8/layout/vList5"/>
    <dgm:cxn modelId="{08426990-8FB0-4CF2-B2AE-461CF3FEA95C}" type="presOf" srcId="{BEAB3A43-7E0E-47E1-BA7D-C0C29866994F}" destId="{A71F2345-DE77-43A2-8FB4-8CB5CE8A4B55}" srcOrd="0" destOrd="1" presId="urn:microsoft.com/office/officeart/2005/8/layout/vList5"/>
    <dgm:cxn modelId="{E47C7D94-3B59-4089-A133-40D14FB09CBB}" srcId="{5AFF4C4D-04E3-472A-8DDD-684AE0C28D49}" destId="{BEAB3A43-7E0E-47E1-BA7D-C0C29866994F}" srcOrd="1" destOrd="0" parTransId="{F6B85012-76A5-43E5-95F7-88F1045DEB7A}" sibTransId="{91CAD45D-0954-4DAD-B7F0-0AD66EAA4984}"/>
    <dgm:cxn modelId="{EAFD00A3-2690-4A38-9305-5F755149690C}" srcId="{3C41E54E-476C-4CE6-AB54-EC3D0CEFB05D}" destId="{50BB4F86-AA53-4B4B-AB31-D8C84F72B6E1}" srcOrd="1" destOrd="0" parTransId="{376FFB57-D841-4249-A3E1-785D2E7BB303}" sibTransId="{BE93F6AB-3732-4B0A-8A16-A7C54874FA9A}"/>
    <dgm:cxn modelId="{76CAC8AD-D5E0-445A-AE32-3CBA73B86491}" srcId="{2740A764-C8A6-4393-9398-475ECE92CEC5}" destId="{E6BD775F-5330-44F1-9095-43BF7107BEBC}" srcOrd="0" destOrd="0" parTransId="{D8EC2FCC-90C7-47EE-99F3-616CC592D9ED}" sibTransId="{5A08E12B-F680-46E7-A9CD-392038EAA02B}"/>
    <dgm:cxn modelId="{30D086AF-951E-4D22-A0AD-82CE6CAE23F2}" type="presOf" srcId="{2BA7DA5B-64A7-4040-8ECF-8B84C55ED439}" destId="{43EFA1D8-696A-4830-9D6A-41056C9C73AC}" srcOrd="0" destOrd="0" presId="urn:microsoft.com/office/officeart/2005/8/layout/vList5"/>
    <dgm:cxn modelId="{AA23CEB1-E74B-49EA-ADC3-47FEF2DBE201}" srcId="{5AFF4C4D-04E3-472A-8DDD-684AE0C28D49}" destId="{F082D386-2CF5-4F54-A65A-6EA41693BBAA}" srcOrd="2" destOrd="0" parTransId="{C48E0CA7-8ED8-4844-8BB5-14C2426ECBD2}" sibTransId="{E1BE9778-D757-46B1-9513-7E9B6022DC42}"/>
    <dgm:cxn modelId="{3F5613B7-492D-4CD6-867E-4832E5E3AE8B}" type="presOf" srcId="{3DAD4CCB-EDBA-4CFD-A5D7-A1B440E41416}" destId="{A71F2345-DE77-43A2-8FB4-8CB5CE8A4B55}" srcOrd="0" destOrd="4" presId="urn:microsoft.com/office/officeart/2005/8/layout/vList5"/>
    <dgm:cxn modelId="{BE1A3ABD-EB84-412E-87FC-336888DEAD38}" type="presOf" srcId="{E1B2DA12-89A2-485F-B921-15E30876851E}" destId="{A71F2345-DE77-43A2-8FB4-8CB5CE8A4B55}" srcOrd="0" destOrd="0" presId="urn:microsoft.com/office/officeart/2005/8/layout/vList5"/>
    <dgm:cxn modelId="{87E0BEBD-9996-422F-93FD-5F961473F544}" type="presOf" srcId="{3C41E54E-476C-4CE6-AB54-EC3D0CEFB05D}" destId="{A3D4F8E5-D455-40B7-87D4-D084EA53CB8F}" srcOrd="0" destOrd="0" presId="urn:microsoft.com/office/officeart/2005/8/layout/vList5"/>
    <dgm:cxn modelId="{4AE27FE2-8E82-46A8-9E95-91F9A6848737}" type="presOf" srcId="{950D0E57-41DF-4381-90CC-9644982A154D}" destId="{405B83C3-7D53-4968-BBEE-1FC1343B848A}" srcOrd="0" destOrd="1" presId="urn:microsoft.com/office/officeart/2005/8/layout/vList5"/>
    <dgm:cxn modelId="{4A02A1E9-8595-4B7C-91F4-4DC3B62E892F}" type="presOf" srcId="{07F4F91A-0EE5-42C0-A674-326E92172C4C}" destId="{92DB57BB-6512-4DC4-85E3-240B089F783D}" srcOrd="0" destOrd="0" presId="urn:microsoft.com/office/officeart/2005/8/layout/vList5"/>
    <dgm:cxn modelId="{82ED46EB-422C-4200-A460-83A906FEE1EF}" srcId="{5AFF4C4D-04E3-472A-8DDD-684AE0C28D49}" destId="{D85A2285-37C7-4A0D-9ABC-7F2F8FA11276}" srcOrd="3" destOrd="0" parTransId="{8856871E-BC8C-4115-9626-D1EEBF8C7931}" sibTransId="{111BB3CE-1808-4AE6-9BF1-03ECFCC13C58}"/>
    <dgm:cxn modelId="{C7F785F5-D707-4782-9FC6-346618DFDAEF}" srcId="{07F4F91A-0EE5-42C0-A674-326E92172C4C}" destId="{5AFF4C4D-04E3-472A-8DDD-684AE0C28D49}" srcOrd="1" destOrd="0" parTransId="{D26025BB-3E7D-4CE0-93B4-C06CE47630CA}" sibTransId="{1592BB36-6F66-4A4B-9FC8-4DF8C5B5CE9F}"/>
    <dgm:cxn modelId="{DAFA31F9-3FCF-4CB7-A7F5-7D2348D5F870}" type="presOf" srcId="{2740A764-C8A6-4393-9398-475ECE92CEC5}" destId="{019603C5-A491-4C4E-8588-D770E51FB194}" srcOrd="0" destOrd="0" presId="urn:microsoft.com/office/officeart/2005/8/layout/vList5"/>
    <dgm:cxn modelId="{12B096FC-05F1-47A8-9F22-2FEE152206CF}" type="presOf" srcId="{F082D386-2CF5-4F54-A65A-6EA41693BBAA}" destId="{A71F2345-DE77-43A2-8FB4-8CB5CE8A4B55}" srcOrd="0" destOrd="2" presId="urn:microsoft.com/office/officeart/2005/8/layout/vList5"/>
    <dgm:cxn modelId="{1009F076-3B2E-446F-837D-322E7C41212C}" type="presParOf" srcId="{92DB57BB-6512-4DC4-85E3-240B089F783D}" destId="{D5DB6B64-34D3-4C06-B081-E807E74C07B4}" srcOrd="0" destOrd="0" presId="urn:microsoft.com/office/officeart/2005/8/layout/vList5"/>
    <dgm:cxn modelId="{FBC760AC-0A42-4A04-9923-403F02E71CBA}" type="presParOf" srcId="{D5DB6B64-34D3-4C06-B081-E807E74C07B4}" destId="{A3D4F8E5-D455-40B7-87D4-D084EA53CB8F}" srcOrd="0" destOrd="0" presId="urn:microsoft.com/office/officeart/2005/8/layout/vList5"/>
    <dgm:cxn modelId="{3ED36558-AEBB-4048-9CDA-0DC08420ABCE}" type="presParOf" srcId="{D5DB6B64-34D3-4C06-B081-E807E74C07B4}" destId="{43EFA1D8-696A-4830-9D6A-41056C9C73AC}" srcOrd="1" destOrd="0" presId="urn:microsoft.com/office/officeart/2005/8/layout/vList5"/>
    <dgm:cxn modelId="{BC3BE844-CC01-451A-A8C4-B20F14C7E80A}" type="presParOf" srcId="{92DB57BB-6512-4DC4-85E3-240B089F783D}" destId="{A537F582-0497-4463-9600-BC9C6CD9D8AF}" srcOrd="1" destOrd="0" presId="urn:microsoft.com/office/officeart/2005/8/layout/vList5"/>
    <dgm:cxn modelId="{06396019-7ABA-48FF-AA42-42A183F908B8}" type="presParOf" srcId="{92DB57BB-6512-4DC4-85E3-240B089F783D}" destId="{16A9A2AE-D622-4AC6-93F3-DED874EEC836}" srcOrd="2" destOrd="0" presId="urn:microsoft.com/office/officeart/2005/8/layout/vList5"/>
    <dgm:cxn modelId="{5B672D18-CA30-4865-B1C1-D7705E9FFD8E}" type="presParOf" srcId="{16A9A2AE-D622-4AC6-93F3-DED874EEC836}" destId="{743F8CA9-D3AE-47F7-8FE1-CCA4BC2A12B9}" srcOrd="0" destOrd="0" presId="urn:microsoft.com/office/officeart/2005/8/layout/vList5"/>
    <dgm:cxn modelId="{29FA2DF3-9F79-4683-B1F8-3FD713549C5C}" type="presParOf" srcId="{16A9A2AE-D622-4AC6-93F3-DED874EEC836}" destId="{A71F2345-DE77-43A2-8FB4-8CB5CE8A4B55}" srcOrd="1" destOrd="0" presId="urn:microsoft.com/office/officeart/2005/8/layout/vList5"/>
    <dgm:cxn modelId="{4E6CB247-6346-451D-93CB-395672232313}" type="presParOf" srcId="{92DB57BB-6512-4DC4-85E3-240B089F783D}" destId="{BACD41AB-FD13-4035-A13D-4B010F4C8F22}" srcOrd="3" destOrd="0" presId="urn:microsoft.com/office/officeart/2005/8/layout/vList5"/>
    <dgm:cxn modelId="{97A4664C-A8BA-4C74-95EB-A4BE64A11412}" type="presParOf" srcId="{92DB57BB-6512-4DC4-85E3-240B089F783D}" destId="{F403BE36-1DB8-4401-8D84-8BAB6AC00E8A}" srcOrd="4" destOrd="0" presId="urn:microsoft.com/office/officeart/2005/8/layout/vList5"/>
    <dgm:cxn modelId="{15B06457-306A-40A1-979B-1C6B726FAD18}" type="presParOf" srcId="{F403BE36-1DB8-4401-8D84-8BAB6AC00E8A}" destId="{019603C5-A491-4C4E-8588-D770E51FB194}" srcOrd="0" destOrd="0" presId="urn:microsoft.com/office/officeart/2005/8/layout/vList5"/>
    <dgm:cxn modelId="{6166C2F7-AAFE-4DE2-B4CC-0B1B6B90AD4D}" type="presParOf" srcId="{F403BE36-1DB8-4401-8D84-8BAB6AC00E8A}" destId="{405B83C3-7D53-4968-BBEE-1FC1343B84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BA94FD-5BD8-4EA2-A56C-2486113BA5DA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2DE660-EFFA-4D09-AF68-914AF4CE2630}">
      <dgm:prSet custT="1"/>
      <dgm:spPr/>
      <dgm:t>
        <a:bodyPr/>
        <a:lstStyle/>
        <a:p>
          <a:r>
            <a:rPr lang="en-US" sz="2000" dirty="0"/>
            <a:t>Common Adverse Events</a:t>
          </a:r>
        </a:p>
        <a:p>
          <a:r>
            <a:rPr lang="en-US" sz="1400" dirty="0"/>
            <a:t>(*Majority are low grade)</a:t>
          </a:r>
        </a:p>
      </dgm:t>
    </dgm:pt>
    <dgm:pt modelId="{E8AE9F35-40C9-4A4A-9D82-5E2FE65650EC}" type="parTrans" cxnId="{4EC0C7BB-B118-4BC0-85BE-9B94495D1170}">
      <dgm:prSet/>
      <dgm:spPr/>
      <dgm:t>
        <a:bodyPr/>
        <a:lstStyle/>
        <a:p>
          <a:endParaRPr lang="en-US"/>
        </a:p>
      </dgm:t>
    </dgm:pt>
    <dgm:pt modelId="{20BFDE27-1904-47D2-BB34-7113E874E791}" type="sibTrans" cxnId="{4EC0C7BB-B118-4BC0-85BE-9B94495D1170}">
      <dgm:prSet/>
      <dgm:spPr/>
      <dgm:t>
        <a:bodyPr/>
        <a:lstStyle/>
        <a:p>
          <a:endParaRPr lang="en-US"/>
        </a:p>
      </dgm:t>
    </dgm:pt>
    <dgm:pt modelId="{CC7F4122-432B-44AF-952F-A3B63E837DF2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Fatigue</a:t>
          </a:r>
          <a:r>
            <a:rPr lang="en-US" sz="1000" dirty="0"/>
            <a:t> (48%) </a:t>
          </a:r>
        </a:p>
      </dgm:t>
    </dgm:pt>
    <dgm:pt modelId="{EA28458F-E74D-4DA6-A3AA-45D7C7B8F51A}" type="parTrans" cxnId="{BB5732E3-18C2-4188-BF5F-3D17D5AD9AE7}">
      <dgm:prSet/>
      <dgm:spPr/>
      <dgm:t>
        <a:bodyPr/>
        <a:lstStyle/>
        <a:p>
          <a:endParaRPr lang="en-US"/>
        </a:p>
      </dgm:t>
    </dgm:pt>
    <dgm:pt modelId="{77AF7EEC-DD08-4E02-BFE3-CDF60C0FA381}" type="sibTrans" cxnId="{BB5732E3-18C2-4188-BF5F-3D17D5AD9AE7}">
      <dgm:prSet/>
      <dgm:spPr/>
      <dgm:t>
        <a:bodyPr/>
        <a:lstStyle/>
        <a:p>
          <a:endParaRPr lang="en-US"/>
        </a:p>
      </dgm:t>
    </dgm:pt>
    <dgm:pt modelId="{C09091DB-CE64-41EB-90EC-6512118ED98E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GI toxicity </a:t>
          </a:r>
          <a:r>
            <a:rPr lang="en-US" sz="1000" dirty="0"/>
            <a:t>(nausea – 34%, vomiting – 24%, diarrhea – 35%, or constipation – 46%)</a:t>
          </a:r>
        </a:p>
      </dgm:t>
    </dgm:pt>
    <dgm:pt modelId="{631E4162-911B-4BE4-9EDD-DAE6E4BF7825}" type="parTrans" cxnId="{DF5B9EB6-5019-4054-9D2F-D7A7B358EA3B}">
      <dgm:prSet/>
      <dgm:spPr/>
      <dgm:t>
        <a:bodyPr/>
        <a:lstStyle/>
        <a:p>
          <a:endParaRPr lang="en-US"/>
        </a:p>
      </dgm:t>
    </dgm:pt>
    <dgm:pt modelId="{7CD9E201-69F3-4F15-AE53-3E975AA1CD85}" type="sibTrans" cxnId="{DF5B9EB6-5019-4054-9D2F-D7A7B358EA3B}">
      <dgm:prSet/>
      <dgm:spPr/>
      <dgm:t>
        <a:bodyPr/>
        <a:lstStyle/>
        <a:p>
          <a:endParaRPr lang="en-US"/>
        </a:p>
      </dgm:t>
    </dgm:pt>
    <dgm:pt modelId="{A0B7E2C6-1550-44BD-BAB8-C8846FCE9263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Dysgeusia</a:t>
          </a:r>
          <a:r>
            <a:rPr lang="en-US" sz="1000" dirty="0"/>
            <a:t> (48%)</a:t>
          </a:r>
        </a:p>
      </dgm:t>
    </dgm:pt>
    <dgm:pt modelId="{20F0AB50-E667-44A7-A977-BAB9C7B780DD}" type="parTrans" cxnId="{570CB65B-7EBB-4682-A55B-FCC7A3B59E41}">
      <dgm:prSet/>
      <dgm:spPr/>
      <dgm:t>
        <a:bodyPr/>
        <a:lstStyle/>
        <a:p>
          <a:endParaRPr lang="en-US"/>
        </a:p>
      </dgm:t>
    </dgm:pt>
    <dgm:pt modelId="{60668638-4113-401A-9D20-D472D543239D}" type="sibTrans" cxnId="{570CB65B-7EBB-4682-A55B-FCC7A3B59E41}">
      <dgm:prSet/>
      <dgm:spPr/>
      <dgm:t>
        <a:bodyPr/>
        <a:lstStyle/>
        <a:p>
          <a:endParaRPr lang="en-US"/>
        </a:p>
      </dgm:t>
    </dgm:pt>
    <dgm:pt modelId="{A352110F-B3B2-4120-897B-D7CD8D098A93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Edema</a:t>
          </a:r>
          <a:r>
            <a:rPr lang="en-US" sz="1000" dirty="0"/>
            <a:t> (40%)</a:t>
          </a:r>
        </a:p>
      </dgm:t>
    </dgm:pt>
    <dgm:pt modelId="{1724E84D-7904-4EEA-9B72-8AA4F3269E89}" type="parTrans" cxnId="{46EAE08C-E790-4894-8096-2409F0F5A6BF}">
      <dgm:prSet/>
      <dgm:spPr/>
      <dgm:t>
        <a:bodyPr/>
        <a:lstStyle/>
        <a:p>
          <a:endParaRPr lang="en-US"/>
        </a:p>
      </dgm:t>
    </dgm:pt>
    <dgm:pt modelId="{FD3E9E74-B39A-4297-AB95-E4CF558D983E}" type="sibTrans" cxnId="{46EAE08C-E790-4894-8096-2409F0F5A6BF}">
      <dgm:prSet/>
      <dgm:spPr/>
      <dgm:t>
        <a:bodyPr/>
        <a:lstStyle/>
        <a:p>
          <a:endParaRPr lang="en-US"/>
        </a:p>
      </dgm:t>
    </dgm:pt>
    <dgm:pt modelId="{661495A7-879A-4908-A2D0-6F527187A477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Weight gain </a:t>
          </a:r>
          <a:r>
            <a:rPr lang="en-US" sz="1000" dirty="0"/>
            <a:t>(25%) </a:t>
          </a:r>
        </a:p>
      </dgm:t>
    </dgm:pt>
    <dgm:pt modelId="{37423C2F-923A-4591-BD57-FC00D609B492}" type="parTrans" cxnId="{FC3A4AAB-5256-40E3-924C-4EA72D7B8DEF}">
      <dgm:prSet/>
      <dgm:spPr/>
      <dgm:t>
        <a:bodyPr/>
        <a:lstStyle/>
        <a:p>
          <a:endParaRPr lang="en-US"/>
        </a:p>
      </dgm:t>
    </dgm:pt>
    <dgm:pt modelId="{1B53010D-E859-4416-B417-E6AA3D27D730}" type="sibTrans" cxnId="{FC3A4AAB-5256-40E3-924C-4EA72D7B8DEF}">
      <dgm:prSet/>
      <dgm:spPr/>
      <dgm:t>
        <a:bodyPr/>
        <a:lstStyle/>
        <a:p>
          <a:endParaRPr lang="en-US"/>
        </a:p>
      </dgm:t>
    </dgm:pt>
    <dgm:pt modelId="{78F8C098-1BFE-4D39-8C2F-675B11CD545D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000" b="1" dirty="0"/>
            <a:t>Vision disorders </a:t>
          </a:r>
          <a:r>
            <a:rPr lang="en-US" sz="1000" dirty="0"/>
            <a:t>(21%)  </a:t>
          </a:r>
        </a:p>
      </dgm:t>
    </dgm:pt>
    <dgm:pt modelId="{C93FC006-6A7E-46E3-845A-193B27D1BFF4}" type="parTrans" cxnId="{C7EEF342-D387-4EFB-B7DF-59AB362FDD6D}">
      <dgm:prSet/>
      <dgm:spPr/>
      <dgm:t>
        <a:bodyPr/>
        <a:lstStyle/>
        <a:p>
          <a:endParaRPr lang="en-US"/>
        </a:p>
      </dgm:t>
    </dgm:pt>
    <dgm:pt modelId="{66EA411B-8125-4180-BC7D-BC38389DC5F1}" type="sibTrans" cxnId="{C7EEF342-D387-4EFB-B7DF-59AB362FDD6D}">
      <dgm:prSet/>
      <dgm:spPr/>
      <dgm:t>
        <a:bodyPr/>
        <a:lstStyle/>
        <a:p>
          <a:endParaRPr lang="en-US"/>
        </a:p>
      </dgm:t>
    </dgm:pt>
    <dgm:pt modelId="{FCE70065-3DB5-43D2-B445-702979554234}">
      <dgm:prSet custT="1"/>
      <dgm:spPr/>
      <dgm:t>
        <a:bodyPr/>
        <a:lstStyle/>
        <a:p>
          <a:r>
            <a:rPr lang="en-US" sz="2400" dirty="0"/>
            <a:t>Serious/Rare Adverse Events</a:t>
          </a:r>
        </a:p>
      </dgm:t>
    </dgm:pt>
    <dgm:pt modelId="{6D2B00C8-D3E7-43BC-A160-DC74E3D39999}" type="parTrans" cxnId="{7A9A747F-F0E9-4ECE-AD30-8FAD1D98FD42}">
      <dgm:prSet/>
      <dgm:spPr/>
      <dgm:t>
        <a:bodyPr/>
        <a:lstStyle/>
        <a:p>
          <a:endParaRPr lang="en-US"/>
        </a:p>
      </dgm:t>
    </dgm:pt>
    <dgm:pt modelId="{560DBA63-0D2E-4664-8DFC-28598AD97C83}" type="sibTrans" cxnId="{7A9A747F-F0E9-4ECE-AD30-8FAD1D98FD42}">
      <dgm:prSet/>
      <dgm:spPr/>
      <dgm:t>
        <a:bodyPr/>
        <a:lstStyle/>
        <a:p>
          <a:endParaRPr lang="en-US"/>
        </a:p>
      </dgm:t>
    </dgm:pt>
    <dgm:pt modelId="{F07E10B1-A37C-41C6-BC81-AF950DCB9D1B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Congestive Heart Failure (CHF) </a:t>
          </a:r>
          <a:r>
            <a:rPr lang="en-US" sz="900" dirty="0"/>
            <a:t>– assess left ventricular ejection fraction prior to starting therapy</a:t>
          </a:r>
        </a:p>
      </dgm:t>
    </dgm:pt>
    <dgm:pt modelId="{D1633E66-0B23-4E12-9A21-82D1BB06D604}" type="parTrans" cxnId="{181B4217-8ECE-4030-8C48-AD39E875C0BA}">
      <dgm:prSet/>
      <dgm:spPr/>
      <dgm:t>
        <a:bodyPr/>
        <a:lstStyle/>
        <a:p>
          <a:endParaRPr lang="en-US"/>
        </a:p>
      </dgm:t>
    </dgm:pt>
    <dgm:pt modelId="{340A0AFA-4064-41C3-B23A-15AF5D1C5601}" type="sibTrans" cxnId="{181B4217-8ECE-4030-8C48-AD39E875C0BA}">
      <dgm:prSet/>
      <dgm:spPr/>
      <dgm:t>
        <a:bodyPr/>
        <a:lstStyle/>
        <a:p>
          <a:endParaRPr lang="en-US"/>
        </a:p>
      </dgm:t>
    </dgm:pt>
    <dgm:pt modelId="{21FD4919-64C8-4FFB-87C0-853A5C342BF7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CNS effects </a:t>
          </a:r>
          <a:r>
            <a:rPr lang="en-US" sz="900" dirty="0"/>
            <a:t>– dizziness, cognitive impairment, mood disorders, sleep disturbances </a:t>
          </a:r>
        </a:p>
      </dgm:t>
    </dgm:pt>
    <dgm:pt modelId="{E17CF69F-18CB-4013-B571-012AE49F7D83}" type="parTrans" cxnId="{A885596A-ABDF-4BA7-9CD9-415B7FEB1254}">
      <dgm:prSet/>
      <dgm:spPr/>
      <dgm:t>
        <a:bodyPr/>
        <a:lstStyle/>
        <a:p>
          <a:endParaRPr lang="en-US"/>
        </a:p>
      </dgm:t>
    </dgm:pt>
    <dgm:pt modelId="{12AB1D4E-DFCE-496E-82E1-5DE520DBC166}" type="sibTrans" cxnId="{A885596A-ABDF-4BA7-9CD9-415B7FEB1254}">
      <dgm:prSet/>
      <dgm:spPr/>
      <dgm:t>
        <a:bodyPr/>
        <a:lstStyle/>
        <a:p>
          <a:endParaRPr lang="en-US"/>
        </a:p>
      </dgm:t>
    </dgm:pt>
    <dgm:pt modelId="{A5084633-1518-4FF7-B8D0-81A76886D79E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Skeletal fracture risk increase </a:t>
          </a:r>
        </a:p>
      </dgm:t>
    </dgm:pt>
    <dgm:pt modelId="{DC3ABE1B-DBA7-402C-BC22-B2D0E56F46A0}" type="parTrans" cxnId="{D1D84ED3-BFF5-4EC5-85F6-3C0FD920EFDB}">
      <dgm:prSet/>
      <dgm:spPr/>
      <dgm:t>
        <a:bodyPr/>
        <a:lstStyle/>
        <a:p>
          <a:endParaRPr lang="en-US"/>
        </a:p>
      </dgm:t>
    </dgm:pt>
    <dgm:pt modelId="{B149069D-F176-428C-B0AB-DE3881EA04ED}" type="sibTrans" cxnId="{D1D84ED3-BFF5-4EC5-85F6-3C0FD920EFDB}">
      <dgm:prSet/>
      <dgm:spPr/>
      <dgm:t>
        <a:bodyPr/>
        <a:lstStyle/>
        <a:p>
          <a:endParaRPr lang="en-US"/>
        </a:p>
      </dgm:t>
    </dgm:pt>
    <dgm:pt modelId="{FCFEF21B-717E-4989-9CDC-8976E5FCCCE5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Hepatotoxicity</a:t>
          </a:r>
          <a:r>
            <a:rPr lang="en-US" sz="900" dirty="0"/>
            <a:t> – monitor liver function tests every 2 weeks during first month of therapy then monthly</a:t>
          </a:r>
        </a:p>
      </dgm:t>
    </dgm:pt>
    <dgm:pt modelId="{FCF014CF-908C-4FAE-8ABC-8A0EF1D43B17}" type="parTrans" cxnId="{5534B3CF-3557-4717-BE7A-775C6FCC728E}">
      <dgm:prSet/>
      <dgm:spPr/>
      <dgm:t>
        <a:bodyPr/>
        <a:lstStyle/>
        <a:p>
          <a:endParaRPr lang="en-US"/>
        </a:p>
      </dgm:t>
    </dgm:pt>
    <dgm:pt modelId="{5C1471FB-F173-4E35-AC28-82DFFC8C19A6}" type="sibTrans" cxnId="{5534B3CF-3557-4717-BE7A-775C6FCC728E}">
      <dgm:prSet/>
      <dgm:spPr/>
      <dgm:t>
        <a:bodyPr/>
        <a:lstStyle/>
        <a:p>
          <a:endParaRPr lang="en-US"/>
        </a:p>
      </dgm:t>
    </dgm:pt>
    <dgm:pt modelId="{77711F8C-95D2-4EF6-B2CC-F05D7A501C57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QT Prolongation </a:t>
          </a:r>
          <a:r>
            <a:rPr lang="en-US" sz="900" dirty="0"/>
            <a:t>– monitor at risk patients</a:t>
          </a:r>
        </a:p>
      </dgm:t>
    </dgm:pt>
    <dgm:pt modelId="{F774F000-3A71-406E-B606-5E61F15CB3B5}" type="parTrans" cxnId="{BDE45B74-8E51-4B04-99A8-7F3D1062F4C6}">
      <dgm:prSet/>
      <dgm:spPr/>
      <dgm:t>
        <a:bodyPr/>
        <a:lstStyle/>
        <a:p>
          <a:endParaRPr lang="en-US"/>
        </a:p>
      </dgm:t>
    </dgm:pt>
    <dgm:pt modelId="{D18CF3D7-693A-4988-9876-4AEB6D5FB669}" type="sibTrans" cxnId="{BDE45B74-8E51-4B04-99A8-7F3D1062F4C6}">
      <dgm:prSet/>
      <dgm:spPr/>
      <dgm:t>
        <a:bodyPr/>
        <a:lstStyle/>
        <a:p>
          <a:endParaRPr lang="en-US"/>
        </a:p>
      </dgm:t>
    </dgm:pt>
    <dgm:pt modelId="{74C469CA-A85F-4885-94CE-59668B3C0A0B}">
      <dgm:prSet custT="1"/>
      <dgm:spPr/>
      <dgm:t>
        <a:bodyPr/>
        <a:lstStyle/>
        <a:p>
          <a:r>
            <a:rPr lang="en-US" sz="2400" dirty="0"/>
            <a:t>Dose Reductions </a:t>
          </a:r>
        </a:p>
        <a:p>
          <a:r>
            <a:rPr lang="en-US" sz="2400" dirty="0"/>
            <a:t>(600 mg once daily)</a:t>
          </a:r>
          <a:endParaRPr lang="en-US" sz="1100" dirty="0"/>
        </a:p>
      </dgm:t>
    </dgm:pt>
    <dgm:pt modelId="{4DFE784E-E756-4DE6-9615-4A8331B2ADE9}" type="parTrans" cxnId="{E40AF464-87DE-46C7-BC92-AB4E19E1EE56}">
      <dgm:prSet/>
      <dgm:spPr/>
      <dgm:t>
        <a:bodyPr/>
        <a:lstStyle/>
        <a:p>
          <a:endParaRPr lang="en-US"/>
        </a:p>
      </dgm:t>
    </dgm:pt>
    <dgm:pt modelId="{5EA0674D-EAE6-4F75-88CF-7D184D625A58}" type="sibTrans" cxnId="{E40AF464-87DE-46C7-BC92-AB4E19E1EE56}">
      <dgm:prSet/>
      <dgm:spPr/>
      <dgm:t>
        <a:bodyPr/>
        <a:lstStyle/>
        <a:p>
          <a:endParaRPr lang="en-US"/>
        </a:p>
      </dgm:t>
    </dgm:pt>
    <dgm:pt modelId="{7E956B93-0742-4EFB-B4DA-69EB3AA573BE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dirty="0"/>
            <a:t>1</a:t>
          </a:r>
          <a:r>
            <a:rPr lang="en-US" sz="1100" baseline="0" dirty="0"/>
            <a:t>st </a:t>
          </a:r>
          <a:r>
            <a:rPr lang="en-US" sz="1100" dirty="0"/>
            <a:t>dose reduction: 400 mg once daily</a:t>
          </a:r>
        </a:p>
      </dgm:t>
    </dgm:pt>
    <dgm:pt modelId="{BEAA64DE-6A2A-4902-9F23-5B1D4F24C5B7}" type="parTrans" cxnId="{3225125B-33AD-416F-A467-990268969C8F}">
      <dgm:prSet/>
      <dgm:spPr/>
      <dgm:t>
        <a:bodyPr/>
        <a:lstStyle/>
        <a:p>
          <a:endParaRPr lang="en-US"/>
        </a:p>
      </dgm:t>
    </dgm:pt>
    <dgm:pt modelId="{66969241-3DEB-4144-A2EF-F9A714A15271}" type="sibTrans" cxnId="{3225125B-33AD-416F-A467-990268969C8F}">
      <dgm:prSet/>
      <dgm:spPr/>
      <dgm:t>
        <a:bodyPr/>
        <a:lstStyle/>
        <a:p>
          <a:endParaRPr lang="en-US"/>
        </a:p>
      </dgm:t>
    </dgm:pt>
    <dgm:pt modelId="{AEF542DF-9B4D-45A4-8E24-0FD6BDFE49BE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dirty="0"/>
            <a:t>2</a:t>
          </a:r>
          <a:r>
            <a:rPr lang="en-US" sz="1100" baseline="0" dirty="0"/>
            <a:t>nd</a:t>
          </a:r>
          <a:r>
            <a:rPr lang="en-US" sz="1100" dirty="0"/>
            <a:t> dose reduction: 200 mg once daily (discontinue permanently if not tolerated after 2</a:t>
          </a:r>
          <a:r>
            <a:rPr lang="en-US" sz="1100" baseline="0" dirty="0"/>
            <a:t>nd </a:t>
          </a:r>
          <a:r>
            <a:rPr lang="en-US" sz="1100" dirty="0"/>
            <a:t>dose reduction)</a:t>
          </a:r>
        </a:p>
      </dgm:t>
    </dgm:pt>
    <dgm:pt modelId="{9C67B7A8-0E3F-4634-8F66-753C06753D69}" type="parTrans" cxnId="{E56FE7C1-EBF2-4332-9D70-834A971D84FF}">
      <dgm:prSet/>
      <dgm:spPr/>
      <dgm:t>
        <a:bodyPr/>
        <a:lstStyle/>
        <a:p>
          <a:endParaRPr lang="en-US"/>
        </a:p>
      </dgm:t>
    </dgm:pt>
    <dgm:pt modelId="{B6492784-3A5C-4CAA-8FA5-8363DEE1558A}" type="sibTrans" cxnId="{E56FE7C1-EBF2-4332-9D70-834A971D84FF}">
      <dgm:prSet/>
      <dgm:spPr/>
      <dgm:t>
        <a:bodyPr/>
        <a:lstStyle/>
        <a:p>
          <a:endParaRPr lang="en-US"/>
        </a:p>
      </dgm:t>
    </dgm:pt>
    <dgm:pt modelId="{9D96A6E2-AEC5-442C-B13C-C43EC0ADF16E}" type="pres">
      <dgm:prSet presAssocID="{9BBA94FD-5BD8-4EA2-A56C-2486113BA5DA}" presName="Name0" presStyleCnt="0">
        <dgm:presLayoutVars>
          <dgm:dir/>
          <dgm:animLvl val="lvl"/>
          <dgm:resizeHandles val="exact"/>
        </dgm:presLayoutVars>
      </dgm:prSet>
      <dgm:spPr/>
    </dgm:pt>
    <dgm:pt modelId="{8D0F2533-A4B5-4FC9-A10B-5D2ADDD666BA}" type="pres">
      <dgm:prSet presAssocID="{3B2DE660-EFFA-4D09-AF68-914AF4CE2630}" presName="linNode" presStyleCnt="0"/>
      <dgm:spPr/>
    </dgm:pt>
    <dgm:pt modelId="{1976C8C8-8975-4960-94AA-8B29AF17DD0F}" type="pres">
      <dgm:prSet presAssocID="{3B2DE660-EFFA-4D09-AF68-914AF4CE263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71E9014-6AEE-4B57-BFF5-B29692AB820E}" type="pres">
      <dgm:prSet presAssocID="{3B2DE660-EFFA-4D09-AF68-914AF4CE2630}" presName="descendantText" presStyleLbl="alignAccFollowNode1" presStyleIdx="0" presStyleCnt="3" custScaleY="112999">
        <dgm:presLayoutVars>
          <dgm:bulletEnabled val="1"/>
        </dgm:presLayoutVars>
      </dgm:prSet>
      <dgm:spPr/>
    </dgm:pt>
    <dgm:pt modelId="{56ED93B5-AE86-471B-923D-A096C47C31AB}" type="pres">
      <dgm:prSet presAssocID="{20BFDE27-1904-47D2-BB34-7113E874E791}" presName="sp" presStyleCnt="0"/>
      <dgm:spPr/>
    </dgm:pt>
    <dgm:pt modelId="{6E8B7453-CD4F-4D98-8991-1954ECCAFF5F}" type="pres">
      <dgm:prSet presAssocID="{FCE70065-3DB5-43D2-B445-702979554234}" presName="linNode" presStyleCnt="0"/>
      <dgm:spPr/>
    </dgm:pt>
    <dgm:pt modelId="{58F63DEE-28F5-4120-AF85-BDC6309C35F1}" type="pres">
      <dgm:prSet presAssocID="{FCE70065-3DB5-43D2-B445-7029795542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66D4518-A5E3-4E74-99DF-2BC1A5C633E1}" type="pres">
      <dgm:prSet presAssocID="{FCE70065-3DB5-43D2-B445-702979554234}" presName="descendantText" presStyleLbl="alignAccFollowNode1" presStyleIdx="1" presStyleCnt="3">
        <dgm:presLayoutVars>
          <dgm:bulletEnabled val="1"/>
        </dgm:presLayoutVars>
      </dgm:prSet>
      <dgm:spPr/>
    </dgm:pt>
    <dgm:pt modelId="{49DEE8E1-CC6E-4E1A-8638-A01D4E5082D7}" type="pres">
      <dgm:prSet presAssocID="{560DBA63-0D2E-4664-8DFC-28598AD97C83}" presName="sp" presStyleCnt="0"/>
      <dgm:spPr/>
    </dgm:pt>
    <dgm:pt modelId="{2E93D7B5-7A6F-46C3-8912-0BCE9D611E49}" type="pres">
      <dgm:prSet presAssocID="{74C469CA-A85F-4885-94CE-59668B3C0A0B}" presName="linNode" presStyleCnt="0"/>
      <dgm:spPr/>
    </dgm:pt>
    <dgm:pt modelId="{D74D4621-4BE8-4346-90D0-0002DD498578}" type="pres">
      <dgm:prSet presAssocID="{74C469CA-A85F-4885-94CE-59668B3C0A0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C1B784F-41E3-4BFD-A267-54E468C53408}" type="pres">
      <dgm:prSet presAssocID="{74C469CA-A85F-4885-94CE-59668B3C0A0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81B4217-8ECE-4030-8C48-AD39E875C0BA}" srcId="{FCE70065-3DB5-43D2-B445-702979554234}" destId="{F07E10B1-A37C-41C6-BC81-AF950DCB9D1B}" srcOrd="0" destOrd="0" parTransId="{D1633E66-0B23-4E12-9A21-82D1BB06D604}" sibTransId="{340A0AFA-4064-41C3-B23A-15AF5D1C5601}"/>
    <dgm:cxn modelId="{2E43951C-2381-4723-A4C9-AD1F8CAB054F}" type="presOf" srcId="{21FD4919-64C8-4FFB-87C0-853A5C342BF7}" destId="{C66D4518-A5E3-4E74-99DF-2BC1A5C633E1}" srcOrd="0" destOrd="1" presId="urn:microsoft.com/office/officeart/2005/8/layout/vList5"/>
    <dgm:cxn modelId="{DA278425-6E12-4861-BB76-AC5D7B89A235}" type="presOf" srcId="{F07E10B1-A37C-41C6-BC81-AF950DCB9D1B}" destId="{C66D4518-A5E3-4E74-99DF-2BC1A5C633E1}" srcOrd="0" destOrd="0" presId="urn:microsoft.com/office/officeart/2005/8/layout/vList5"/>
    <dgm:cxn modelId="{45CB0B32-9F07-4370-8B3E-9DA9608D9D0B}" type="presOf" srcId="{C09091DB-CE64-41EB-90EC-6512118ED98E}" destId="{471E9014-6AEE-4B57-BFF5-B29692AB820E}" srcOrd="0" destOrd="1" presId="urn:microsoft.com/office/officeart/2005/8/layout/vList5"/>
    <dgm:cxn modelId="{42334632-4ABD-4C8B-B101-9F3F53D6C74C}" type="presOf" srcId="{FCE70065-3DB5-43D2-B445-702979554234}" destId="{58F63DEE-28F5-4120-AF85-BDC6309C35F1}" srcOrd="0" destOrd="0" presId="urn:microsoft.com/office/officeart/2005/8/layout/vList5"/>
    <dgm:cxn modelId="{F56BAF33-230F-4EED-9DC3-92743AAA4F35}" type="presOf" srcId="{A0B7E2C6-1550-44BD-BAB8-C8846FCE9263}" destId="{471E9014-6AEE-4B57-BFF5-B29692AB820E}" srcOrd="0" destOrd="2" presId="urn:microsoft.com/office/officeart/2005/8/layout/vList5"/>
    <dgm:cxn modelId="{95AE1534-FBBF-4ADA-B065-423695BC99AE}" type="presOf" srcId="{77711F8C-95D2-4EF6-B2CC-F05D7A501C57}" destId="{C66D4518-A5E3-4E74-99DF-2BC1A5C633E1}" srcOrd="0" destOrd="4" presId="urn:microsoft.com/office/officeart/2005/8/layout/vList5"/>
    <dgm:cxn modelId="{3225125B-33AD-416F-A467-990268969C8F}" srcId="{74C469CA-A85F-4885-94CE-59668B3C0A0B}" destId="{7E956B93-0742-4EFB-B4DA-69EB3AA573BE}" srcOrd="0" destOrd="0" parTransId="{BEAA64DE-6A2A-4902-9F23-5B1D4F24C5B7}" sibTransId="{66969241-3DEB-4144-A2EF-F9A714A15271}"/>
    <dgm:cxn modelId="{570CB65B-7EBB-4682-A55B-FCC7A3B59E41}" srcId="{3B2DE660-EFFA-4D09-AF68-914AF4CE2630}" destId="{A0B7E2C6-1550-44BD-BAB8-C8846FCE9263}" srcOrd="2" destOrd="0" parTransId="{20F0AB50-E667-44A7-A977-BAB9C7B780DD}" sibTransId="{60668638-4113-401A-9D20-D472D543239D}"/>
    <dgm:cxn modelId="{A386525D-3E7B-435E-BDEA-A2D4787B2A1E}" type="presOf" srcId="{78F8C098-1BFE-4D39-8C2F-675B11CD545D}" destId="{471E9014-6AEE-4B57-BFF5-B29692AB820E}" srcOrd="0" destOrd="5" presId="urn:microsoft.com/office/officeart/2005/8/layout/vList5"/>
    <dgm:cxn modelId="{9258E45D-F748-45F9-B5BA-20B9B9F6A9E6}" type="presOf" srcId="{3B2DE660-EFFA-4D09-AF68-914AF4CE2630}" destId="{1976C8C8-8975-4960-94AA-8B29AF17DD0F}" srcOrd="0" destOrd="0" presId="urn:microsoft.com/office/officeart/2005/8/layout/vList5"/>
    <dgm:cxn modelId="{93077160-72DF-4507-A3AD-864E092A0E73}" type="presOf" srcId="{FCFEF21B-717E-4989-9CDC-8976E5FCCCE5}" destId="{C66D4518-A5E3-4E74-99DF-2BC1A5C633E1}" srcOrd="0" destOrd="3" presId="urn:microsoft.com/office/officeart/2005/8/layout/vList5"/>
    <dgm:cxn modelId="{1836A541-FD47-4B42-8CC8-1FF43DFD3AB6}" type="presOf" srcId="{A352110F-B3B2-4120-897B-D7CD8D098A93}" destId="{471E9014-6AEE-4B57-BFF5-B29692AB820E}" srcOrd="0" destOrd="3" presId="urn:microsoft.com/office/officeart/2005/8/layout/vList5"/>
    <dgm:cxn modelId="{C7EEF342-D387-4EFB-B7DF-59AB362FDD6D}" srcId="{3B2DE660-EFFA-4D09-AF68-914AF4CE2630}" destId="{78F8C098-1BFE-4D39-8C2F-675B11CD545D}" srcOrd="5" destOrd="0" parTransId="{C93FC006-6A7E-46E3-845A-193B27D1BFF4}" sibTransId="{66EA411B-8125-4180-BC7D-BC38389DC5F1}"/>
    <dgm:cxn modelId="{E40AF464-87DE-46C7-BC92-AB4E19E1EE56}" srcId="{9BBA94FD-5BD8-4EA2-A56C-2486113BA5DA}" destId="{74C469CA-A85F-4885-94CE-59668B3C0A0B}" srcOrd="2" destOrd="0" parTransId="{4DFE784E-E756-4DE6-9615-4A8331B2ADE9}" sibTransId="{5EA0674D-EAE6-4F75-88CF-7D184D625A58}"/>
    <dgm:cxn modelId="{A885596A-ABDF-4BA7-9CD9-415B7FEB1254}" srcId="{FCE70065-3DB5-43D2-B445-702979554234}" destId="{21FD4919-64C8-4FFB-87C0-853A5C342BF7}" srcOrd="1" destOrd="0" parTransId="{E17CF69F-18CB-4013-B571-012AE49F7D83}" sibTransId="{12AB1D4E-DFCE-496E-82E1-5DE520DBC166}"/>
    <dgm:cxn modelId="{82BC9F72-84FB-4680-8724-790D08616B27}" type="presOf" srcId="{7E956B93-0742-4EFB-B4DA-69EB3AA573BE}" destId="{4C1B784F-41E3-4BFD-A267-54E468C53408}" srcOrd="0" destOrd="0" presId="urn:microsoft.com/office/officeart/2005/8/layout/vList5"/>
    <dgm:cxn modelId="{BDE45B74-8E51-4B04-99A8-7F3D1062F4C6}" srcId="{FCE70065-3DB5-43D2-B445-702979554234}" destId="{77711F8C-95D2-4EF6-B2CC-F05D7A501C57}" srcOrd="4" destOrd="0" parTransId="{F774F000-3A71-406E-B606-5E61F15CB3B5}" sibTransId="{D18CF3D7-693A-4988-9876-4AEB6D5FB669}"/>
    <dgm:cxn modelId="{9240EB74-4EA1-4058-B4A7-A2A50C899523}" type="presOf" srcId="{661495A7-879A-4908-A2D0-6F527187A477}" destId="{471E9014-6AEE-4B57-BFF5-B29692AB820E}" srcOrd="0" destOrd="4" presId="urn:microsoft.com/office/officeart/2005/8/layout/vList5"/>
    <dgm:cxn modelId="{FAEE4557-09E6-4A72-A42C-77890BD3DDDD}" type="presOf" srcId="{CC7F4122-432B-44AF-952F-A3B63E837DF2}" destId="{471E9014-6AEE-4B57-BFF5-B29692AB820E}" srcOrd="0" destOrd="0" presId="urn:microsoft.com/office/officeart/2005/8/layout/vList5"/>
    <dgm:cxn modelId="{7A9A747F-F0E9-4ECE-AD30-8FAD1D98FD42}" srcId="{9BBA94FD-5BD8-4EA2-A56C-2486113BA5DA}" destId="{FCE70065-3DB5-43D2-B445-702979554234}" srcOrd="1" destOrd="0" parTransId="{6D2B00C8-D3E7-43BC-A160-DC74E3D39999}" sibTransId="{560DBA63-0D2E-4664-8DFC-28598AD97C83}"/>
    <dgm:cxn modelId="{46EAE08C-E790-4894-8096-2409F0F5A6BF}" srcId="{3B2DE660-EFFA-4D09-AF68-914AF4CE2630}" destId="{A352110F-B3B2-4120-897B-D7CD8D098A93}" srcOrd="3" destOrd="0" parTransId="{1724E84D-7904-4EEA-9B72-8AA4F3269E89}" sibTransId="{FD3E9E74-B39A-4297-AB95-E4CF558D983E}"/>
    <dgm:cxn modelId="{8E61B9AA-D515-4068-ADE4-80843448670B}" type="presOf" srcId="{9BBA94FD-5BD8-4EA2-A56C-2486113BA5DA}" destId="{9D96A6E2-AEC5-442C-B13C-C43EC0ADF16E}" srcOrd="0" destOrd="0" presId="urn:microsoft.com/office/officeart/2005/8/layout/vList5"/>
    <dgm:cxn modelId="{FC3A4AAB-5256-40E3-924C-4EA72D7B8DEF}" srcId="{3B2DE660-EFFA-4D09-AF68-914AF4CE2630}" destId="{661495A7-879A-4908-A2D0-6F527187A477}" srcOrd="4" destOrd="0" parTransId="{37423C2F-923A-4591-BD57-FC00D609B492}" sibTransId="{1B53010D-E859-4416-B417-E6AA3D27D730}"/>
    <dgm:cxn modelId="{DF5B9EB6-5019-4054-9D2F-D7A7B358EA3B}" srcId="{3B2DE660-EFFA-4D09-AF68-914AF4CE2630}" destId="{C09091DB-CE64-41EB-90EC-6512118ED98E}" srcOrd="1" destOrd="0" parTransId="{631E4162-911B-4BE4-9EDD-DAE6E4BF7825}" sibTransId="{7CD9E201-69F3-4F15-AE53-3E975AA1CD85}"/>
    <dgm:cxn modelId="{4EC0C7BB-B118-4BC0-85BE-9B94495D1170}" srcId="{9BBA94FD-5BD8-4EA2-A56C-2486113BA5DA}" destId="{3B2DE660-EFFA-4D09-AF68-914AF4CE2630}" srcOrd="0" destOrd="0" parTransId="{E8AE9F35-40C9-4A4A-9D82-5E2FE65650EC}" sibTransId="{20BFDE27-1904-47D2-BB34-7113E874E791}"/>
    <dgm:cxn modelId="{E56FE7C1-EBF2-4332-9D70-834A971D84FF}" srcId="{74C469CA-A85F-4885-94CE-59668B3C0A0B}" destId="{AEF542DF-9B4D-45A4-8E24-0FD6BDFE49BE}" srcOrd="1" destOrd="0" parTransId="{9C67B7A8-0E3F-4634-8F66-753C06753D69}" sibTransId="{B6492784-3A5C-4CAA-8FA5-8363DEE1558A}"/>
    <dgm:cxn modelId="{7A92F7C2-19B0-4EF9-B9A7-8473FC2151BB}" type="presOf" srcId="{74C469CA-A85F-4885-94CE-59668B3C0A0B}" destId="{D74D4621-4BE8-4346-90D0-0002DD498578}" srcOrd="0" destOrd="0" presId="urn:microsoft.com/office/officeart/2005/8/layout/vList5"/>
    <dgm:cxn modelId="{5534B3CF-3557-4717-BE7A-775C6FCC728E}" srcId="{FCE70065-3DB5-43D2-B445-702979554234}" destId="{FCFEF21B-717E-4989-9CDC-8976E5FCCCE5}" srcOrd="3" destOrd="0" parTransId="{FCF014CF-908C-4FAE-8ABC-8A0EF1D43B17}" sibTransId="{5C1471FB-F173-4E35-AC28-82DFFC8C19A6}"/>
    <dgm:cxn modelId="{D1D84ED3-BFF5-4EC5-85F6-3C0FD920EFDB}" srcId="{FCE70065-3DB5-43D2-B445-702979554234}" destId="{A5084633-1518-4FF7-B8D0-81A76886D79E}" srcOrd="2" destOrd="0" parTransId="{DC3ABE1B-DBA7-402C-BC22-B2D0E56F46A0}" sibTransId="{B149069D-F176-428C-B0AB-DE3881EA04ED}"/>
    <dgm:cxn modelId="{BB5732E3-18C2-4188-BF5F-3D17D5AD9AE7}" srcId="{3B2DE660-EFFA-4D09-AF68-914AF4CE2630}" destId="{CC7F4122-432B-44AF-952F-A3B63E837DF2}" srcOrd="0" destOrd="0" parTransId="{EA28458F-E74D-4DA6-A3AA-45D7C7B8F51A}" sibTransId="{77AF7EEC-DD08-4E02-BFE3-CDF60C0FA381}"/>
    <dgm:cxn modelId="{BA44CDEF-650A-4BE2-B098-762C1791A294}" type="presOf" srcId="{AEF542DF-9B4D-45A4-8E24-0FD6BDFE49BE}" destId="{4C1B784F-41E3-4BFD-A267-54E468C53408}" srcOrd="0" destOrd="1" presId="urn:microsoft.com/office/officeart/2005/8/layout/vList5"/>
    <dgm:cxn modelId="{3AA0D2FE-1E3C-4136-A7AF-4C39CAF2E746}" type="presOf" srcId="{A5084633-1518-4FF7-B8D0-81A76886D79E}" destId="{C66D4518-A5E3-4E74-99DF-2BC1A5C633E1}" srcOrd="0" destOrd="2" presId="urn:microsoft.com/office/officeart/2005/8/layout/vList5"/>
    <dgm:cxn modelId="{5BDB7F43-751A-4D48-B561-43813E914B59}" type="presParOf" srcId="{9D96A6E2-AEC5-442C-B13C-C43EC0ADF16E}" destId="{8D0F2533-A4B5-4FC9-A10B-5D2ADDD666BA}" srcOrd="0" destOrd="0" presId="urn:microsoft.com/office/officeart/2005/8/layout/vList5"/>
    <dgm:cxn modelId="{C5C5C518-77FE-4066-A7D1-05DE43A3CE6F}" type="presParOf" srcId="{8D0F2533-A4B5-4FC9-A10B-5D2ADDD666BA}" destId="{1976C8C8-8975-4960-94AA-8B29AF17DD0F}" srcOrd="0" destOrd="0" presId="urn:microsoft.com/office/officeart/2005/8/layout/vList5"/>
    <dgm:cxn modelId="{800540E1-8E4E-4104-9F9B-C98DF184B4E9}" type="presParOf" srcId="{8D0F2533-A4B5-4FC9-A10B-5D2ADDD666BA}" destId="{471E9014-6AEE-4B57-BFF5-B29692AB820E}" srcOrd="1" destOrd="0" presId="urn:microsoft.com/office/officeart/2005/8/layout/vList5"/>
    <dgm:cxn modelId="{E3EE3AFA-FABF-4702-9E19-246A2802E96F}" type="presParOf" srcId="{9D96A6E2-AEC5-442C-B13C-C43EC0ADF16E}" destId="{56ED93B5-AE86-471B-923D-A096C47C31AB}" srcOrd="1" destOrd="0" presId="urn:microsoft.com/office/officeart/2005/8/layout/vList5"/>
    <dgm:cxn modelId="{D4AD2CF8-E5BD-4F89-807E-D3E1A927F34C}" type="presParOf" srcId="{9D96A6E2-AEC5-442C-B13C-C43EC0ADF16E}" destId="{6E8B7453-CD4F-4D98-8991-1954ECCAFF5F}" srcOrd="2" destOrd="0" presId="urn:microsoft.com/office/officeart/2005/8/layout/vList5"/>
    <dgm:cxn modelId="{9DCDC34E-6EC0-42A9-B199-49DA822C7E51}" type="presParOf" srcId="{6E8B7453-CD4F-4D98-8991-1954ECCAFF5F}" destId="{58F63DEE-28F5-4120-AF85-BDC6309C35F1}" srcOrd="0" destOrd="0" presId="urn:microsoft.com/office/officeart/2005/8/layout/vList5"/>
    <dgm:cxn modelId="{E8C3EA17-912B-4796-B0AC-28FA3F6D6170}" type="presParOf" srcId="{6E8B7453-CD4F-4D98-8991-1954ECCAFF5F}" destId="{C66D4518-A5E3-4E74-99DF-2BC1A5C633E1}" srcOrd="1" destOrd="0" presId="urn:microsoft.com/office/officeart/2005/8/layout/vList5"/>
    <dgm:cxn modelId="{358EB789-8093-402A-A0A2-7276F3E1825D}" type="presParOf" srcId="{9D96A6E2-AEC5-442C-B13C-C43EC0ADF16E}" destId="{49DEE8E1-CC6E-4E1A-8638-A01D4E5082D7}" srcOrd="3" destOrd="0" presId="urn:microsoft.com/office/officeart/2005/8/layout/vList5"/>
    <dgm:cxn modelId="{AE9E778F-16C9-4D7D-8411-7BA8ECDB1577}" type="presParOf" srcId="{9D96A6E2-AEC5-442C-B13C-C43EC0ADF16E}" destId="{2E93D7B5-7A6F-46C3-8912-0BCE9D611E49}" srcOrd="4" destOrd="0" presId="urn:microsoft.com/office/officeart/2005/8/layout/vList5"/>
    <dgm:cxn modelId="{26B5F669-CBE8-401A-A3C3-00A84B2564CF}" type="presParOf" srcId="{2E93D7B5-7A6F-46C3-8912-0BCE9D611E49}" destId="{D74D4621-4BE8-4346-90D0-0002DD498578}" srcOrd="0" destOrd="0" presId="urn:microsoft.com/office/officeart/2005/8/layout/vList5"/>
    <dgm:cxn modelId="{F3E64005-C43B-49ED-B194-E61C526BB203}" type="presParOf" srcId="{2E93D7B5-7A6F-46C3-8912-0BCE9D611E49}" destId="{4C1B784F-41E3-4BFD-A267-54E468C534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05FB07-B799-4300-A181-8595CCDBC9BA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23B7E93-F15A-4FE1-BA59-D803629929F0}">
      <dgm:prSet custT="1"/>
      <dgm:spPr/>
      <dgm:t>
        <a:bodyPr/>
        <a:lstStyle/>
        <a:p>
          <a:r>
            <a:rPr lang="en-US" sz="2000" dirty="0"/>
            <a:t>Common Adverse Events</a:t>
          </a:r>
        </a:p>
        <a:p>
          <a:r>
            <a:rPr lang="en-US" sz="1600" dirty="0"/>
            <a:t>(*Majority are low grade)</a:t>
          </a:r>
        </a:p>
      </dgm:t>
    </dgm:pt>
    <dgm:pt modelId="{D62800EA-C338-4DC4-95C4-B8116D85D7D9}" type="parTrans" cxnId="{E1C7C597-1CDB-4B62-90E7-70666A48EF17}">
      <dgm:prSet/>
      <dgm:spPr/>
      <dgm:t>
        <a:bodyPr/>
        <a:lstStyle/>
        <a:p>
          <a:endParaRPr lang="en-US"/>
        </a:p>
      </dgm:t>
    </dgm:pt>
    <dgm:pt modelId="{F46BF9DF-2466-490B-AA8E-6A7D9EB6F35A}" type="sibTrans" cxnId="{E1C7C597-1CDB-4B62-90E7-70666A48EF17}">
      <dgm:prSet/>
      <dgm:spPr/>
      <dgm:t>
        <a:bodyPr/>
        <a:lstStyle/>
        <a:p>
          <a:endParaRPr lang="en-US"/>
        </a:p>
      </dgm:t>
    </dgm:pt>
    <dgm:pt modelId="{184E5C47-CBB1-43DA-B744-FE6E189D89AA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Dizziness (65%) </a:t>
          </a:r>
        </a:p>
      </dgm:t>
    </dgm:pt>
    <dgm:pt modelId="{C4720131-71DE-4D96-A304-2AEFD8B6277E}" type="parTrans" cxnId="{C0137E6C-4E13-4E13-9EF5-358850444E49}">
      <dgm:prSet/>
      <dgm:spPr/>
      <dgm:t>
        <a:bodyPr/>
        <a:lstStyle/>
        <a:p>
          <a:endParaRPr lang="en-US"/>
        </a:p>
      </dgm:t>
    </dgm:pt>
    <dgm:pt modelId="{3830A1AF-815F-4D76-AED6-AA48A08DC2C8}" type="sibTrans" cxnId="{C0137E6C-4E13-4E13-9EF5-358850444E49}">
      <dgm:prSet/>
      <dgm:spPr/>
      <dgm:t>
        <a:bodyPr/>
        <a:lstStyle/>
        <a:p>
          <a:endParaRPr lang="en-US"/>
        </a:p>
      </dgm:t>
    </dgm:pt>
    <dgm:pt modelId="{AB9D85D2-719A-431D-9DB5-DE9F2415F356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Dysgeusia (54%)</a:t>
          </a:r>
        </a:p>
      </dgm:t>
    </dgm:pt>
    <dgm:pt modelId="{94E4F91D-B53B-44CA-8F5A-FEC903BFFBB6}" type="parTrans" cxnId="{D6B6C69E-7021-4929-B864-12BEA78B6096}">
      <dgm:prSet/>
      <dgm:spPr/>
      <dgm:t>
        <a:bodyPr/>
        <a:lstStyle/>
        <a:p>
          <a:endParaRPr lang="en-US"/>
        </a:p>
      </dgm:t>
    </dgm:pt>
    <dgm:pt modelId="{3600DCD0-34B9-412B-8945-252EC8513B65}" type="sibTrans" cxnId="{D6B6C69E-7021-4929-B864-12BEA78B6096}">
      <dgm:prSet/>
      <dgm:spPr/>
      <dgm:t>
        <a:bodyPr/>
        <a:lstStyle/>
        <a:p>
          <a:endParaRPr lang="en-US"/>
        </a:p>
      </dgm:t>
    </dgm:pt>
    <dgm:pt modelId="{362F23A6-D059-46EE-884F-EB7D6DD71405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Peripheral neuropathy (49%) </a:t>
          </a:r>
        </a:p>
      </dgm:t>
    </dgm:pt>
    <dgm:pt modelId="{6A7DF968-55C6-4086-9E54-3E827EBEC941}" type="parTrans" cxnId="{72522214-B9EB-4700-AA44-29D1B524B901}">
      <dgm:prSet/>
      <dgm:spPr/>
      <dgm:t>
        <a:bodyPr/>
        <a:lstStyle/>
        <a:p>
          <a:endParaRPr lang="en-US"/>
        </a:p>
      </dgm:t>
    </dgm:pt>
    <dgm:pt modelId="{180A6640-D6E9-4963-B041-8501FEC16C4A}" type="sibTrans" cxnId="{72522214-B9EB-4700-AA44-29D1B524B901}">
      <dgm:prSet/>
      <dgm:spPr/>
      <dgm:t>
        <a:bodyPr/>
        <a:lstStyle/>
        <a:p>
          <a:endParaRPr lang="en-US"/>
        </a:p>
      </dgm:t>
    </dgm:pt>
    <dgm:pt modelId="{1C25DEAF-135A-4E26-AAC7-D2BA50A4CC09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GI toxicity (nausea – 20% and constipation – 38%) </a:t>
          </a:r>
        </a:p>
      </dgm:t>
    </dgm:pt>
    <dgm:pt modelId="{D206AEE2-DCE4-445E-8490-BDF397482E77}" type="parTrans" cxnId="{1397EA44-D954-43B7-83A7-8013E6DC2A72}">
      <dgm:prSet/>
      <dgm:spPr/>
      <dgm:t>
        <a:bodyPr/>
        <a:lstStyle/>
        <a:p>
          <a:endParaRPr lang="en-US"/>
        </a:p>
      </dgm:t>
    </dgm:pt>
    <dgm:pt modelId="{FFCA49F8-78D4-42C5-B70E-FDA795C296A1}" type="sibTrans" cxnId="{1397EA44-D954-43B7-83A7-8013E6DC2A72}">
      <dgm:prSet/>
      <dgm:spPr/>
      <dgm:t>
        <a:bodyPr/>
        <a:lstStyle/>
        <a:p>
          <a:endParaRPr lang="en-US"/>
        </a:p>
      </dgm:t>
    </dgm:pt>
    <dgm:pt modelId="{E25044A8-1228-4DE3-9443-CFBECCFB9BF1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Cognitive impairment (25%)</a:t>
          </a:r>
        </a:p>
      </dgm:t>
    </dgm:pt>
    <dgm:pt modelId="{9DEB69D6-D86B-46A6-B811-4CD69E09EB4A}" type="parTrans" cxnId="{6E0432CF-BA78-4D28-8A46-B9D73141D919}">
      <dgm:prSet/>
      <dgm:spPr/>
      <dgm:t>
        <a:bodyPr/>
        <a:lstStyle/>
        <a:p>
          <a:endParaRPr lang="en-US"/>
        </a:p>
      </dgm:t>
    </dgm:pt>
    <dgm:pt modelId="{EB87AA3E-4868-4D57-8376-9A9DE46D5E74}" type="sibTrans" cxnId="{6E0432CF-BA78-4D28-8A46-B9D73141D919}">
      <dgm:prSet/>
      <dgm:spPr/>
      <dgm:t>
        <a:bodyPr/>
        <a:lstStyle/>
        <a:p>
          <a:endParaRPr lang="en-US"/>
        </a:p>
      </dgm:t>
    </dgm:pt>
    <dgm:pt modelId="{218CF72B-FAF2-4DFC-AFB7-A120B0827678}">
      <dgm:prSet custT="1"/>
      <dgm:spPr/>
      <dgm:t>
        <a:bodyPr/>
        <a:lstStyle/>
        <a:p>
          <a:r>
            <a:rPr lang="en-US" sz="2400" dirty="0"/>
            <a:t>Serious/Rare Adverse Events</a:t>
          </a:r>
        </a:p>
      </dgm:t>
    </dgm:pt>
    <dgm:pt modelId="{7D231092-B236-4F2B-B7F1-9B132EEDEBCD}" type="parTrans" cxnId="{71EB60C7-2AF0-450E-8A85-39FC6160D9B6}">
      <dgm:prSet/>
      <dgm:spPr/>
      <dgm:t>
        <a:bodyPr/>
        <a:lstStyle/>
        <a:p>
          <a:endParaRPr lang="en-US"/>
        </a:p>
      </dgm:t>
    </dgm:pt>
    <dgm:pt modelId="{8A9E98BC-C8C7-4E21-946A-5CFE83378845}" type="sibTrans" cxnId="{71EB60C7-2AF0-450E-8A85-39FC6160D9B6}">
      <dgm:prSet/>
      <dgm:spPr/>
      <dgm:t>
        <a:bodyPr/>
        <a:lstStyle/>
        <a:p>
          <a:endParaRPr lang="en-US"/>
        </a:p>
      </dgm:t>
    </dgm:pt>
    <dgm:pt modelId="{0F3E6FC7-FF77-40E2-AFB4-BC1ECBCAFEFA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CNS Effects </a:t>
          </a:r>
          <a:r>
            <a:rPr lang="en-US" sz="900" dirty="0"/>
            <a:t>– dizziness, ataxia, and cognitive impairment (common toxicities – serious events were rare &lt;5%)</a:t>
          </a:r>
        </a:p>
      </dgm:t>
    </dgm:pt>
    <dgm:pt modelId="{773684F4-02DC-4EB0-9E2F-E1CCE2E57443}" type="parTrans" cxnId="{3D836013-1378-4722-B07E-C89CAD612334}">
      <dgm:prSet/>
      <dgm:spPr/>
      <dgm:t>
        <a:bodyPr/>
        <a:lstStyle/>
        <a:p>
          <a:endParaRPr lang="en-US"/>
        </a:p>
      </dgm:t>
    </dgm:pt>
    <dgm:pt modelId="{9626EF6A-340C-47B0-BAC6-AD724EBA50AF}" type="sibTrans" cxnId="{3D836013-1378-4722-B07E-C89CAD612334}">
      <dgm:prSet/>
      <dgm:spPr/>
      <dgm:t>
        <a:bodyPr/>
        <a:lstStyle/>
        <a:p>
          <a:endParaRPr lang="en-US"/>
        </a:p>
      </dgm:t>
    </dgm:pt>
    <dgm:pt modelId="{2B296D2B-3910-4129-8AA7-BB279B59B6FB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Interstitial Lung Disease (ILD)/Pneumonitis</a:t>
          </a:r>
        </a:p>
      </dgm:t>
    </dgm:pt>
    <dgm:pt modelId="{C62B7CB4-8F8A-4972-B587-47F3C8440D03}" type="parTrans" cxnId="{586A8DCD-D7C6-4705-99A8-1F7013745267}">
      <dgm:prSet/>
      <dgm:spPr/>
      <dgm:t>
        <a:bodyPr/>
        <a:lstStyle/>
        <a:p>
          <a:endParaRPr lang="en-US"/>
        </a:p>
      </dgm:t>
    </dgm:pt>
    <dgm:pt modelId="{D7F44E4E-AF1E-4E0E-AE67-229F9D4ECDC8}" type="sibTrans" cxnId="{586A8DCD-D7C6-4705-99A8-1F7013745267}">
      <dgm:prSet/>
      <dgm:spPr/>
      <dgm:t>
        <a:bodyPr/>
        <a:lstStyle/>
        <a:p>
          <a:endParaRPr lang="en-US"/>
        </a:p>
      </dgm:t>
    </dgm:pt>
    <dgm:pt modelId="{2731F66B-E944-48F9-887B-A52CA0D244E9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Hepatotoxicity </a:t>
          </a:r>
          <a:r>
            <a:rPr lang="en-US" sz="900" dirty="0"/>
            <a:t>– monitor liver function tests every 2 weeks during first month then monthly </a:t>
          </a:r>
        </a:p>
      </dgm:t>
    </dgm:pt>
    <dgm:pt modelId="{E91AF560-F7B7-4D51-8211-424126CB3ED2}" type="parTrans" cxnId="{88BDE53F-1193-4ECE-969C-112EA8035913}">
      <dgm:prSet/>
      <dgm:spPr/>
      <dgm:t>
        <a:bodyPr/>
        <a:lstStyle/>
        <a:p>
          <a:endParaRPr lang="en-US"/>
        </a:p>
      </dgm:t>
    </dgm:pt>
    <dgm:pt modelId="{351F8039-6708-454D-97AA-C04C237F6D93}" type="sibTrans" cxnId="{88BDE53F-1193-4ECE-969C-112EA8035913}">
      <dgm:prSet/>
      <dgm:spPr/>
      <dgm:t>
        <a:bodyPr/>
        <a:lstStyle/>
        <a:p>
          <a:endParaRPr lang="en-US"/>
        </a:p>
      </dgm:t>
    </dgm:pt>
    <dgm:pt modelId="{74E2CB66-D4E9-41CA-908A-EE2D14E53172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Skeletal fracture risk increase</a:t>
          </a:r>
        </a:p>
      </dgm:t>
    </dgm:pt>
    <dgm:pt modelId="{7BF00235-B3B7-48CF-AA86-DCC05FED07C1}" type="parTrans" cxnId="{01603F8D-94C2-48E1-A718-90240D15CD4A}">
      <dgm:prSet/>
      <dgm:spPr/>
      <dgm:t>
        <a:bodyPr/>
        <a:lstStyle/>
        <a:p>
          <a:endParaRPr lang="en-US"/>
        </a:p>
      </dgm:t>
    </dgm:pt>
    <dgm:pt modelId="{39326B2F-902E-416E-AF05-334DD0A301E8}" type="sibTrans" cxnId="{01603F8D-94C2-48E1-A718-90240D15CD4A}">
      <dgm:prSet/>
      <dgm:spPr/>
      <dgm:t>
        <a:bodyPr/>
        <a:lstStyle/>
        <a:p>
          <a:endParaRPr lang="en-US"/>
        </a:p>
      </dgm:t>
    </dgm:pt>
    <dgm:pt modelId="{AB0AB264-60B7-4A01-BEC3-8FC0E3347FBB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Hyperuricemia</a:t>
          </a:r>
          <a:r>
            <a:rPr lang="en-US" sz="900" dirty="0"/>
            <a:t> – monitor serum uric acid levels prior to starting therapy and periodically </a:t>
          </a:r>
        </a:p>
      </dgm:t>
    </dgm:pt>
    <dgm:pt modelId="{9CA17B70-4886-4F93-BBAA-1146390460A1}" type="parTrans" cxnId="{1872912A-32BC-41DA-B7DC-EB4E9797C3F5}">
      <dgm:prSet/>
      <dgm:spPr/>
      <dgm:t>
        <a:bodyPr/>
        <a:lstStyle/>
        <a:p>
          <a:endParaRPr lang="en-US"/>
        </a:p>
      </dgm:t>
    </dgm:pt>
    <dgm:pt modelId="{67036F81-8A18-4FE1-A4CE-36A28819BDF9}" type="sibTrans" cxnId="{1872912A-32BC-41DA-B7DC-EB4E9797C3F5}">
      <dgm:prSet/>
      <dgm:spPr/>
      <dgm:t>
        <a:bodyPr/>
        <a:lstStyle/>
        <a:p>
          <a:endParaRPr lang="en-US"/>
        </a:p>
      </dgm:t>
    </dgm:pt>
    <dgm:pt modelId="{9EE84A6B-C891-457F-B692-6DE1706358D5}">
      <dgm:prSet custT="1"/>
      <dgm:spPr/>
      <dgm:t>
        <a:bodyPr/>
        <a:lstStyle/>
        <a:p>
          <a:r>
            <a:rPr lang="en-US" sz="2400" dirty="0"/>
            <a:t>Dose Reduction </a:t>
          </a:r>
          <a:br>
            <a:rPr lang="en-US" sz="2400" dirty="0"/>
          </a:br>
          <a:r>
            <a:rPr lang="en-US" sz="2400" dirty="0"/>
            <a:t>(160 mg twice daily)</a:t>
          </a:r>
        </a:p>
      </dgm:t>
    </dgm:pt>
    <dgm:pt modelId="{656F1532-2C2C-4F24-A30B-F00586C65BC5}" type="parTrans" cxnId="{AA3763F8-BF7B-4F9B-8D23-363A6AB8CE2B}">
      <dgm:prSet/>
      <dgm:spPr/>
      <dgm:t>
        <a:bodyPr/>
        <a:lstStyle/>
        <a:p>
          <a:endParaRPr lang="en-US"/>
        </a:p>
      </dgm:t>
    </dgm:pt>
    <dgm:pt modelId="{E2EAEA26-3AB8-4C60-94E6-6F650BB1505F}" type="sibTrans" cxnId="{AA3763F8-BF7B-4F9B-8D23-363A6AB8CE2B}">
      <dgm:prSet/>
      <dgm:spPr/>
      <dgm:t>
        <a:bodyPr/>
        <a:lstStyle/>
        <a:p>
          <a:endParaRPr lang="en-US"/>
        </a:p>
      </dgm:t>
    </dgm:pt>
    <dgm:pt modelId="{E35EE77D-D027-4E02-91E8-9434F98C17EC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b="1" dirty="0"/>
            <a:t>Myalgia with Creatine Phosphokinase (CPK) elevation </a:t>
          </a:r>
          <a:r>
            <a:rPr lang="en-US" sz="900" dirty="0"/>
            <a:t>– Monitor serum CPK every 2 weeks during first month as then as needed based on patient symptoms </a:t>
          </a:r>
        </a:p>
      </dgm:t>
    </dgm:pt>
    <dgm:pt modelId="{589CC30A-C081-498E-9771-F9E58A2572CE}" type="parTrans" cxnId="{4D38BAF1-B61E-45AA-9982-12C9A5224392}">
      <dgm:prSet/>
      <dgm:spPr/>
      <dgm:t>
        <a:bodyPr/>
        <a:lstStyle/>
        <a:p>
          <a:endParaRPr lang="en-US"/>
        </a:p>
      </dgm:t>
    </dgm:pt>
    <dgm:pt modelId="{8700B537-48AF-4D5A-84AB-313246D0F09C}" type="sibTrans" cxnId="{4D38BAF1-B61E-45AA-9982-12C9A5224392}">
      <dgm:prSet/>
      <dgm:spPr/>
      <dgm:t>
        <a:bodyPr/>
        <a:lstStyle/>
        <a:p>
          <a:endParaRPr lang="en-US"/>
        </a:p>
      </dgm:t>
    </dgm:pt>
    <dgm:pt modelId="{7BD592E3-D284-4A09-8D23-D810B4180286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Fatigue (30%) </a:t>
          </a:r>
        </a:p>
      </dgm:t>
    </dgm:pt>
    <dgm:pt modelId="{CDCEEBA3-E84D-46B2-9B09-ED0CF19AEDA4}" type="parTrans" cxnId="{6555C78D-DFE2-4442-975B-76D21544B25C}">
      <dgm:prSet/>
      <dgm:spPr/>
      <dgm:t>
        <a:bodyPr/>
        <a:lstStyle/>
        <a:p>
          <a:endParaRPr lang="en-US"/>
        </a:p>
      </dgm:t>
    </dgm:pt>
    <dgm:pt modelId="{2EE55987-BBA8-49D6-94D5-3499DCCD35FC}" type="sibTrans" cxnId="{6555C78D-DFE2-4442-975B-76D21544B25C}">
      <dgm:prSet/>
      <dgm:spPr/>
      <dgm:t>
        <a:bodyPr/>
        <a:lstStyle/>
        <a:p>
          <a:endParaRPr lang="en-US"/>
        </a:p>
      </dgm:t>
    </dgm:pt>
    <dgm:pt modelId="{7CBC3BC9-985F-4A8E-B232-E80AC928D14F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900" dirty="0"/>
            <a:t>Muscular weakness (20%) </a:t>
          </a:r>
        </a:p>
      </dgm:t>
    </dgm:pt>
    <dgm:pt modelId="{321EE4E4-B5E0-4E04-AD7F-F6E773E822CF}" type="parTrans" cxnId="{B3810236-DD79-4A96-A2C8-641A82BFA861}">
      <dgm:prSet/>
      <dgm:spPr/>
      <dgm:t>
        <a:bodyPr/>
        <a:lstStyle/>
        <a:p>
          <a:endParaRPr lang="en-US"/>
        </a:p>
      </dgm:t>
    </dgm:pt>
    <dgm:pt modelId="{38C6CCE0-BE24-434D-975D-3CA1C3D813F3}" type="sibTrans" cxnId="{B3810236-DD79-4A96-A2C8-641A82BFA861}">
      <dgm:prSet/>
      <dgm:spPr/>
      <dgm:t>
        <a:bodyPr/>
        <a:lstStyle/>
        <a:p>
          <a:endParaRPr lang="en-US"/>
        </a:p>
      </dgm:t>
    </dgm:pt>
    <dgm:pt modelId="{439A29AA-2A36-4AE4-8F05-37B81151D155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dirty="0"/>
            <a:t>1</a:t>
          </a:r>
          <a:r>
            <a:rPr lang="en-US" sz="1100" baseline="0" dirty="0"/>
            <a:t>st</a:t>
          </a:r>
          <a:r>
            <a:rPr lang="en-US" sz="1100" dirty="0"/>
            <a:t> dose reduction: 120 mg twice daily </a:t>
          </a:r>
        </a:p>
      </dgm:t>
    </dgm:pt>
    <dgm:pt modelId="{A436600E-5DA5-484B-9579-392EFBAAAF70}" type="parTrans" cxnId="{C845A56D-B7AC-4F13-B06E-396082894000}">
      <dgm:prSet/>
      <dgm:spPr/>
      <dgm:t>
        <a:bodyPr/>
        <a:lstStyle/>
        <a:p>
          <a:endParaRPr lang="en-US"/>
        </a:p>
      </dgm:t>
    </dgm:pt>
    <dgm:pt modelId="{F63AC55A-79AB-4139-8B65-5DCF938D0478}" type="sibTrans" cxnId="{C845A56D-B7AC-4F13-B06E-396082894000}">
      <dgm:prSet/>
      <dgm:spPr/>
      <dgm:t>
        <a:bodyPr/>
        <a:lstStyle/>
        <a:p>
          <a:endParaRPr lang="en-US"/>
        </a:p>
      </dgm:t>
    </dgm:pt>
    <dgm:pt modelId="{256066F4-CCBC-4839-8C53-07A1735FAF91}">
      <dgm:prSet custT="1"/>
      <dgm:spPr>
        <a:solidFill>
          <a:srgbClr val="E0BABF">
            <a:alpha val="90000"/>
          </a:srgbClr>
        </a:solidFill>
      </dgm:spPr>
      <dgm:t>
        <a:bodyPr/>
        <a:lstStyle/>
        <a:p>
          <a:r>
            <a:rPr lang="en-US" sz="1100" dirty="0"/>
            <a:t>2</a:t>
          </a:r>
          <a:r>
            <a:rPr lang="en-US" sz="1100" baseline="0" dirty="0"/>
            <a:t>nd</a:t>
          </a:r>
          <a:r>
            <a:rPr lang="en-US" sz="1100" dirty="0"/>
            <a:t> dose reduction: 80 mg twice daily (discontinue permanently if not tolerated after 2</a:t>
          </a:r>
          <a:r>
            <a:rPr lang="en-US" sz="1100" baseline="0" dirty="0"/>
            <a:t>nd</a:t>
          </a:r>
          <a:r>
            <a:rPr lang="en-US" sz="1100" dirty="0"/>
            <a:t> dose reduction)  </a:t>
          </a:r>
        </a:p>
      </dgm:t>
    </dgm:pt>
    <dgm:pt modelId="{71B6C9A9-482B-455F-8549-4BB942ABF416}" type="parTrans" cxnId="{5901B137-5D67-4B42-90AA-12C363BA5A7A}">
      <dgm:prSet/>
      <dgm:spPr/>
      <dgm:t>
        <a:bodyPr/>
        <a:lstStyle/>
        <a:p>
          <a:endParaRPr lang="en-US"/>
        </a:p>
      </dgm:t>
    </dgm:pt>
    <dgm:pt modelId="{B18F0562-5AB2-4FB5-9B74-A0C37B0FB72A}" type="sibTrans" cxnId="{5901B137-5D67-4B42-90AA-12C363BA5A7A}">
      <dgm:prSet/>
      <dgm:spPr/>
      <dgm:t>
        <a:bodyPr/>
        <a:lstStyle/>
        <a:p>
          <a:endParaRPr lang="en-US"/>
        </a:p>
      </dgm:t>
    </dgm:pt>
    <dgm:pt modelId="{EECC8EC7-485B-4099-A293-051F3FA85D94}" type="pres">
      <dgm:prSet presAssocID="{8105FB07-B799-4300-A181-8595CCDBC9BA}" presName="Name0" presStyleCnt="0">
        <dgm:presLayoutVars>
          <dgm:dir/>
          <dgm:animLvl val="lvl"/>
          <dgm:resizeHandles val="exact"/>
        </dgm:presLayoutVars>
      </dgm:prSet>
      <dgm:spPr/>
    </dgm:pt>
    <dgm:pt modelId="{3D36C059-955D-40FC-8AC9-5C53581A7EB1}" type="pres">
      <dgm:prSet presAssocID="{523B7E93-F15A-4FE1-BA59-D803629929F0}" presName="linNode" presStyleCnt="0"/>
      <dgm:spPr/>
    </dgm:pt>
    <dgm:pt modelId="{B709ACE1-FBCE-446A-83DA-EF7C8F010D9E}" type="pres">
      <dgm:prSet presAssocID="{523B7E93-F15A-4FE1-BA59-D803629929F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D5B0885-DF12-46B1-9027-9600B23E6C7A}" type="pres">
      <dgm:prSet presAssocID="{523B7E93-F15A-4FE1-BA59-D803629929F0}" presName="descendantText" presStyleLbl="alignAccFollowNode1" presStyleIdx="0" presStyleCnt="3" custScaleY="123526">
        <dgm:presLayoutVars>
          <dgm:bulletEnabled val="1"/>
        </dgm:presLayoutVars>
      </dgm:prSet>
      <dgm:spPr/>
    </dgm:pt>
    <dgm:pt modelId="{7D7F817E-DE48-4276-8831-2E5C3F74712D}" type="pres">
      <dgm:prSet presAssocID="{F46BF9DF-2466-490B-AA8E-6A7D9EB6F35A}" presName="sp" presStyleCnt="0"/>
      <dgm:spPr/>
    </dgm:pt>
    <dgm:pt modelId="{C962AF4B-86F5-4AD8-A45F-6DD672E50F88}" type="pres">
      <dgm:prSet presAssocID="{218CF72B-FAF2-4DFC-AFB7-A120B0827678}" presName="linNode" presStyleCnt="0"/>
      <dgm:spPr/>
    </dgm:pt>
    <dgm:pt modelId="{EFEEB33E-6758-495D-91F8-2E30E1593682}" type="pres">
      <dgm:prSet presAssocID="{218CF72B-FAF2-4DFC-AFB7-A120B082767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C6BE4CF-CC7D-465B-9C25-D2900AE5EAFB}" type="pres">
      <dgm:prSet presAssocID="{218CF72B-FAF2-4DFC-AFB7-A120B0827678}" presName="descendantText" presStyleLbl="alignAccFollowNode1" presStyleIdx="1" presStyleCnt="3" custScaleY="112309">
        <dgm:presLayoutVars>
          <dgm:bulletEnabled val="1"/>
        </dgm:presLayoutVars>
      </dgm:prSet>
      <dgm:spPr/>
    </dgm:pt>
    <dgm:pt modelId="{42C3FBC8-22D3-4DCB-BEBD-1B2B36D2D038}" type="pres">
      <dgm:prSet presAssocID="{8A9E98BC-C8C7-4E21-946A-5CFE83378845}" presName="sp" presStyleCnt="0"/>
      <dgm:spPr/>
    </dgm:pt>
    <dgm:pt modelId="{560B5A41-991F-40F2-A53D-F0EF64C29178}" type="pres">
      <dgm:prSet presAssocID="{9EE84A6B-C891-457F-B692-6DE1706358D5}" presName="linNode" presStyleCnt="0"/>
      <dgm:spPr/>
    </dgm:pt>
    <dgm:pt modelId="{84647177-95F2-444D-AF6D-09ADB4727C91}" type="pres">
      <dgm:prSet presAssocID="{9EE84A6B-C891-457F-B692-6DE1706358D5}" presName="parentText" presStyleLbl="node1" presStyleIdx="2" presStyleCnt="3" custLinFactNeighborX="0" custLinFactNeighborY="-1065">
        <dgm:presLayoutVars>
          <dgm:chMax val="1"/>
          <dgm:bulletEnabled val="1"/>
        </dgm:presLayoutVars>
      </dgm:prSet>
      <dgm:spPr/>
    </dgm:pt>
    <dgm:pt modelId="{CF5D5470-97DE-4334-A0E4-C41DBE0ED88A}" type="pres">
      <dgm:prSet presAssocID="{9EE84A6B-C891-457F-B692-6DE1706358D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D836013-1378-4722-B07E-C89CAD612334}" srcId="{218CF72B-FAF2-4DFC-AFB7-A120B0827678}" destId="{0F3E6FC7-FF77-40E2-AFB4-BC1ECBCAFEFA}" srcOrd="0" destOrd="0" parTransId="{773684F4-02DC-4EB0-9E2F-E1CCE2E57443}" sibTransId="{9626EF6A-340C-47B0-BAC6-AD724EBA50AF}"/>
    <dgm:cxn modelId="{72522214-B9EB-4700-AA44-29D1B524B901}" srcId="{523B7E93-F15A-4FE1-BA59-D803629929F0}" destId="{362F23A6-D059-46EE-884F-EB7D6DD71405}" srcOrd="2" destOrd="0" parTransId="{6A7DF968-55C6-4086-9E54-3E827EBEC941}" sibTransId="{180A6640-D6E9-4963-B041-8501FEC16C4A}"/>
    <dgm:cxn modelId="{1872912A-32BC-41DA-B7DC-EB4E9797C3F5}" srcId="{218CF72B-FAF2-4DFC-AFB7-A120B0827678}" destId="{AB0AB264-60B7-4A01-BEC3-8FC0E3347FBB}" srcOrd="4" destOrd="0" parTransId="{9CA17B70-4886-4F93-BBAA-1146390460A1}" sibTransId="{67036F81-8A18-4FE1-A4CE-36A28819BDF9}"/>
    <dgm:cxn modelId="{0481D630-8A34-4109-A960-5FBC6F5A80D8}" type="presOf" srcId="{256066F4-CCBC-4839-8C53-07A1735FAF91}" destId="{CF5D5470-97DE-4334-A0E4-C41DBE0ED88A}" srcOrd="0" destOrd="1" presId="urn:microsoft.com/office/officeart/2005/8/layout/vList5"/>
    <dgm:cxn modelId="{B3810236-DD79-4A96-A2C8-641A82BFA861}" srcId="{523B7E93-F15A-4FE1-BA59-D803629929F0}" destId="{7CBC3BC9-985F-4A8E-B232-E80AC928D14F}" srcOrd="6" destOrd="0" parTransId="{321EE4E4-B5E0-4E04-AD7F-F6E773E822CF}" sibTransId="{38C6CCE0-BE24-434D-975D-3CA1C3D813F3}"/>
    <dgm:cxn modelId="{5901B137-5D67-4B42-90AA-12C363BA5A7A}" srcId="{9EE84A6B-C891-457F-B692-6DE1706358D5}" destId="{256066F4-CCBC-4839-8C53-07A1735FAF91}" srcOrd="1" destOrd="0" parTransId="{71B6C9A9-482B-455F-8549-4BB942ABF416}" sibTransId="{B18F0562-5AB2-4FB5-9B74-A0C37B0FB72A}"/>
    <dgm:cxn modelId="{B43E5D39-D75D-4865-AB80-30C48CCC74E3}" type="presOf" srcId="{1C25DEAF-135A-4E26-AAC7-D2BA50A4CC09}" destId="{9D5B0885-DF12-46B1-9027-9600B23E6C7A}" srcOrd="0" destOrd="3" presId="urn:microsoft.com/office/officeart/2005/8/layout/vList5"/>
    <dgm:cxn modelId="{88BDE53F-1193-4ECE-969C-112EA8035913}" srcId="{218CF72B-FAF2-4DFC-AFB7-A120B0827678}" destId="{2731F66B-E944-48F9-887B-A52CA0D244E9}" srcOrd="2" destOrd="0" parTransId="{E91AF560-F7B7-4D51-8211-424126CB3ED2}" sibTransId="{351F8039-6708-454D-97AA-C04C237F6D93}"/>
    <dgm:cxn modelId="{1397EA44-D954-43B7-83A7-8013E6DC2A72}" srcId="{523B7E93-F15A-4FE1-BA59-D803629929F0}" destId="{1C25DEAF-135A-4E26-AAC7-D2BA50A4CC09}" srcOrd="3" destOrd="0" parTransId="{D206AEE2-DCE4-445E-8490-BDF397482E77}" sibTransId="{FFCA49F8-78D4-42C5-B70E-FDA795C296A1}"/>
    <dgm:cxn modelId="{5821FE4B-30C7-43A7-A0CD-8B5C4A177B37}" type="presOf" srcId="{AB0AB264-60B7-4A01-BEC3-8FC0E3347FBB}" destId="{AC6BE4CF-CC7D-465B-9C25-D2900AE5EAFB}" srcOrd="0" destOrd="4" presId="urn:microsoft.com/office/officeart/2005/8/layout/vList5"/>
    <dgm:cxn modelId="{C0137E6C-4E13-4E13-9EF5-358850444E49}" srcId="{523B7E93-F15A-4FE1-BA59-D803629929F0}" destId="{184E5C47-CBB1-43DA-B744-FE6E189D89AA}" srcOrd="0" destOrd="0" parTransId="{C4720131-71DE-4D96-A304-2AEFD8B6277E}" sibTransId="{3830A1AF-815F-4D76-AED6-AA48A08DC2C8}"/>
    <dgm:cxn modelId="{C845A56D-B7AC-4F13-B06E-396082894000}" srcId="{9EE84A6B-C891-457F-B692-6DE1706358D5}" destId="{439A29AA-2A36-4AE4-8F05-37B81151D155}" srcOrd="0" destOrd="0" parTransId="{A436600E-5DA5-484B-9579-392EFBAAAF70}" sibTransId="{F63AC55A-79AB-4139-8B65-5DCF938D0478}"/>
    <dgm:cxn modelId="{E9C40C57-7D9B-49A1-9DE4-14C876363410}" type="presOf" srcId="{2B296D2B-3910-4129-8AA7-BB279B59B6FB}" destId="{AC6BE4CF-CC7D-465B-9C25-D2900AE5EAFB}" srcOrd="0" destOrd="1" presId="urn:microsoft.com/office/officeart/2005/8/layout/vList5"/>
    <dgm:cxn modelId="{3DD4217F-C797-4EFD-BEED-AE795F5C477C}" type="presOf" srcId="{0F3E6FC7-FF77-40E2-AFB4-BC1ECBCAFEFA}" destId="{AC6BE4CF-CC7D-465B-9C25-D2900AE5EAFB}" srcOrd="0" destOrd="0" presId="urn:microsoft.com/office/officeart/2005/8/layout/vList5"/>
    <dgm:cxn modelId="{9C003480-4AAB-4820-BBDF-C8A74B7A507E}" type="presOf" srcId="{9EE84A6B-C891-457F-B692-6DE1706358D5}" destId="{84647177-95F2-444D-AF6D-09ADB4727C91}" srcOrd="0" destOrd="0" presId="urn:microsoft.com/office/officeart/2005/8/layout/vList5"/>
    <dgm:cxn modelId="{7F8F8282-BA1A-412A-8E36-50F934E8BE4D}" type="presOf" srcId="{74E2CB66-D4E9-41CA-908A-EE2D14E53172}" destId="{AC6BE4CF-CC7D-465B-9C25-D2900AE5EAFB}" srcOrd="0" destOrd="3" presId="urn:microsoft.com/office/officeart/2005/8/layout/vList5"/>
    <dgm:cxn modelId="{01603F8D-94C2-48E1-A718-90240D15CD4A}" srcId="{218CF72B-FAF2-4DFC-AFB7-A120B0827678}" destId="{74E2CB66-D4E9-41CA-908A-EE2D14E53172}" srcOrd="3" destOrd="0" parTransId="{7BF00235-B3B7-48CF-AA86-DCC05FED07C1}" sibTransId="{39326B2F-902E-416E-AF05-334DD0A301E8}"/>
    <dgm:cxn modelId="{6555C78D-DFE2-4442-975B-76D21544B25C}" srcId="{523B7E93-F15A-4FE1-BA59-D803629929F0}" destId="{7BD592E3-D284-4A09-8D23-D810B4180286}" srcOrd="4" destOrd="0" parTransId="{CDCEEBA3-E84D-46B2-9B09-ED0CF19AEDA4}" sibTransId="{2EE55987-BBA8-49D6-94D5-3499DCCD35FC}"/>
    <dgm:cxn modelId="{E1C7C597-1CDB-4B62-90E7-70666A48EF17}" srcId="{8105FB07-B799-4300-A181-8595CCDBC9BA}" destId="{523B7E93-F15A-4FE1-BA59-D803629929F0}" srcOrd="0" destOrd="0" parTransId="{D62800EA-C338-4DC4-95C4-B8116D85D7D9}" sibTransId="{F46BF9DF-2466-490B-AA8E-6A7D9EB6F35A}"/>
    <dgm:cxn modelId="{D6B6C69E-7021-4929-B864-12BEA78B6096}" srcId="{523B7E93-F15A-4FE1-BA59-D803629929F0}" destId="{AB9D85D2-719A-431D-9DB5-DE9F2415F356}" srcOrd="1" destOrd="0" parTransId="{94E4F91D-B53B-44CA-8F5A-FEC903BFFBB6}" sibTransId="{3600DCD0-34B9-412B-8945-252EC8513B65}"/>
    <dgm:cxn modelId="{9AE2F7A6-B276-4557-AE3B-6CA9FCF3B8DE}" type="presOf" srcId="{AB9D85D2-719A-431D-9DB5-DE9F2415F356}" destId="{9D5B0885-DF12-46B1-9027-9600B23E6C7A}" srcOrd="0" destOrd="1" presId="urn:microsoft.com/office/officeart/2005/8/layout/vList5"/>
    <dgm:cxn modelId="{E37A3AB2-1F00-4FAB-BB32-DF8B48F320E8}" type="presOf" srcId="{184E5C47-CBB1-43DA-B744-FE6E189D89AA}" destId="{9D5B0885-DF12-46B1-9027-9600B23E6C7A}" srcOrd="0" destOrd="0" presId="urn:microsoft.com/office/officeart/2005/8/layout/vList5"/>
    <dgm:cxn modelId="{690428BA-C52C-4A75-9540-C60205C7E472}" type="presOf" srcId="{439A29AA-2A36-4AE4-8F05-37B81151D155}" destId="{CF5D5470-97DE-4334-A0E4-C41DBE0ED88A}" srcOrd="0" destOrd="0" presId="urn:microsoft.com/office/officeart/2005/8/layout/vList5"/>
    <dgm:cxn modelId="{0C220DC5-04AA-4C23-B6E2-C972AAE10B71}" type="presOf" srcId="{E35EE77D-D027-4E02-91E8-9434F98C17EC}" destId="{AC6BE4CF-CC7D-465B-9C25-D2900AE5EAFB}" srcOrd="0" destOrd="5" presId="urn:microsoft.com/office/officeart/2005/8/layout/vList5"/>
    <dgm:cxn modelId="{71EB60C7-2AF0-450E-8A85-39FC6160D9B6}" srcId="{8105FB07-B799-4300-A181-8595CCDBC9BA}" destId="{218CF72B-FAF2-4DFC-AFB7-A120B0827678}" srcOrd="1" destOrd="0" parTransId="{7D231092-B236-4F2B-B7F1-9B132EEDEBCD}" sibTransId="{8A9E98BC-C8C7-4E21-946A-5CFE83378845}"/>
    <dgm:cxn modelId="{ECBA20CC-759E-4FD4-8B4A-600980FB897D}" type="presOf" srcId="{362F23A6-D059-46EE-884F-EB7D6DD71405}" destId="{9D5B0885-DF12-46B1-9027-9600B23E6C7A}" srcOrd="0" destOrd="2" presId="urn:microsoft.com/office/officeart/2005/8/layout/vList5"/>
    <dgm:cxn modelId="{586A8DCD-D7C6-4705-99A8-1F7013745267}" srcId="{218CF72B-FAF2-4DFC-AFB7-A120B0827678}" destId="{2B296D2B-3910-4129-8AA7-BB279B59B6FB}" srcOrd="1" destOrd="0" parTransId="{C62B7CB4-8F8A-4972-B587-47F3C8440D03}" sibTransId="{D7F44E4E-AF1E-4E0E-AE67-229F9D4ECDC8}"/>
    <dgm:cxn modelId="{7EE8F7CE-A877-4BF6-A156-E4B680F0A4BB}" type="presOf" srcId="{218CF72B-FAF2-4DFC-AFB7-A120B0827678}" destId="{EFEEB33E-6758-495D-91F8-2E30E1593682}" srcOrd="0" destOrd="0" presId="urn:microsoft.com/office/officeart/2005/8/layout/vList5"/>
    <dgm:cxn modelId="{6E0432CF-BA78-4D28-8A46-B9D73141D919}" srcId="{523B7E93-F15A-4FE1-BA59-D803629929F0}" destId="{E25044A8-1228-4DE3-9443-CFBECCFB9BF1}" srcOrd="5" destOrd="0" parTransId="{9DEB69D6-D86B-46A6-B811-4CD69E09EB4A}" sibTransId="{EB87AA3E-4868-4D57-8376-9A9DE46D5E74}"/>
    <dgm:cxn modelId="{AFCCB2E0-11C6-4203-9EFC-AAE8506E3D1A}" type="presOf" srcId="{2731F66B-E944-48F9-887B-A52CA0D244E9}" destId="{AC6BE4CF-CC7D-465B-9C25-D2900AE5EAFB}" srcOrd="0" destOrd="2" presId="urn:microsoft.com/office/officeart/2005/8/layout/vList5"/>
    <dgm:cxn modelId="{0859FBE4-1736-4FA8-B6CE-65E9E19643D1}" type="presOf" srcId="{7BD592E3-D284-4A09-8D23-D810B4180286}" destId="{9D5B0885-DF12-46B1-9027-9600B23E6C7A}" srcOrd="0" destOrd="4" presId="urn:microsoft.com/office/officeart/2005/8/layout/vList5"/>
    <dgm:cxn modelId="{AE1EA3E7-6A8A-4D49-9AFB-1DE5082A20C0}" type="presOf" srcId="{523B7E93-F15A-4FE1-BA59-D803629929F0}" destId="{B709ACE1-FBCE-446A-83DA-EF7C8F010D9E}" srcOrd="0" destOrd="0" presId="urn:microsoft.com/office/officeart/2005/8/layout/vList5"/>
    <dgm:cxn modelId="{D35D1CEF-2BAD-441B-8CB1-1FC47AC36DD0}" type="presOf" srcId="{8105FB07-B799-4300-A181-8595CCDBC9BA}" destId="{EECC8EC7-485B-4099-A293-051F3FA85D94}" srcOrd="0" destOrd="0" presId="urn:microsoft.com/office/officeart/2005/8/layout/vList5"/>
    <dgm:cxn modelId="{F7ADC9EF-7DE2-44DB-85BE-07E7B5987849}" type="presOf" srcId="{E25044A8-1228-4DE3-9443-CFBECCFB9BF1}" destId="{9D5B0885-DF12-46B1-9027-9600B23E6C7A}" srcOrd="0" destOrd="5" presId="urn:microsoft.com/office/officeart/2005/8/layout/vList5"/>
    <dgm:cxn modelId="{4D38BAF1-B61E-45AA-9982-12C9A5224392}" srcId="{218CF72B-FAF2-4DFC-AFB7-A120B0827678}" destId="{E35EE77D-D027-4E02-91E8-9434F98C17EC}" srcOrd="5" destOrd="0" parTransId="{589CC30A-C081-498E-9771-F9E58A2572CE}" sibTransId="{8700B537-48AF-4D5A-84AB-313246D0F09C}"/>
    <dgm:cxn modelId="{AA3763F8-BF7B-4F9B-8D23-363A6AB8CE2B}" srcId="{8105FB07-B799-4300-A181-8595CCDBC9BA}" destId="{9EE84A6B-C891-457F-B692-6DE1706358D5}" srcOrd="2" destOrd="0" parTransId="{656F1532-2C2C-4F24-A30B-F00586C65BC5}" sibTransId="{E2EAEA26-3AB8-4C60-94E6-6F650BB1505F}"/>
    <dgm:cxn modelId="{02264DFB-EA52-4559-8BB3-7F902157BB76}" type="presOf" srcId="{7CBC3BC9-985F-4A8E-B232-E80AC928D14F}" destId="{9D5B0885-DF12-46B1-9027-9600B23E6C7A}" srcOrd="0" destOrd="6" presId="urn:microsoft.com/office/officeart/2005/8/layout/vList5"/>
    <dgm:cxn modelId="{590A9CD2-7229-45AC-827B-301C78F5FB5D}" type="presParOf" srcId="{EECC8EC7-485B-4099-A293-051F3FA85D94}" destId="{3D36C059-955D-40FC-8AC9-5C53581A7EB1}" srcOrd="0" destOrd="0" presId="urn:microsoft.com/office/officeart/2005/8/layout/vList5"/>
    <dgm:cxn modelId="{6CE0BD89-12F4-4DFF-9244-7E789D49E8C0}" type="presParOf" srcId="{3D36C059-955D-40FC-8AC9-5C53581A7EB1}" destId="{B709ACE1-FBCE-446A-83DA-EF7C8F010D9E}" srcOrd="0" destOrd="0" presId="urn:microsoft.com/office/officeart/2005/8/layout/vList5"/>
    <dgm:cxn modelId="{2ADED15F-CFAF-488B-8FE2-55BF07E888B8}" type="presParOf" srcId="{3D36C059-955D-40FC-8AC9-5C53581A7EB1}" destId="{9D5B0885-DF12-46B1-9027-9600B23E6C7A}" srcOrd="1" destOrd="0" presId="urn:microsoft.com/office/officeart/2005/8/layout/vList5"/>
    <dgm:cxn modelId="{AE717BFE-3DA8-449B-AE93-21BF8EB1AD20}" type="presParOf" srcId="{EECC8EC7-485B-4099-A293-051F3FA85D94}" destId="{7D7F817E-DE48-4276-8831-2E5C3F74712D}" srcOrd="1" destOrd="0" presId="urn:microsoft.com/office/officeart/2005/8/layout/vList5"/>
    <dgm:cxn modelId="{5C312C87-9CE9-4429-A817-C8DF2C946771}" type="presParOf" srcId="{EECC8EC7-485B-4099-A293-051F3FA85D94}" destId="{C962AF4B-86F5-4AD8-A45F-6DD672E50F88}" srcOrd="2" destOrd="0" presId="urn:microsoft.com/office/officeart/2005/8/layout/vList5"/>
    <dgm:cxn modelId="{5822640A-C9D5-4053-9FE6-9D58C768A83F}" type="presParOf" srcId="{C962AF4B-86F5-4AD8-A45F-6DD672E50F88}" destId="{EFEEB33E-6758-495D-91F8-2E30E1593682}" srcOrd="0" destOrd="0" presId="urn:microsoft.com/office/officeart/2005/8/layout/vList5"/>
    <dgm:cxn modelId="{FFAF16B6-97DE-4E01-A8A1-6C8BA275E5FB}" type="presParOf" srcId="{C962AF4B-86F5-4AD8-A45F-6DD672E50F88}" destId="{AC6BE4CF-CC7D-465B-9C25-D2900AE5EAFB}" srcOrd="1" destOrd="0" presId="urn:microsoft.com/office/officeart/2005/8/layout/vList5"/>
    <dgm:cxn modelId="{9B83C448-FD16-4116-8566-400C8486386C}" type="presParOf" srcId="{EECC8EC7-485B-4099-A293-051F3FA85D94}" destId="{42C3FBC8-22D3-4DCB-BEBD-1B2B36D2D038}" srcOrd="3" destOrd="0" presId="urn:microsoft.com/office/officeart/2005/8/layout/vList5"/>
    <dgm:cxn modelId="{C3DA7C12-911A-4DCA-9B2F-62EA6EBCB428}" type="presParOf" srcId="{EECC8EC7-485B-4099-A293-051F3FA85D94}" destId="{560B5A41-991F-40F2-A53D-F0EF64C29178}" srcOrd="4" destOrd="0" presId="urn:microsoft.com/office/officeart/2005/8/layout/vList5"/>
    <dgm:cxn modelId="{1ACF275D-6883-4BDA-A987-DDD6FD7B4532}" type="presParOf" srcId="{560B5A41-991F-40F2-A53D-F0EF64C29178}" destId="{84647177-95F2-444D-AF6D-09ADB4727C91}" srcOrd="0" destOrd="0" presId="urn:microsoft.com/office/officeart/2005/8/layout/vList5"/>
    <dgm:cxn modelId="{04CC7259-1DE0-48E7-902F-12CC9454B86C}" type="presParOf" srcId="{560B5A41-991F-40F2-A53D-F0EF64C29178}" destId="{CF5D5470-97DE-4334-A0E4-C41DBE0ED8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D1356D-9BB4-455B-844F-2404C07127C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285D496-F132-4EF8-B681-529AEB4885A5}">
      <dgm:prSet/>
      <dgm:spPr/>
      <dgm:t>
        <a:bodyPr/>
        <a:lstStyle/>
        <a:p>
          <a:r>
            <a:rPr lang="en-US" dirty="0"/>
            <a:t>Repotrectinib as a next generation </a:t>
          </a:r>
          <a:r>
            <a:rPr lang="en-US" i="1" dirty="0"/>
            <a:t>ROS1</a:t>
          </a:r>
          <a:r>
            <a:rPr lang="en-US" dirty="0"/>
            <a:t> TKI is able to overcome resistance mechanisms and have increased CNS penetration and activity</a:t>
          </a:r>
          <a:r>
            <a:rPr lang="en-US" baseline="30000" dirty="0"/>
            <a:t>1,2</a:t>
          </a:r>
          <a:r>
            <a:rPr lang="en-US" dirty="0"/>
            <a:t> </a:t>
          </a:r>
        </a:p>
      </dgm:t>
    </dgm:pt>
    <dgm:pt modelId="{9E6FEBDF-682C-4687-A35D-C20753F5747A}" type="parTrans" cxnId="{209F2750-9001-4E0B-B185-04344E04F591}">
      <dgm:prSet/>
      <dgm:spPr/>
      <dgm:t>
        <a:bodyPr/>
        <a:lstStyle/>
        <a:p>
          <a:endParaRPr lang="en-US"/>
        </a:p>
      </dgm:t>
    </dgm:pt>
    <dgm:pt modelId="{6EB9420A-4CF3-4F8F-B2E8-967E9588F124}" type="sibTrans" cxnId="{209F2750-9001-4E0B-B185-04344E04F591}">
      <dgm:prSet/>
      <dgm:spPr/>
      <dgm:t>
        <a:bodyPr/>
        <a:lstStyle/>
        <a:p>
          <a:endParaRPr lang="en-US"/>
        </a:p>
      </dgm:t>
    </dgm:pt>
    <dgm:pt modelId="{79D474B8-3112-4A25-A2ED-04EE5285D213}">
      <dgm:prSet/>
      <dgm:spPr>
        <a:ln>
          <a:solidFill>
            <a:srgbClr val="E0BABF"/>
          </a:solidFill>
        </a:ln>
      </dgm:spPr>
      <dgm:t>
        <a:bodyPr/>
        <a:lstStyle/>
        <a:p>
          <a:r>
            <a:rPr lang="en-US" dirty="0"/>
            <a:t>Unique option for patients with brain metastasis or those who progress on other </a:t>
          </a:r>
          <a:r>
            <a:rPr lang="en-US" i="1" dirty="0"/>
            <a:t>ROS1</a:t>
          </a:r>
          <a:r>
            <a:rPr lang="en-US" dirty="0"/>
            <a:t> targeted therapies</a:t>
          </a:r>
          <a:r>
            <a:rPr lang="en-US" baseline="30000" dirty="0"/>
            <a:t>1</a:t>
          </a:r>
          <a:endParaRPr lang="en-US" dirty="0"/>
        </a:p>
      </dgm:t>
    </dgm:pt>
    <dgm:pt modelId="{1554F1E1-D45D-43E2-AE0C-0E7F524D66A3}" type="parTrans" cxnId="{ACBB3F1F-B192-472C-8370-CD892E459A5C}">
      <dgm:prSet/>
      <dgm:spPr/>
      <dgm:t>
        <a:bodyPr/>
        <a:lstStyle/>
        <a:p>
          <a:endParaRPr lang="en-US"/>
        </a:p>
      </dgm:t>
    </dgm:pt>
    <dgm:pt modelId="{0E9FCCE2-771A-44CD-814B-69C084ABE16E}" type="sibTrans" cxnId="{ACBB3F1F-B192-472C-8370-CD892E459A5C}">
      <dgm:prSet/>
      <dgm:spPr/>
      <dgm:t>
        <a:bodyPr/>
        <a:lstStyle/>
        <a:p>
          <a:endParaRPr lang="en-US"/>
        </a:p>
      </dgm:t>
    </dgm:pt>
    <dgm:pt modelId="{2C54B5A0-3EFC-488F-8E0F-807D94CF4E29}">
      <dgm:prSet/>
      <dgm:spPr/>
      <dgm:t>
        <a:bodyPr/>
        <a:lstStyle/>
        <a:p>
          <a:r>
            <a:rPr lang="en-US" dirty="0"/>
            <a:t>Lorlatinib is a highly potent next generation </a:t>
          </a:r>
          <a:r>
            <a:rPr lang="en-US" i="1" dirty="0"/>
            <a:t>ROS1</a:t>
          </a:r>
          <a:r>
            <a:rPr lang="en-US" dirty="0"/>
            <a:t> TKI with CNS penetrating capabilities and efficacy</a:t>
          </a:r>
          <a:r>
            <a:rPr lang="en-US" baseline="30000" dirty="0"/>
            <a:t>3,4</a:t>
          </a:r>
          <a:endParaRPr lang="en-US" dirty="0"/>
        </a:p>
      </dgm:t>
    </dgm:pt>
    <dgm:pt modelId="{761BA62F-F39F-4671-808B-65287824A597}" type="parTrans" cxnId="{2C0B1DC8-00AD-4D89-9333-7450AA36258B}">
      <dgm:prSet/>
      <dgm:spPr/>
      <dgm:t>
        <a:bodyPr/>
        <a:lstStyle/>
        <a:p>
          <a:endParaRPr lang="en-US"/>
        </a:p>
      </dgm:t>
    </dgm:pt>
    <dgm:pt modelId="{E19CD6A5-C879-4ACD-B4E0-8E559ADE9608}" type="sibTrans" cxnId="{2C0B1DC8-00AD-4D89-9333-7450AA36258B}">
      <dgm:prSet/>
      <dgm:spPr/>
      <dgm:t>
        <a:bodyPr/>
        <a:lstStyle/>
        <a:p>
          <a:endParaRPr lang="en-US"/>
        </a:p>
      </dgm:t>
    </dgm:pt>
    <dgm:pt modelId="{81B3CEE3-D309-4745-A110-C5B967A570D3}">
      <dgm:prSet custT="1"/>
      <dgm:spPr>
        <a:ln>
          <a:solidFill>
            <a:srgbClr val="E0BABF"/>
          </a:solidFill>
        </a:ln>
      </dgm:spPr>
      <dgm:t>
        <a:bodyPr/>
        <a:lstStyle/>
        <a:p>
          <a:r>
            <a:rPr lang="en-US" sz="1000" dirty="0"/>
            <a:t>Utilized as subsequent therapy in patients who have progressed on </a:t>
          </a:r>
          <a:r>
            <a:rPr lang="en-US" sz="1000" i="1" dirty="0"/>
            <a:t>ROS1</a:t>
          </a:r>
          <a:r>
            <a:rPr lang="en-US" sz="1000" dirty="0"/>
            <a:t> TKI therapy (including patients with progression in the CNS)</a:t>
          </a:r>
        </a:p>
      </dgm:t>
    </dgm:pt>
    <dgm:pt modelId="{6536F123-965F-48F4-891A-63214F17C9BF}" type="parTrans" cxnId="{207E6CDE-FB42-4F0A-A20B-6AEF9DADA9F3}">
      <dgm:prSet/>
      <dgm:spPr/>
      <dgm:t>
        <a:bodyPr/>
        <a:lstStyle/>
        <a:p>
          <a:endParaRPr lang="en-US"/>
        </a:p>
      </dgm:t>
    </dgm:pt>
    <dgm:pt modelId="{6FBC3A9F-E994-449E-80E3-5F74CB4EB2EF}" type="sibTrans" cxnId="{207E6CDE-FB42-4F0A-A20B-6AEF9DADA9F3}">
      <dgm:prSet/>
      <dgm:spPr/>
      <dgm:t>
        <a:bodyPr/>
        <a:lstStyle/>
        <a:p>
          <a:endParaRPr lang="en-US"/>
        </a:p>
      </dgm:t>
    </dgm:pt>
    <dgm:pt modelId="{3923F059-1F00-4E85-93E5-38326CA7971B}">
      <dgm:prSet custT="1"/>
      <dgm:spPr>
        <a:ln>
          <a:solidFill>
            <a:srgbClr val="E0BABF"/>
          </a:solidFill>
        </a:ln>
      </dgm:spPr>
      <dgm:t>
        <a:bodyPr/>
        <a:lstStyle/>
        <a:p>
          <a:r>
            <a:rPr lang="en-US" sz="800" dirty="0"/>
            <a:t>Not approved for frontline therapy</a:t>
          </a:r>
        </a:p>
      </dgm:t>
    </dgm:pt>
    <dgm:pt modelId="{F6F843CC-9C44-4107-9E24-EB41904BA3C1}" type="parTrans" cxnId="{9887D58A-C5DC-4636-BCAE-868E8630BA9F}">
      <dgm:prSet/>
      <dgm:spPr/>
      <dgm:t>
        <a:bodyPr/>
        <a:lstStyle/>
        <a:p>
          <a:endParaRPr lang="en-US"/>
        </a:p>
      </dgm:t>
    </dgm:pt>
    <dgm:pt modelId="{0B6FBF40-83EB-4B2D-9B56-E0C7337C47FB}" type="sibTrans" cxnId="{9887D58A-C5DC-4636-BCAE-868E8630BA9F}">
      <dgm:prSet/>
      <dgm:spPr/>
      <dgm:t>
        <a:bodyPr/>
        <a:lstStyle/>
        <a:p>
          <a:endParaRPr lang="en-US"/>
        </a:p>
      </dgm:t>
    </dgm:pt>
    <dgm:pt modelId="{6A430695-7696-49E8-9D5C-53204B9D1B3F}">
      <dgm:prSet/>
      <dgm:spPr/>
      <dgm:t>
        <a:bodyPr/>
        <a:lstStyle/>
        <a:p>
          <a:r>
            <a:rPr lang="en-US" dirty="0"/>
            <a:t>Factors to consider for frontline and subsequent lines of therapy for </a:t>
          </a:r>
          <a:r>
            <a:rPr lang="en-US" i="1" dirty="0"/>
            <a:t>ROS1</a:t>
          </a:r>
          <a:r>
            <a:rPr lang="en-US" dirty="0"/>
            <a:t> rearranged NSCLC</a:t>
          </a:r>
          <a:r>
            <a:rPr lang="en-US" baseline="30000" dirty="0"/>
            <a:t>1</a:t>
          </a:r>
          <a:endParaRPr lang="en-US" dirty="0"/>
        </a:p>
      </dgm:t>
    </dgm:pt>
    <dgm:pt modelId="{947B9EB9-D888-47F7-A090-478D641D05C0}" type="parTrans" cxnId="{61222C4F-3E12-43B8-95A4-1126F692F537}">
      <dgm:prSet/>
      <dgm:spPr/>
      <dgm:t>
        <a:bodyPr/>
        <a:lstStyle/>
        <a:p>
          <a:endParaRPr lang="en-US"/>
        </a:p>
      </dgm:t>
    </dgm:pt>
    <dgm:pt modelId="{8EF5C2F9-23B7-4941-9F39-945316D86B5B}" type="sibTrans" cxnId="{61222C4F-3E12-43B8-95A4-1126F692F537}">
      <dgm:prSet/>
      <dgm:spPr/>
      <dgm:t>
        <a:bodyPr/>
        <a:lstStyle/>
        <a:p>
          <a:endParaRPr lang="en-US"/>
        </a:p>
      </dgm:t>
    </dgm:pt>
    <dgm:pt modelId="{ED892175-12E7-41E9-8F3C-B9063E4D1E14}">
      <dgm:prSet custT="1"/>
      <dgm:spPr>
        <a:ln>
          <a:solidFill>
            <a:srgbClr val="E0BABF"/>
          </a:solidFill>
        </a:ln>
      </dgm:spPr>
      <dgm:t>
        <a:bodyPr/>
        <a:lstStyle/>
        <a:p>
          <a:r>
            <a:rPr lang="en-US" sz="1000" dirty="0"/>
            <a:t>Patient characteristics, patient preferences, and shared decision making</a:t>
          </a:r>
        </a:p>
      </dgm:t>
    </dgm:pt>
    <dgm:pt modelId="{E8591D75-58C7-4C26-B76C-AA55D673D4EB}" type="parTrans" cxnId="{D482D007-B55B-46FC-B819-A1564CFB71C8}">
      <dgm:prSet/>
      <dgm:spPr/>
      <dgm:t>
        <a:bodyPr/>
        <a:lstStyle/>
        <a:p>
          <a:endParaRPr lang="en-US"/>
        </a:p>
      </dgm:t>
    </dgm:pt>
    <dgm:pt modelId="{70CA7D70-F17C-4AB6-97AC-0EC5DA2C09C4}" type="sibTrans" cxnId="{D482D007-B55B-46FC-B819-A1564CFB71C8}">
      <dgm:prSet/>
      <dgm:spPr/>
      <dgm:t>
        <a:bodyPr/>
        <a:lstStyle/>
        <a:p>
          <a:endParaRPr lang="en-US"/>
        </a:p>
      </dgm:t>
    </dgm:pt>
    <dgm:pt modelId="{D0364D86-FED3-4188-AEFE-E63B9FFDC936}">
      <dgm:prSet custT="1"/>
      <dgm:spPr>
        <a:ln>
          <a:solidFill>
            <a:srgbClr val="E0BABF"/>
          </a:solidFill>
        </a:ln>
      </dgm:spPr>
      <dgm:t>
        <a:bodyPr/>
        <a:lstStyle/>
        <a:p>
          <a:r>
            <a:rPr lang="en-US" sz="1000" dirty="0"/>
            <a:t>Disease features including CNS disease/progression </a:t>
          </a:r>
        </a:p>
      </dgm:t>
    </dgm:pt>
    <dgm:pt modelId="{C77F20E2-15FD-4127-91BF-BA40965DCC2C}" type="parTrans" cxnId="{AC7B2F7B-7110-41FA-ADA2-3C3E8B847B6F}">
      <dgm:prSet/>
      <dgm:spPr/>
      <dgm:t>
        <a:bodyPr/>
        <a:lstStyle/>
        <a:p>
          <a:endParaRPr lang="en-US"/>
        </a:p>
      </dgm:t>
    </dgm:pt>
    <dgm:pt modelId="{B40E2A29-ED2B-46CB-826F-5E8C13332152}" type="sibTrans" cxnId="{AC7B2F7B-7110-41FA-ADA2-3C3E8B847B6F}">
      <dgm:prSet/>
      <dgm:spPr/>
      <dgm:t>
        <a:bodyPr/>
        <a:lstStyle/>
        <a:p>
          <a:endParaRPr lang="en-US"/>
        </a:p>
      </dgm:t>
    </dgm:pt>
    <dgm:pt modelId="{AA53B071-163F-4933-B7B7-0E5738580D68}" type="pres">
      <dgm:prSet presAssocID="{E7D1356D-9BB4-455B-844F-2404C07127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7B94D7-D0B1-4414-8C3B-D3E3DE9BE15B}" type="pres">
      <dgm:prSet presAssocID="{F285D496-F132-4EF8-B681-529AEB4885A5}" presName="root" presStyleCnt="0"/>
      <dgm:spPr/>
    </dgm:pt>
    <dgm:pt modelId="{ED263C91-185D-4F98-9DD7-5BEE583C4E1B}" type="pres">
      <dgm:prSet presAssocID="{F285D496-F132-4EF8-B681-529AEB4885A5}" presName="rootComposite" presStyleCnt="0"/>
      <dgm:spPr/>
    </dgm:pt>
    <dgm:pt modelId="{2A5F2CD0-E782-42B3-B22C-5D9D12E16FA7}" type="pres">
      <dgm:prSet presAssocID="{F285D496-F132-4EF8-B681-529AEB4885A5}" presName="rootText" presStyleLbl="node1" presStyleIdx="0" presStyleCnt="3"/>
      <dgm:spPr/>
    </dgm:pt>
    <dgm:pt modelId="{793C1110-08EB-47CA-82D0-4FA156DCC125}" type="pres">
      <dgm:prSet presAssocID="{F285D496-F132-4EF8-B681-529AEB4885A5}" presName="rootConnector" presStyleLbl="node1" presStyleIdx="0" presStyleCnt="3"/>
      <dgm:spPr/>
    </dgm:pt>
    <dgm:pt modelId="{316FCBB7-A8F4-4F71-ABDC-40C86A9367B7}" type="pres">
      <dgm:prSet presAssocID="{F285D496-F132-4EF8-B681-529AEB4885A5}" presName="childShape" presStyleCnt="0"/>
      <dgm:spPr/>
    </dgm:pt>
    <dgm:pt modelId="{E7C44BA3-B569-44E1-AB58-DF75CB60F302}" type="pres">
      <dgm:prSet presAssocID="{1554F1E1-D45D-43E2-AE0C-0E7F524D66A3}" presName="Name13" presStyleLbl="parChTrans1D2" presStyleIdx="0" presStyleCnt="4"/>
      <dgm:spPr/>
    </dgm:pt>
    <dgm:pt modelId="{5D72E284-EB7A-4704-B8BE-4EFCE2C51F81}" type="pres">
      <dgm:prSet presAssocID="{79D474B8-3112-4A25-A2ED-04EE5285D213}" presName="childText" presStyleLbl="bgAcc1" presStyleIdx="0" presStyleCnt="4">
        <dgm:presLayoutVars>
          <dgm:bulletEnabled val="1"/>
        </dgm:presLayoutVars>
      </dgm:prSet>
      <dgm:spPr/>
    </dgm:pt>
    <dgm:pt modelId="{BB705248-827E-4990-83EA-0F0307020CA7}" type="pres">
      <dgm:prSet presAssocID="{2C54B5A0-3EFC-488F-8E0F-807D94CF4E29}" presName="root" presStyleCnt="0"/>
      <dgm:spPr/>
    </dgm:pt>
    <dgm:pt modelId="{1C59EC3F-DB9F-4335-A4DF-E103B97C726E}" type="pres">
      <dgm:prSet presAssocID="{2C54B5A0-3EFC-488F-8E0F-807D94CF4E29}" presName="rootComposite" presStyleCnt="0"/>
      <dgm:spPr/>
    </dgm:pt>
    <dgm:pt modelId="{E6C62D2A-5CCF-4CB8-92BF-1FF02C1B1D12}" type="pres">
      <dgm:prSet presAssocID="{2C54B5A0-3EFC-488F-8E0F-807D94CF4E29}" presName="rootText" presStyleLbl="node1" presStyleIdx="1" presStyleCnt="3"/>
      <dgm:spPr/>
    </dgm:pt>
    <dgm:pt modelId="{60339A19-2824-49C8-95E6-B5CC9C1E74CF}" type="pres">
      <dgm:prSet presAssocID="{2C54B5A0-3EFC-488F-8E0F-807D94CF4E29}" presName="rootConnector" presStyleLbl="node1" presStyleIdx="1" presStyleCnt="3"/>
      <dgm:spPr/>
    </dgm:pt>
    <dgm:pt modelId="{1103857F-FA33-4D77-B548-07D1821365FF}" type="pres">
      <dgm:prSet presAssocID="{2C54B5A0-3EFC-488F-8E0F-807D94CF4E29}" presName="childShape" presStyleCnt="0"/>
      <dgm:spPr/>
    </dgm:pt>
    <dgm:pt modelId="{8A764A6A-BED2-43AC-B758-6C0F0D5A5819}" type="pres">
      <dgm:prSet presAssocID="{6536F123-965F-48F4-891A-63214F17C9BF}" presName="Name13" presStyleLbl="parChTrans1D2" presStyleIdx="1" presStyleCnt="4"/>
      <dgm:spPr/>
    </dgm:pt>
    <dgm:pt modelId="{D9E0130F-2378-4201-9F02-641BA07A7AF2}" type="pres">
      <dgm:prSet presAssocID="{81B3CEE3-D309-4745-A110-C5B967A570D3}" presName="childText" presStyleLbl="bgAcc1" presStyleIdx="1" presStyleCnt="4" custScaleY="139085">
        <dgm:presLayoutVars>
          <dgm:bulletEnabled val="1"/>
        </dgm:presLayoutVars>
      </dgm:prSet>
      <dgm:spPr/>
    </dgm:pt>
    <dgm:pt modelId="{BF193BD9-86CC-4192-8759-84F47BB96485}" type="pres">
      <dgm:prSet presAssocID="{6A430695-7696-49E8-9D5C-53204B9D1B3F}" presName="root" presStyleCnt="0"/>
      <dgm:spPr/>
    </dgm:pt>
    <dgm:pt modelId="{1DB97D4F-8989-4752-8A39-5182872ACFC4}" type="pres">
      <dgm:prSet presAssocID="{6A430695-7696-49E8-9D5C-53204B9D1B3F}" presName="rootComposite" presStyleCnt="0"/>
      <dgm:spPr/>
    </dgm:pt>
    <dgm:pt modelId="{4C1917B4-5642-49D7-84E5-7F5BF862AC69}" type="pres">
      <dgm:prSet presAssocID="{6A430695-7696-49E8-9D5C-53204B9D1B3F}" presName="rootText" presStyleLbl="node1" presStyleIdx="2" presStyleCnt="3"/>
      <dgm:spPr/>
    </dgm:pt>
    <dgm:pt modelId="{EB68AC78-D9E9-4E9F-875A-D6FFE046F9D5}" type="pres">
      <dgm:prSet presAssocID="{6A430695-7696-49E8-9D5C-53204B9D1B3F}" presName="rootConnector" presStyleLbl="node1" presStyleIdx="2" presStyleCnt="3"/>
      <dgm:spPr/>
    </dgm:pt>
    <dgm:pt modelId="{3D4E44B4-CCAA-4B88-918D-8A1BBC0460CA}" type="pres">
      <dgm:prSet presAssocID="{6A430695-7696-49E8-9D5C-53204B9D1B3F}" presName="childShape" presStyleCnt="0"/>
      <dgm:spPr/>
    </dgm:pt>
    <dgm:pt modelId="{3E23F48D-4097-4210-872F-C5A0078078DC}" type="pres">
      <dgm:prSet presAssocID="{E8591D75-58C7-4C26-B76C-AA55D673D4EB}" presName="Name13" presStyleLbl="parChTrans1D2" presStyleIdx="2" presStyleCnt="4"/>
      <dgm:spPr/>
    </dgm:pt>
    <dgm:pt modelId="{157B844E-1F11-4C32-BC00-FF47F1E6370D}" type="pres">
      <dgm:prSet presAssocID="{ED892175-12E7-41E9-8F3C-B9063E4D1E14}" presName="childText" presStyleLbl="bgAcc1" presStyleIdx="2" presStyleCnt="4">
        <dgm:presLayoutVars>
          <dgm:bulletEnabled val="1"/>
        </dgm:presLayoutVars>
      </dgm:prSet>
      <dgm:spPr/>
    </dgm:pt>
    <dgm:pt modelId="{C8FC4B7C-4E18-4374-848E-5D004F4FAA06}" type="pres">
      <dgm:prSet presAssocID="{C77F20E2-15FD-4127-91BF-BA40965DCC2C}" presName="Name13" presStyleLbl="parChTrans1D2" presStyleIdx="3" presStyleCnt="4"/>
      <dgm:spPr/>
    </dgm:pt>
    <dgm:pt modelId="{6417E55A-1655-4A1C-A5B9-1F103BEE09F8}" type="pres">
      <dgm:prSet presAssocID="{D0364D86-FED3-4188-AEFE-E63B9FFDC93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482D007-B55B-46FC-B819-A1564CFB71C8}" srcId="{6A430695-7696-49E8-9D5C-53204B9D1B3F}" destId="{ED892175-12E7-41E9-8F3C-B9063E4D1E14}" srcOrd="0" destOrd="0" parTransId="{E8591D75-58C7-4C26-B76C-AA55D673D4EB}" sibTransId="{70CA7D70-F17C-4AB6-97AC-0EC5DA2C09C4}"/>
    <dgm:cxn modelId="{EBD9150F-42DC-457B-BF0B-242491B38B52}" type="presOf" srcId="{E7D1356D-9BB4-455B-844F-2404C07127C1}" destId="{AA53B071-163F-4933-B7B7-0E5738580D68}" srcOrd="0" destOrd="0" presId="urn:microsoft.com/office/officeart/2005/8/layout/hierarchy3"/>
    <dgm:cxn modelId="{85DCBF14-F612-4F82-99FA-70E0F49038E2}" type="presOf" srcId="{6A430695-7696-49E8-9D5C-53204B9D1B3F}" destId="{4C1917B4-5642-49D7-84E5-7F5BF862AC69}" srcOrd="0" destOrd="0" presId="urn:microsoft.com/office/officeart/2005/8/layout/hierarchy3"/>
    <dgm:cxn modelId="{ACBB3F1F-B192-472C-8370-CD892E459A5C}" srcId="{F285D496-F132-4EF8-B681-529AEB4885A5}" destId="{79D474B8-3112-4A25-A2ED-04EE5285D213}" srcOrd="0" destOrd="0" parTransId="{1554F1E1-D45D-43E2-AE0C-0E7F524D66A3}" sibTransId="{0E9FCCE2-771A-44CD-814B-69C084ABE16E}"/>
    <dgm:cxn modelId="{EB1D9F2B-7370-4AA2-9680-447D369ED654}" type="presOf" srcId="{E8591D75-58C7-4C26-B76C-AA55D673D4EB}" destId="{3E23F48D-4097-4210-872F-C5A0078078DC}" srcOrd="0" destOrd="0" presId="urn:microsoft.com/office/officeart/2005/8/layout/hierarchy3"/>
    <dgm:cxn modelId="{0B0B433F-CCF5-4869-9948-EB6D028FBDED}" type="presOf" srcId="{1554F1E1-D45D-43E2-AE0C-0E7F524D66A3}" destId="{E7C44BA3-B569-44E1-AB58-DF75CB60F302}" srcOrd="0" destOrd="0" presId="urn:microsoft.com/office/officeart/2005/8/layout/hierarchy3"/>
    <dgm:cxn modelId="{7D269868-B085-45A2-834F-B52FF06277F2}" type="presOf" srcId="{D0364D86-FED3-4188-AEFE-E63B9FFDC936}" destId="{6417E55A-1655-4A1C-A5B9-1F103BEE09F8}" srcOrd="0" destOrd="0" presId="urn:microsoft.com/office/officeart/2005/8/layout/hierarchy3"/>
    <dgm:cxn modelId="{61222C4F-3E12-43B8-95A4-1126F692F537}" srcId="{E7D1356D-9BB4-455B-844F-2404C07127C1}" destId="{6A430695-7696-49E8-9D5C-53204B9D1B3F}" srcOrd="2" destOrd="0" parTransId="{947B9EB9-D888-47F7-A090-478D641D05C0}" sibTransId="{8EF5C2F9-23B7-4941-9F39-945316D86B5B}"/>
    <dgm:cxn modelId="{209F2750-9001-4E0B-B185-04344E04F591}" srcId="{E7D1356D-9BB4-455B-844F-2404C07127C1}" destId="{F285D496-F132-4EF8-B681-529AEB4885A5}" srcOrd="0" destOrd="0" parTransId="{9E6FEBDF-682C-4687-A35D-C20753F5747A}" sibTransId="{6EB9420A-4CF3-4F8F-B2E8-967E9588F124}"/>
    <dgm:cxn modelId="{5BBC3153-66B0-4690-9CC7-4EAAA7F6073C}" type="presOf" srcId="{3923F059-1F00-4E85-93E5-38326CA7971B}" destId="{D9E0130F-2378-4201-9F02-641BA07A7AF2}" srcOrd="0" destOrd="1" presId="urn:microsoft.com/office/officeart/2005/8/layout/hierarchy3"/>
    <dgm:cxn modelId="{B9653074-D7F8-4C90-B560-AA27935AE731}" type="presOf" srcId="{6536F123-965F-48F4-891A-63214F17C9BF}" destId="{8A764A6A-BED2-43AC-B758-6C0F0D5A5819}" srcOrd="0" destOrd="0" presId="urn:microsoft.com/office/officeart/2005/8/layout/hierarchy3"/>
    <dgm:cxn modelId="{15B54B58-E342-4B57-8158-03025889B9C7}" type="presOf" srcId="{6A430695-7696-49E8-9D5C-53204B9D1B3F}" destId="{EB68AC78-D9E9-4E9F-875A-D6FFE046F9D5}" srcOrd="1" destOrd="0" presId="urn:microsoft.com/office/officeart/2005/8/layout/hierarchy3"/>
    <dgm:cxn modelId="{AC7B2F7B-7110-41FA-ADA2-3C3E8B847B6F}" srcId="{6A430695-7696-49E8-9D5C-53204B9D1B3F}" destId="{D0364D86-FED3-4188-AEFE-E63B9FFDC936}" srcOrd="1" destOrd="0" parTransId="{C77F20E2-15FD-4127-91BF-BA40965DCC2C}" sibTransId="{B40E2A29-ED2B-46CB-826F-5E8C13332152}"/>
    <dgm:cxn modelId="{1C7EA58A-BA85-4906-8243-06B7AF7A29E1}" type="presOf" srcId="{79D474B8-3112-4A25-A2ED-04EE5285D213}" destId="{5D72E284-EB7A-4704-B8BE-4EFCE2C51F81}" srcOrd="0" destOrd="0" presId="urn:microsoft.com/office/officeart/2005/8/layout/hierarchy3"/>
    <dgm:cxn modelId="{9887D58A-C5DC-4636-BCAE-868E8630BA9F}" srcId="{81B3CEE3-D309-4745-A110-C5B967A570D3}" destId="{3923F059-1F00-4E85-93E5-38326CA7971B}" srcOrd="0" destOrd="0" parTransId="{F6F843CC-9C44-4107-9E24-EB41904BA3C1}" sibTransId="{0B6FBF40-83EB-4B2D-9B56-E0C7337C47FB}"/>
    <dgm:cxn modelId="{782F758C-B93A-4C1F-8B4D-15909E9E75BA}" type="presOf" srcId="{81B3CEE3-D309-4745-A110-C5B967A570D3}" destId="{D9E0130F-2378-4201-9F02-641BA07A7AF2}" srcOrd="0" destOrd="0" presId="urn:microsoft.com/office/officeart/2005/8/layout/hierarchy3"/>
    <dgm:cxn modelId="{C6080B8F-FA6E-4909-B824-09D8DE2D3FBA}" type="presOf" srcId="{F285D496-F132-4EF8-B681-529AEB4885A5}" destId="{793C1110-08EB-47CA-82D0-4FA156DCC125}" srcOrd="1" destOrd="0" presId="urn:microsoft.com/office/officeart/2005/8/layout/hierarchy3"/>
    <dgm:cxn modelId="{71C4B3C3-569D-41C6-9D49-2460CE5D4283}" type="presOf" srcId="{2C54B5A0-3EFC-488F-8E0F-807D94CF4E29}" destId="{E6C62D2A-5CCF-4CB8-92BF-1FF02C1B1D12}" srcOrd="0" destOrd="0" presId="urn:microsoft.com/office/officeart/2005/8/layout/hierarchy3"/>
    <dgm:cxn modelId="{B61D08C7-0155-430D-B7EB-45B004983CE7}" type="presOf" srcId="{2C54B5A0-3EFC-488F-8E0F-807D94CF4E29}" destId="{60339A19-2824-49C8-95E6-B5CC9C1E74CF}" srcOrd="1" destOrd="0" presId="urn:microsoft.com/office/officeart/2005/8/layout/hierarchy3"/>
    <dgm:cxn modelId="{2C0B1DC8-00AD-4D89-9333-7450AA36258B}" srcId="{E7D1356D-9BB4-455B-844F-2404C07127C1}" destId="{2C54B5A0-3EFC-488F-8E0F-807D94CF4E29}" srcOrd="1" destOrd="0" parTransId="{761BA62F-F39F-4671-808B-65287824A597}" sibTransId="{E19CD6A5-C879-4ACD-B4E0-8E559ADE9608}"/>
    <dgm:cxn modelId="{207E6CDE-FB42-4F0A-A20B-6AEF9DADA9F3}" srcId="{2C54B5A0-3EFC-488F-8E0F-807D94CF4E29}" destId="{81B3CEE3-D309-4745-A110-C5B967A570D3}" srcOrd="0" destOrd="0" parTransId="{6536F123-965F-48F4-891A-63214F17C9BF}" sibTransId="{6FBC3A9F-E994-449E-80E3-5F74CB4EB2EF}"/>
    <dgm:cxn modelId="{4C9A82EF-1F86-4502-9771-A02404BB0F64}" type="presOf" srcId="{F285D496-F132-4EF8-B681-529AEB4885A5}" destId="{2A5F2CD0-E782-42B3-B22C-5D9D12E16FA7}" srcOrd="0" destOrd="0" presId="urn:microsoft.com/office/officeart/2005/8/layout/hierarchy3"/>
    <dgm:cxn modelId="{782217F0-D09D-4356-B790-491EF59E5537}" type="presOf" srcId="{C77F20E2-15FD-4127-91BF-BA40965DCC2C}" destId="{C8FC4B7C-4E18-4374-848E-5D004F4FAA06}" srcOrd="0" destOrd="0" presId="urn:microsoft.com/office/officeart/2005/8/layout/hierarchy3"/>
    <dgm:cxn modelId="{79A687FA-BF97-4204-958B-B85033D63D8B}" type="presOf" srcId="{ED892175-12E7-41E9-8F3C-B9063E4D1E14}" destId="{157B844E-1F11-4C32-BC00-FF47F1E6370D}" srcOrd="0" destOrd="0" presId="urn:microsoft.com/office/officeart/2005/8/layout/hierarchy3"/>
    <dgm:cxn modelId="{9168A6D1-BB45-4B70-B905-5841D8F1B6A9}" type="presParOf" srcId="{AA53B071-163F-4933-B7B7-0E5738580D68}" destId="{267B94D7-D0B1-4414-8C3B-D3E3DE9BE15B}" srcOrd="0" destOrd="0" presId="urn:microsoft.com/office/officeart/2005/8/layout/hierarchy3"/>
    <dgm:cxn modelId="{00907AE7-6882-4F75-AF51-332EF307AA96}" type="presParOf" srcId="{267B94D7-D0B1-4414-8C3B-D3E3DE9BE15B}" destId="{ED263C91-185D-4F98-9DD7-5BEE583C4E1B}" srcOrd="0" destOrd="0" presId="urn:microsoft.com/office/officeart/2005/8/layout/hierarchy3"/>
    <dgm:cxn modelId="{3EDED384-B61C-43D4-AB82-EF66D21F98C0}" type="presParOf" srcId="{ED263C91-185D-4F98-9DD7-5BEE583C4E1B}" destId="{2A5F2CD0-E782-42B3-B22C-5D9D12E16FA7}" srcOrd="0" destOrd="0" presId="urn:microsoft.com/office/officeart/2005/8/layout/hierarchy3"/>
    <dgm:cxn modelId="{B8549CC1-1A7E-4DBC-AC8A-590FF7D42D3B}" type="presParOf" srcId="{ED263C91-185D-4F98-9DD7-5BEE583C4E1B}" destId="{793C1110-08EB-47CA-82D0-4FA156DCC125}" srcOrd="1" destOrd="0" presId="urn:microsoft.com/office/officeart/2005/8/layout/hierarchy3"/>
    <dgm:cxn modelId="{F8FC5786-5114-45D5-B57B-9C0FC3A1F371}" type="presParOf" srcId="{267B94D7-D0B1-4414-8C3B-D3E3DE9BE15B}" destId="{316FCBB7-A8F4-4F71-ABDC-40C86A9367B7}" srcOrd="1" destOrd="0" presId="urn:microsoft.com/office/officeart/2005/8/layout/hierarchy3"/>
    <dgm:cxn modelId="{5DA9180B-CB90-430B-B55A-F7BDC0953820}" type="presParOf" srcId="{316FCBB7-A8F4-4F71-ABDC-40C86A9367B7}" destId="{E7C44BA3-B569-44E1-AB58-DF75CB60F302}" srcOrd="0" destOrd="0" presId="urn:microsoft.com/office/officeart/2005/8/layout/hierarchy3"/>
    <dgm:cxn modelId="{E6DD2FA3-98A9-4E3E-9DCB-B63ECD733BDC}" type="presParOf" srcId="{316FCBB7-A8F4-4F71-ABDC-40C86A9367B7}" destId="{5D72E284-EB7A-4704-B8BE-4EFCE2C51F81}" srcOrd="1" destOrd="0" presId="urn:microsoft.com/office/officeart/2005/8/layout/hierarchy3"/>
    <dgm:cxn modelId="{1620C9A7-D325-4FF4-B645-A1EB3AC60621}" type="presParOf" srcId="{AA53B071-163F-4933-B7B7-0E5738580D68}" destId="{BB705248-827E-4990-83EA-0F0307020CA7}" srcOrd="1" destOrd="0" presId="urn:microsoft.com/office/officeart/2005/8/layout/hierarchy3"/>
    <dgm:cxn modelId="{FA844466-4714-4F95-A44D-22E20A7740F6}" type="presParOf" srcId="{BB705248-827E-4990-83EA-0F0307020CA7}" destId="{1C59EC3F-DB9F-4335-A4DF-E103B97C726E}" srcOrd="0" destOrd="0" presId="urn:microsoft.com/office/officeart/2005/8/layout/hierarchy3"/>
    <dgm:cxn modelId="{38A7A50A-0554-4F8C-A131-7FFCF98AC988}" type="presParOf" srcId="{1C59EC3F-DB9F-4335-A4DF-E103B97C726E}" destId="{E6C62D2A-5CCF-4CB8-92BF-1FF02C1B1D12}" srcOrd="0" destOrd="0" presId="urn:microsoft.com/office/officeart/2005/8/layout/hierarchy3"/>
    <dgm:cxn modelId="{FF9BA788-C244-4940-A6E8-32FA755EAE69}" type="presParOf" srcId="{1C59EC3F-DB9F-4335-A4DF-E103B97C726E}" destId="{60339A19-2824-49C8-95E6-B5CC9C1E74CF}" srcOrd="1" destOrd="0" presId="urn:microsoft.com/office/officeart/2005/8/layout/hierarchy3"/>
    <dgm:cxn modelId="{4BA87076-3A1D-4500-A63F-2F2E6C5BEB4F}" type="presParOf" srcId="{BB705248-827E-4990-83EA-0F0307020CA7}" destId="{1103857F-FA33-4D77-B548-07D1821365FF}" srcOrd="1" destOrd="0" presId="urn:microsoft.com/office/officeart/2005/8/layout/hierarchy3"/>
    <dgm:cxn modelId="{5B465FF4-BB1B-4313-B402-726253B81464}" type="presParOf" srcId="{1103857F-FA33-4D77-B548-07D1821365FF}" destId="{8A764A6A-BED2-43AC-B758-6C0F0D5A5819}" srcOrd="0" destOrd="0" presId="urn:microsoft.com/office/officeart/2005/8/layout/hierarchy3"/>
    <dgm:cxn modelId="{06BE1BE5-52B2-44E5-ABA3-96001DC682FE}" type="presParOf" srcId="{1103857F-FA33-4D77-B548-07D1821365FF}" destId="{D9E0130F-2378-4201-9F02-641BA07A7AF2}" srcOrd="1" destOrd="0" presId="urn:microsoft.com/office/officeart/2005/8/layout/hierarchy3"/>
    <dgm:cxn modelId="{DE206381-141D-4909-A92A-20F5A4E078E8}" type="presParOf" srcId="{AA53B071-163F-4933-B7B7-0E5738580D68}" destId="{BF193BD9-86CC-4192-8759-84F47BB96485}" srcOrd="2" destOrd="0" presId="urn:microsoft.com/office/officeart/2005/8/layout/hierarchy3"/>
    <dgm:cxn modelId="{A1175DD7-F00B-48C3-9591-CBA85CDC4760}" type="presParOf" srcId="{BF193BD9-86CC-4192-8759-84F47BB96485}" destId="{1DB97D4F-8989-4752-8A39-5182872ACFC4}" srcOrd="0" destOrd="0" presId="urn:microsoft.com/office/officeart/2005/8/layout/hierarchy3"/>
    <dgm:cxn modelId="{AB89EC41-654A-4143-853A-6D471DAEFBAE}" type="presParOf" srcId="{1DB97D4F-8989-4752-8A39-5182872ACFC4}" destId="{4C1917B4-5642-49D7-84E5-7F5BF862AC69}" srcOrd="0" destOrd="0" presId="urn:microsoft.com/office/officeart/2005/8/layout/hierarchy3"/>
    <dgm:cxn modelId="{FEBDC7CC-D72B-48B2-855B-399A25D7377A}" type="presParOf" srcId="{1DB97D4F-8989-4752-8A39-5182872ACFC4}" destId="{EB68AC78-D9E9-4E9F-875A-D6FFE046F9D5}" srcOrd="1" destOrd="0" presId="urn:microsoft.com/office/officeart/2005/8/layout/hierarchy3"/>
    <dgm:cxn modelId="{D196A400-2EAE-4835-A6E3-03D8F3FBAD32}" type="presParOf" srcId="{BF193BD9-86CC-4192-8759-84F47BB96485}" destId="{3D4E44B4-CCAA-4B88-918D-8A1BBC0460CA}" srcOrd="1" destOrd="0" presId="urn:microsoft.com/office/officeart/2005/8/layout/hierarchy3"/>
    <dgm:cxn modelId="{BF3B10DE-442D-4638-A6EA-5D7E0EC8523A}" type="presParOf" srcId="{3D4E44B4-CCAA-4B88-918D-8A1BBC0460CA}" destId="{3E23F48D-4097-4210-872F-C5A0078078DC}" srcOrd="0" destOrd="0" presId="urn:microsoft.com/office/officeart/2005/8/layout/hierarchy3"/>
    <dgm:cxn modelId="{19CE651E-1BAF-4F16-A5DE-01AC3DC191AB}" type="presParOf" srcId="{3D4E44B4-CCAA-4B88-918D-8A1BBC0460CA}" destId="{157B844E-1F11-4C32-BC00-FF47F1E6370D}" srcOrd="1" destOrd="0" presId="urn:microsoft.com/office/officeart/2005/8/layout/hierarchy3"/>
    <dgm:cxn modelId="{595813D6-7EE7-4EED-A44A-A9EDFDEF309B}" type="presParOf" srcId="{3D4E44B4-CCAA-4B88-918D-8A1BBC0460CA}" destId="{C8FC4B7C-4E18-4374-848E-5D004F4FAA06}" srcOrd="2" destOrd="0" presId="urn:microsoft.com/office/officeart/2005/8/layout/hierarchy3"/>
    <dgm:cxn modelId="{4CECCDDF-5DE4-4317-9857-C87471020D58}" type="presParOf" srcId="{3D4E44B4-CCAA-4B88-918D-8A1BBC0460CA}" destId="{6417E55A-1655-4A1C-A5B9-1F103BEE09F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0D8ECD-0559-4479-B6AD-83292D5A87B5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32DC4CE-5DD9-421C-A1FE-78B7D5B7DE10}">
      <dgm:prSet/>
      <dgm:spPr/>
      <dgm:t>
        <a:bodyPr/>
        <a:lstStyle/>
        <a:p>
          <a:r>
            <a:rPr lang="en-US" i="1" dirty="0"/>
            <a:t>ROS1</a:t>
          </a:r>
          <a:r>
            <a:rPr lang="en-US" dirty="0"/>
            <a:t> rearrangements are a rare but key genetic alterations found in ~1%-2% of patients with NSCLC</a:t>
          </a:r>
        </a:p>
      </dgm:t>
    </dgm:pt>
    <dgm:pt modelId="{50D0FCB1-5FAC-4090-9799-9AC57DCC6026}" type="parTrans" cxnId="{64D06337-57B8-4D67-8915-C8D7D8C1E3EA}">
      <dgm:prSet/>
      <dgm:spPr/>
      <dgm:t>
        <a:bodyPr/>
        <a:lstStyle/>
        <a:p>
          <a:endParaRPr lang="en-US"/>
        </a:p>
      </dgm:t>
    </dgm:pt>
    <dgm:pt modelId="{F2A18633-3956-40F7-8DD4-CC09A2D32C2D}" type="sibTrans" cxnId="{64D06337-57B8-4D67-8915-C8D7D8C1E3EA}">
      <dgm:prSet/>
      <dgm:spPr/>
      <dgm:t>
        <a:bodyPr/>
        <a:lstStyle/>
        <a:p>
          <a:endParaRPr lang="en-US"/>
        </a:p>
      </dgm:t>
    </dgm:pt>
    <dgm:pt modelId="{81CAE958-5519-4B7E-B49E-4F64E7571AB5}">
      <dgm:prSet/>
      <dgm:spPr/>
      <dgm:t>
        <a:bodyPr/>
        <a:lstStyle/>
        <a:p>
          <a:r>
            <a:rPr lang="en-US" dirty="0"/>
            <a:t>Targeted therapy with tyrosine kinase inhibitors are standard 1</a:t>
          </a:r>
          <a:r>
            <a:rPr lang="en-US" baseline="0" dirty="0"/>
            <a:t>st</a:t>
          </a:r>
          <a:r>
            <a:rPr lang="en-US" dirty="0"/>
            <a:t> line therapy</a:t>
          </a:r>
        </a:p>
      </dgm:t>
    </dgm:pt>
    <dgm:pt modelId="{8B4A546E-7DE0-40EC-8A67-F1CBBE89CC80}" type="parTrans" cxnId="{3B33EFFC-14F7-4B43-83CE-8FC707ECE00D}">
      <dgm:prSet/>
      <dgm:spPr/>
      <dgm:t>
        <a:bodyPr/>
        <a:lstStyle/>
        <a:p>
          <a:endParaRPr lang="en-US"/>
        </a:p>
      </dgm:t>
    </dgm:pt>
    <dgm:pt modelId="{93CE0C15-317E-4DC2-A4F1-77A4EA5F0B48}" type="sibTrans" cxnId="{3B33EFFC-14F7-4B43-83CE-8FC707ECE00D}">
      <dgm:prSet/>
      <dgm:spPr/>
      <dgm:t>
        <a:bodyPr/>
        <a:lstStyle/>
        <a:p>
          <a:endParaRPr lang="en-US"/>
        </a:p>
      </dgm:t>
    </dgm:pt>
    <dgm:pt modelId="{C3240877-149C-41BB-9FAA-943EE2AE82ED}">
      <dgm:prSet/>
      <dgm:spPr/>
      <dgm:t>
        <a:bodyPr/>
        <a:lstStyle/>
        <a:p>
          <a:r>
            <a:rPr lang="en-US" dirty="0"/>
            <a:t>However, resistance and CNS progression limit the use and impact of 1</a:t>
          </a:r>
          <a:r>
            <a:rPr lang="en-US" baseline="0" dirty="0"/>
            <a:t>st</a:t>
          </a:r>
          <a:r>
            <a:rPr lang="en-US" dirty="0"/>
            <a:t> generation </a:t>
          </a:r>
          <a:r>
            <a:rPr lang="en-US" i="1" dirty="0"/>
            <a:t>ROS1</a:t>
          </a:r>
          <a:r>
            <a:rPr lang="en-US" dirty="0"/>
            <a:t> targeted agents</a:t>
          </a:r>
        </a:p>
      </dgm:t>
    </dgm:pt>
    <dgm:pt modelId="{18910D16-A317-464A-82E1-C29AEC3D512B}" type="parTrans" cxnId="{66646AC2-6392-4D3E-A189-BF6E7DAA194E}">
      <dgm:prSet/>
      <dgm:spPr/>
      <dgm:t>
        <a:bodyPr/>
        <a:lstStyle/>
        <a:p>
          <a:endParaRPr lang="en-US"/>
        </a:p>
      </dgm:t>
    </dgm:pt>
    <dgm:pt modelId="{C7892351-E826-4B14-97EA-25C9A8AD4738}" type="sibTrans" cxnId="{66646AC2-6392-4D3E-A189-BF6E7DAA194E}">
      <dgm:prSet/>
      <dgm:spPr/>
      <dgm:t>
        <a:bodyPr/>
        <a:lstStyle/>
        <a:p>
          <a:endParaRPr lang="en-US"/>
        </a:p>
      </dgm:t>
    </dgm:pt>
    <dgm:pt modelId="{EA2468D2-4F51-4DFF-A570-D866B44645D8}">
      <dgm:prSet/>
      <dgm:spPr/>
      <dgm:t>
        <a:bodyPr/>
        <a:lstStyle/>
        <a:p>
          <a:r>
            <a:rPr lang="en-US" dirty="0"/>
            <a:t>Next generation</a:t>
          </a:r>
          <a:r>
            <a:rPr lang="en-US" i="1" dirty="0"/>
            <a:t> ROS1 </a:t>
          </a:r>
          <a:r>
            <a:rPr lang="en-US" dirty="0"/>
            <a:t>targeted therapies, including repotrectinib, offer enhanced CNS penetration and activity </a:t>
          </a:r>
        </a:p>
      </dgm:t>
    </dgm:pt>
    <dgm:pt modelId="{AC8ED0E0-C0CE-4F66-A0EF-3A2637FFEFFC}" type="parTrans" cxnId="{A0000141-8581-4915-98E8-40C614B52E73}">
      <dgm:prSet/>
      <dgm:spPr/>
      <dgm:t>
        <a:bodyPr/>
        <a:lstStyle/>
        <a:p>
          <a:endParaRPr lang="en-US"/>
        </a:p>
      </dgm:t>
    </dgm:pt>
    <dgm:pt modelId="{5F2C56C9-E986-44C1-9E1D-FA5AA8BFAF95}" type="sibTrans" cxnId="{A0000141-8581-4915-98E8-40C614B52E73}">
      <dgm:prSet/>
      <dgm:spPr/>
      <dgm:t>
        <a:bodyPr/>
        <a:lstStyle/>
        <a:p>
          <a:endParaRPr lang="en-US"/>
        </a:p>
      </dgm:t>
    </dgm:pt>
    <dgm:pt modelId="{F869F683-5FF0-4D50-9E11-3FE78FC0116F}">
      <dgm:prSet/>
      <dgm:spPr/>
      <dgm:t>
        <a:bodyPr/>
        <a:lstStyle/>
        <a:p>
          <a:r>
            <a:rPr lang="en-US" dirty="0"/>
            <a:t>Overcomes </a:t>
          </a:r>
          <a:r>
            <a:rPr lang="en-US" i="1" dirty="0"/>
            <a:t>ROS1</a:t>
          </a:r>
          <a:r>
            <a:rPr lang="en-US" dirty="0"/>
            <a:t>-resistant mutations and produce strong responses and disease control in CNS</a:t>
          </a:r>
        </a:p>
      </dgm:t>
    </dgm:pt>
    <dgm:pt modelId="{CFB060C6-1EA1-4633-BD61-ACE7BFEF7415}" type="parTrans" cxnId="{D7624EBF-D161-4A5A-873D-46DEEA1E571B}">
      <dgm:prSet/>
      <dgm:spPr/>
      <dgm:t>
        <a:bodyPr/>
        <a:lstStyle/>
        <a:p>
          <a:endParaRPr lang="en-US"/>
        </a:p>
      </dgm:t>
    </dgm:pt>
    <dgm:pt modelId="{F959C0FA-C3BF-4A86-9040-6D1F619A01CB}" type="sibTrans" cxnId="{D7624EBF-D161-4A5A-873D-46DEEA1E571B}">
      <dgm:prSet/>
      <dgm:spPr/>
      <dgm:t>
        <a:bodyPr/>
        <a:lstStyle/>
        <a:p>
          <a:endParaRPr lang="en-US"/>
        </a:p>
      </dgm:t>
    </dgm:pt>
    <dgm:pt modelId="{69911FE0-CE4B-44D8-A9FD-30B1CDE89D9E}">
      <dgm:prSet/>
      <dgm:spPr/>
      <dgm:t>
        <a:bodyPr/>
        <a:lstStyle/>
        <a:p>
          <a:r>
            <a:rPr lang="en-US" dirty="0"/>
            <a:t>All patients with metastatic NSCLC should undergo broad next generation sequencing including testing for </a:t>
          </a:r>
          <a:r>
            <a:rPr lang="en-US" i="1" dirty="0"/>
            <a:t>ROS1</a:t>
          </a:r>
          <a:r>
            <a:rPr lang="en-US" dirty="0"/>
            <a:t> rearrangements  </a:t>
          </a:r>
        </a:p>
      </dgm:t>
    </dgm:pt>
    <dgm:pt modelId="{4A15AE32-4F88-4383-BF7B-BEB049EF691F}" type="parTrans" cxnId="{E8515DA6-BB1B-4ABF-B872-54FBF5877C6F}">
      <dgm:prSet/>
      <dgm:spPr/>
      <dgm:t>
        <a:bodyPr/>
        <a:lstStyle/>
        <a:p>
          <a:endParaRPr lang="en-US"/>
        </a:p>
      </dgm:t>
    </dgm:pt>
    <dgm:pt modelId="{3026A911-5129-46C6-9777-47B706FB0B78}" type="sibTrans" cxnId="{E8515DA6-BB1B-4ABF-B872-54FBF5877C6F}">
      <dgm:prSet/>
      <dgm:spPr/>
      <dgm:t>
        <a:bodyPr/>
        <a:lstStyle/>
        <a:p>
          <a:endParaRPr lang="en-US"/>
        </a:p>
      </dgm:t>
    </dgm:pt>
    <dgm:pt modelId="{D2FE893B-C343-4C9D-9CFE-8E84292658FE}">
      <dgm:prSet/>
      <dgm:spPr/>
      <dgm:t>
        <a:bodyPr/>
        <a:lstStyle/>
        <a:p>
          <a:r>
            <a:rPr lang="en-US" dirty="0"/>
            <a:t>Therapy for </a:t>
          </a:r>
          <a:r>
            <a:rPr lang="en-US" i="1" dirty="0"/>
            <a:t>ROS1</a:t>
          </a:r>
          <a:r>
            <a:rPr lang="en-US" dirty="0"/>
            <a:t> rearrangements in patients with metastatic NSCLC should be optimized based on patient factors and shared decision making including monitoring and adverse event management </a:t>
          </a:r>
        </a:p>
      </dgm:t>
    </dgm:pt>
    <dgm:pt modelId="{78D98557-D1E5-430F-8E74-955B85633D3C}" type="parTrans" cxnId="{6727C255-A1CA-4376-A7FA-6BEB299B0BD6}">
      <dgm:prSet/>
      <dgm:spPr/>
      <dgm:t>
        <a:bodyPr/>
        <a:lstStyle/>
        <a:p>
          <a:endParaRPr lang="en-US"/>
        </a:p>
      </dgm:t>
    </dgm:pt>
    <dgm:pt modelId="{3F0CCB87-1800-45EA-BB49-5A0DB226A87F}" type="sibTrans" cxnId="{6727C255-A1CA-4376-A7FA-6BEB299B0BD6}">
      <dgm:prSet/>
      <dgm:spPr/>
      <dgm:t>
        <a:bodyPr/>
        <a:lstStyle/>
        <a:p>
          <a:endParaRPr lang="en-US"/>
        </a:p>
      </dgm:t>
    </dgm:pt>
    <dgm:pt modelId="{60FF8102-E0BD-4134-95F4-2C39C2A21D59}" type="pres">
      <dgm:prSet presAssocID="{6D0D8ECD-0559-4479-B6AD-83292D5A87B5}" presName="linear" presStyleCnt="0">
        <dgm:presLayoutVars>
          <dgm:animLvl val="lvl"/>
          <dgm:resizeHandles val="exact"/>
        </dgm:presLayoutVars>
      </dgm:prSet>
      <dgm:spPr/>
    </dgm:pt>
    <dgm:pt modelId="{27A328B7-ABA7-43DE-914A-AA9ACAF8C75B}" type="pres">
      <dgm:prSet presAssocID="{232DC4CE-5DD9-421C-A1FE-78B7D5B7DE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35F27A-1D82-428D-B714-2307461DD209}" type="pres">
      <dgm:prSet presAssocID="{F2A18633-3956-40F7-8DD4-CC09A2D32C2D}" presName="spacer" presStyleCnt="0"/>
      <dgm:spPr/>
    </dgm:pt>
    <dgm:pt modelId="{97B424BF-3E2B-4FB8-ACE2-0B7D735310C6}" type="pres">
      <dgm:prSet presAssocID="{69911FE0-CE4B-44D8-A9FD-30B1CDE89D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5D6FB7-6BA7-472D-80D3-18DCAA42AE57}" type="pres">
      <dgm:prSet presAssocID="{3026A911-5129-46C6-9777-47B706FB0B78}" presName="spacer" presStyleCnt="0"/>
      <dgm:spPr/>
    </dgm:pt>
    <dgm:pt modelId="{4DD64829-AA20-4AF0-A5B8-ED78A42B1877}" type="pres">
      <dgm:prSet presAssocID="{81CAE958-5519-4B7E-B49E-4F64E7571AB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6AB09D-26F1-4B31-A26B-0AED1483F606}" type="pres">
      <dgm:prSet presAssocID="{81CAE958-5519-4B7E-B49E-4F64E7571AB5}" presName="childText" presStyleLbl="revTx" presStyleIdx="0" presStyleCnt="2">
        <dgm:presLayoutVars>
          <dgm:bulletEnabled val="1"/>
        </dgm:presLayoutVars>
      </dgm:prSet>
      <dgm:spPr/>
    </dgm:pt>
    <dgm:pt modelId="{1E456382-0528-4737-BDB7-5D57729407C2}" type="pres">
      <dgm:prSet presAssocID="{EA2468D2-4F51-4DFF-A570-D866B44645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52942A-59E6-4AB8-BABD-DE2A4743CEA3}" type="pres">
      <dgm:prSet presAssocID="{EA2468D2-4F51-4DFF-A570-D866B44645D8}" presName="childText" presStyleLbl="revTx" presStyleIdx="1" presStyleCnt="2">
        <dgm:presLayoutVars>
          <dgm:bulletEnabled val="1"/>
        </dgm:presLayoutVars>
      </dgm:prSet>
      <dgm:spPr/>
    </dgm:pt>
    <dgm:pt modelId="{56A7EB37-E727-483D-AD9C-005920BA9285}" type="pres">
      <dgm:prSet presAssocID="{D2FE893B-C343-4C9D-9CFE-8E84292658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2CC118-AD6C-4674-8F7D-BCAFBF0CC498}" type="presOf" srcId="{69911FE0-CE4B-44D8-A9FD-30B1CDE89D9E}" destId="{97B424BF-3E2B-4FB8-ACE2-0B7D735310C6}" srcOrd="0" destOrd="0" presId="urn:microsoft.com/office/officeart/2005/8/layout/vList2"/>
    <dgm:cxn modelId="{EF51CA19-A630-4778-8C20-2902AC7D9F7A}" type="presOf" srcId="{6D0D8ECD-0559-4479-B6AD-83292D5A87B5}" destId="{60FF8102-E0BD-4134-95F4-2C39C2A21D59}" srcOrd="0" destOrd="0" presId="urn:microsoft.com/office/officeart/2005/8/layout/vList2"/>
    <dgm:cxn modelId="{D37D5531-980F-4055-AF6E-0918CFE0EE6A}" type="presOf" srcId="{81CAE958-5519-4B7E-B49E-4F64E7571AB5}" destId="{4DD64829-AA20-4AF0-A5B8-ED78A42B1877}" srcOrd="0" destOrd="0" presId="urn:microsoft.com/office/officeart/2005/8/layout/vList2"/>
    <dgm:cxn modelId="{64D06337-57B8-4D67-8915-C8D7D8C1E3EA}" srcId="{6D0D8ECD-0559-4479-B6AD-83292D5A87B5}" destId="{232DC4CE-5DD9-421C-A1FE-78B7D5B7DE10}" srcOrd="0" destOrd="0" parTransId="{50D0FCB1-5FAC-4090-9799-9AC57DCC6026}" sibTransId="{F2A18633-3956-40F7-8DD4-CC09A2D32C2D}"/>
    <dgm:cxn modelId="{A0000141-8581-4915-98E8-40C614B52E73}" srcId="{6D0D8ECD-0559-4479-B6AD-83292D5A87B5}" destId="{EA2468D2-4F51-4DFF-A570-D866B44645D8}" srcOrd="3" destOrd="0" parTransId="{AC8ED0E0-C0CE-4F66-A0EF-3A2637FFEFFC}" sibTransId="{5F2C56C9-E986-44C1-9E1D-FA5AA8BFAF95}"/>
    <dgm:cxn modelId="{BF674E64-DBA3-4A81-BAA4-FBCCBCEC8C9C}" type="presOf" srcId="{C3240877-149C-41BB-9FAA-943EE2AE82ED}" destId="{1D6AB09D-26F1-4B31-A26B-0AED1483F606}" srcOrd="0" destOrd="0" presId="urn:microsoft.com/office/officeart/2005/8/layout/vList2"/>
    <dgm:cxn modelId="{6727C255-A1CA-4376-A7FA-6BEB299B0BD6}" srcId="{6D0D8ECD-0559-4479-B6AD-83292D5A87B5}" destId="{D2FE893B-C343-4C9D-9CFE-8E84292658FE}" srcOrd="4" destOrd="0" parTransId="{78D98557-D1E5-430F-8E74-955B85633D3C}" sibTransId="{3F0CCB87-1800-45EA-BB49-5A0DB226A87F}"/>
    <dgm:cxn modelId="{E8515DA6-BB1B-4ABF-B872-54FBF5877C6F}" srcId="{6D0D8ECD-0559-4479-B6AD-83292D5A87B5}" destId="{69911FE0-CE4B-44D8-A9FD-30B1CDE89D9E}" srcOrd="1" destOrd="0" parTransId="{4A15AE32-4F88-4383-BF7B-BEB049EF691F}" sibTransId="{3026A911-5129-46C6-9777-47B706FB0B78}"/>
    <dgm:cxn modelId="{E3A149B3-9328-4212-ACFD-BD00B8C53E5A}" type="presOf" srcId="{232DC4CE-5DD9-421C-A1FE-78B7D5B7DE10}" destId="{27A328B7-ABA7-43DE-914A-AA9ACAF8C75B}" srcOrd="0" destOrd="0" presId="urn:microsoft.com/office/officeart/2005/8/layout/vList2"/>
    <dgm:cxn modelId="{D7624EBF-D161-4A5A-873D-46DEEA1E571B}" srcId="{EA2468D2-4F51-4DFF-A570-D866B44645D8}" destId="{F869F683-5FF0-4D50-9E11-3FE78FC0116F}" srcOrd="0" destOrd="0" parTransId="{CFB060C6-1EA1-4633-BD61-ACE7BFEF7415}" sibTransId="{F959C0FA-C3BF-4A86-9040-6D1F619A01CB}"/>
    <dgm:cxn modelId="{66646AC2-6392-4D3E-A189-BF6E7DAA194E}" srcId="{81CAE958-5519-4B7E-B49E-4F64E7571AB5}" destId="{C3240877-149C-41BB-9FAA-943EE2AE82ED}" srcOrd="0" destOrd="0" parTransId="{18910D16-A317-464A-82E1-C29AEC3D512B}" sibTransId="{C7892351-E826-4B14-97EA-25C9A8AD4738}"/>
    <dgm:cxn modelId="{1A1B6CC8-06CC-4ACF-AF9F-654F07B0A32D}" type="presOf" srcId="{EA2468D2-4F51-4DFF-A570-D866B44645D8}" destId="{1E456382-0528-4737-BDB7-5D57729407C2}" srcOrd="0" destOrd="0" presId="urn:microsoft.com/office/officeart/2005/8/layout/vList2"/>
    <dgm:cxn modelId="{7525B6CA-B4E9-4461-8852-6278F7C49050}" type="presOf" srcId="{D2FE893B-C343-4C9D-9CFE-8E84292658FE}" destId="{56A7EB37-E727-483D-AD9C-005920BA9285}" srcOrd="0" destOrd="0" presId="urn:microsoft.com/office/officeart/2005/8/layout/vList2"/>
    <dgm:cxn modelId="{2019C5E1-8D30-4652-B286-67F2D079E7C5}" type="presOf" srcId="{F869F683-5FF0-4D50-9E11-3FE78FC0116F}" destId="{9252942A-59E6-4AB8-BABD-DE2A4743CEA3}" srcOrd="0" destOrd="0" presId="urn:microsoft.com/office/officeart/2005/8/layout/vList2"/>
    <dgm:cxn modelId="{3B33EFFC-14F7-4B43-83CE-8FC707ECE00D}" srcId="{6D0D8ECD-0559-4479-B6AD-83292D5A87B5}" destId="{81CAE958-5519-4B7E-B49E-4F64E7571AB5}" srcOrd="2" destOrd="0" parTransId="{8B4A546E-7DE0-40EC-8A67-F1CBBE89CC80}" sibTransId="{93CE0C15-317E-4DC2-A4F1-77A4EA5F0B48}"/>
    <dgm:cxn modelId="{485C7606-FB54-4985-BD8D-DE55D07F088C}" type="presParOf" srcId="{60FF8102-E0BD-4134-95F4-2C39C2A21D59}" destId="{27A328B7-ABA7-43DE-914A-AA9ACAF8C75B}" srcOrd="0" destOrd="0" presId="urn:microsoft.com/office/officeart/2005/8/layout/vList2"/>
    <dgm:cxn modelId="{5BD80CBA-2ACC-4133-81E6-F491CAF08F87}" type="presParOf" srcId="{60FF8102-E0BD-4134-95F4-2C39C2A21D59}" destId="{9F35F27A-1D82-428D-B714-2307461DD209}" srcOrd="1" destOrd="0" presId="urn:microsoft.com/office/officeart/2005/8/layout/vList2"/>
    <dgm:cxn modelId="{1C2A5AA2-E7A7-438F-8C75-95973D2B7AC8}" type="presParOf" srcId="{60FF8102-E0BD-4134-95F4-2C39C2A21D59}" destId="{97B424BF-3E2B-4FB8-ACE2-0B7D735310C6}" srcOrd="2" destOrd="0" presId="urn:microsoft.com/office/officeart/2005/8/layout/vList2"/>
    <dgm:cxn modelId="{5DFC70E9-D9C5-4185-A5EE-E27AF0651806}" type="presParOf" srcId="{60FF8102-E0BD-4134-95F4-2C39C2A21D59}" destId="{405D6FB7-6BA7-472D-80D3-18DCAA42AE57}" srcOrd="3" destOrd="0" presId="urn:microsoft.com/office/officeart/2005/8/layout/vList2"/>
    <dgm:cxn modelId="{E29AD9B6-0718-4ACC-B896-7AC1CBA0D93F}" type="presParOf" srcId="{60FF8102-E0BD-4134-95F4-2C39C2A21D59}" destId="{4DD64829-AA20-4AF0-A5B8-ED78A42B1877}" srcOrd="4" destOrd="0" presId="urn:microsoft.com/office/officeart/2005/8/layout/vList2"/>
    <dgm:cxn modelId="{00CBC0C5-9E94-468F-A83C-88CFF7D3044B}" type="presParOf" srcId="{60FF8102-E0BD-4134-95F4-2C39C2A21D59}" destId="{1D6AB09D-26F1-4B31-A26B-0AED1483F606}" srcOrd="5" destOrd="0" presId="urn:microsoft.com/office/officeart/2005/8/layout/vList2"/>
    <dgm:cxn modelId="{6D160990-D57B-4DDA-9CD4-119065260963}" type="presParOf" srcId="{60FF8102-E0BD-4134-95F4-2C39C2A21D59}" destId="{1E456382-0528-4737-BDB7-5D57729407C2}" srcOrd="6" destOrd="0" presId="urn:microsoft.com/office/officeart/2005/8/layout/vList2"/>
    <dgm:cxn modelId="{9264D927-B6D9-468A-8DD7-D7DD1D23B753}" type="presParOf" srcId="{60FF8102-E0BD-4134-95F4-2C39C2A21D59}" destId="{9252942A-59E6-4AB8-BABD-DE2A4743CEA3}" srcOrd="7" destOrd="0" presId="urn:microsoft.com/office/officeart/2005/8/layout/vList2"/>
    <dgm:cxn modelId="{27FB34CE-817B-4506-8CDB-AE591B4D8A88}" type="presParOf" srcId="{60FF8102-E0BD-4134-95F4-2C39C2A21D59}" destId="{56A7EB37-E727-483D-AD9C-005920BA92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C62A1-126A-4840-B27F-F3FA24A2658C}">
      <dsp:nvSpPr>
        <dsp:cNvPr id="0" name=""/>
        <dsp:cNvSpPr/>
      </dsp:nvSpPr>
      <dsp:spPr>
        <a:xfrm>
          <a:off x="0" y="31362"/>
          <a:ext cx="7886700" cy="47670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ROS1</a:t>
          </a:r>
          <a:r>
            <a:rPr lang="en-US" sz="1200" kern="1200" dirty="0"/>
            <a:t> rearrangements identified in ~1%-2% of patients with NSCLC</a:t>
          </a:r>
          <a:r>
            <a:rPr lang="en-US" sz="1200" kern="1200" baseline="30000" dirty="0"/>
            <a:t>1-3</a:t>
          </a:r>
          <a:r>
            <a:rPr lang="en-US" sz="1200" kern="1200" dirty="0"/>
            <a:t> </a:t>
          </a:r>
        </a:p>
      </dsp:txBody>
      <dsp:txXfrm>
        <a:off x="23271" y="54633"/>
        <a:ext cx="7840158" cy="430159"/>
      </dsp:txXfrm>
    </dsp:sp>
    <dsp:sp modelId="{76A68410-B23E-4329-A844-15310F892FD9}">
      <dsp:nvSpPr>
        <dsp:cNvPr id="0" name=""/>
        <dsp:cNvSpPr/>
      </dsp:nvSpPr>
      <dsp:spPr>
        <a:xfrm>
          <a:off x="0" y="542624"/>
          <a:ext cx="7886700" cy="476701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ROS1</a:t>
          </a:r>
          <a:r>
            <a:rPr lang="en-US" sz="1200" kern="1200" dirty="0"/>
            <a:t> oncogene encodes a tyrosine kinase related to </a:t>
          </a:r>
          <a:r>
            <a:rPr lang="en-US" sz="1200" i="1" kern="1200" dirty="0"/>
            <a:t>ALK</a:t>
          </a:r>
          <a:r>
            <a:rPr lang="en-US" sz="1200" kern="1200" baseline="30000" dirty="0"/>
            <a:t>4</a:t>
          </a:r>
          <a:endParaRPr lang="en-US" sz="1200" kern="1200" dirty="0"/>
        </a:p>
      </dsp:txBody>
      <dsp:txXfrm>
        <a:off x="23271" y="565895"/>
        <a:ext cx="7840158" cy="430159"/>
      </dsp:txXfrm>
    </dsp:sp>
    <dsp:sp modelId="{B72940DD-75D5-430C-90B2-A68307824F7C}">
      <dsp:nvSpPr>
        <dsp:cNvPr id="0" name=""/>
        <dsp:cNvSpPr/>
      </dsp:nvSpPr>
      <dsp:spPr>
        <a:xfrm>
          <a:off x="0" y="1053886"/>
          <a:ext cx="7886700" cy="476701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Rearrangement leads to fusion of </a:t>
          </a:r>
          <a:r>
            <a:rPr lang="en-US" sz="1200" i="1" kern="1200" dirty="0"/>
            <a:t>ROS1</a:t>
          </a:r>
          <a:r>
            <a:rPr lang="en-US" sz="1200" kern="1200" dirty="0"/>
            <a:t> portion with various partner proteins 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 drives cellular transformation and act as potent oncogenic drivers</a:t>
          </a:r>
          <a:r>
            <a:rPr lang="en-US" sz="1200" kern="1200" baseline="30000" dirty="0"/>
            <a:t>5</a:t>
          </a:r>
          <a:endParaRPr lang="en-US" sz="1200" kern="1200" dirty="0"/>
        </a:p>
      </dsp:txBody>
      <dsp:txXfrm>
        <a:off x="23271" y="1077157"/>
        <a:ext cx="7840158" cy="430159"/>
      </dsp:txXfrm>
    </dsp:sp>
    <dsp:sp modelId="{459852E1-2DCA-4F84-A952-6E6D5056D697}">
      <dsp:nvSpPr>
        <dsp:cNvPr id="0" name=""/>
        <dsp:cNvSpPr/>
      </dsp:nvSpPr>
      <dsp:spPr>
        <a:xfrm>
          <a:off x="0" y="1565148"/>
          <a:ext cx="7886700" cy="476701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Common presentation related to </a:t>
          </a:r>
          <a:r>
            <a:rPr lang="en-US" sz="1200" i="1" kern="1200" dirty="0"/>
            <a:t>ROS1</a:t>
          </a:r>
          <a:r>
            <a:rPr lang="en-US" sz="1200" kern="1200" dirty="0"/>
            <a:t> NSCLC</a:t>
          </a:r>
          <a:r>
            <a:rPr lang="en-US" sz="1200" kern="1200" baseline="30000" dirty="0"/>
            <a:t>6-8</a:t>
          </a:r>
          <a:r>
            <a:rPr lang="en-US" sz="1200" kern="1200" dirty="0"/>
            <a:t>: </a:t>
          </a:r>
        </a:p>
      </dsp:txBody>
      <dsp:txXfrm>
        <a:off x="23271" y="1588419"/>
        <a:ext cx="7840158" cy="430159"/>
      </dsp:txXfrm>
    </dsp:sp>
    <dsp:sp modelId="{3DF1A664-3FF8-45AF-B188-04106E137B9D}">
      <dsp:nvSpPr>
        <dsp:cNvPr id="0" name=""/>
        <dsp:cNvSpPr/>
      </dsp:nvSpPr>
      <dsp:spPr>
        <a:xfrm>
          <a:off x="0" y="2041850"/>
          <a:ext cx="78867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Younger patients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Female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Adenocarcinoma histology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Never smoker</a:t>
          </a:r>
        </a:p>
      </dsp:txBody>
      <dsp:txXfrm>
        <a:off x="0" y="2041850"/>
        <a:ext cx="7886700" cy="124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44A59-9D10-46B2-96F6-ABA0EDF16354}">
      <dsp:nvSpPr>
        <dsp:cNvPr id="0" name=""/>
        <dsp:cNvSpPr/>
      </dsp:nvSpPr>
      <dsp:spPr>
        <a:xfrm rot="5400000">
          <a:off x="3737297" y="-1488727"/>
          <a:ext cx="688242" cy="38413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</a:t>
          </a:r>
          <a:r>
            <a:rPr lang="en-US" sz="1200" kern="1200" baseline="0" dirty="0"/>
            <a:t>nd</a:t>
          </a:r>
          <a:r>
            <a:rPr lang="en-US" sz="1200" kern="1200" dirty="0"/>
            <a:t> generation </a:t>
          </a:r>
          <a:r>
            <a:rPr lang="en-US" sz="1200" i="1" kern="1200" dirty="0"/>
            <a:t>ROS1</a:t>
          </a:r>
          <a:r>
            <a:rPr lang="en-US" sz="1200" kern="1200" dirty="0"/>
            <a:t> and </a:t>
          </a:r>
          <a:r>
            <a:rPr lang="en-US" sz="1200" i="1" kern="1200" dirty="0"/>
            <a:t>ALK </a:t>
          </a:r>
          <a:r>
            <a:rPr lang="en-US" sz="1200" kern="1200" dirty="0"/>
            <a:t>targeted multikinase inhibitor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Dosing: 450 mg once daily with food</a:t>
          </a:r>
        </a:p>
      </dsp:txBody>
      <dsp:txXfrm rot="-5400000">
        <a:off x="2160751" y="121416"/>
        <a:ext cx="3807738" cy="621048"/>
      </dsp:txXfrm>
    </dsp:sp>
    <dsp:sp modelId="{359F7ECF-8564-41C7-AB9C-7961CF14E7AF}">
      <dsp:nvSpPr>
        <dsp:cNvPr id="0" name=""/>
        <dsp:cNvSpPr/>
      </dsp:nvSpPr>
      <dsp:spPr>
        <a:xfrm>
          <a:off x="0" y="1788"/>
          <a:ext cx="2160751" cy="8603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Ceritinib</a:t>
          </a:r>
          <a:r>
            <a:rPr lang="en-US" sz="2300" kern="1200" baseline="30000"/>
            <a:t>2</a:t>
          </a:r>
          <a:endParaRPr lang="en-US" sz="2300" kern="1200"/>
        </a:p>
      </dsp:txBody>
      <dsp:txXfrm>
        <a:off x="41997" y="43785"/>
        <a:ext cx="2076757" cy="776309"/>
      </dsp:txXfrm>
    </dsp:sp>
    <dsp:sp modelId="{93B3DC3A-7B8E-4252-BFF8-6220CC3E12D5}">
      <dsp:nvSpPr>
        <dsp:cNvPr id="0" name=""/>
        <dsp:cNvSpPr/>
      </dsp:nvSpPr>
      <dsp:spPr>
        <a:xfrm rot="5400000">
          <a:off x="3737297" y="-585408"/>
          <a:ext cx="688242" cy="38413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</a:t>
          </a:r>
          <a:r>
            <a:rPr lang="en-US" sz="1200" kern="1200" baseline="0" dirty="0"/>
            <a:t>st</a:t>
          </a:r>
          <a:r>
            <a:rPr lang="en-US" sz="1200" kern="1200" dirty="0"/>
            <a:t> generation </a:t>
          </a:r>
          <a:r>
            <a:rPr lang="en-US" sz="1200" i="1" kern="1200" dirty="0"/>
            <a:t>ROS1</a:t>
          </a:r>
          <a:r>
            <a:rPr lang="en-US" sz="1200" kern="1200" dirty="0"/>
            <a:t> and </a:t>
          </a:r>
          <a:r>
            <a:rPr lang="en-US" sz="1200" i="1" kern="1200" dirty="0"/>
            <a:t>ALK</a:t>
          </a:r>
          <a:r>
            <a:rPr lang="en-US" sz="1200" kern="1200" dirty="0"/>
            <a:t> targeted multikinase inhibitor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Dosing: 250 mg twice daily </a:t>
          </a:r>
        </a:p>
      </dsp:txBody>
      <dsp:txXfrm rot="-5400000">
        <a:off x="2160751" y="1024735"/>
        <a:ext cx="3807738" cy="621048"/>
      </dsp:txXfrm>
    </dsp:sp>
    <dsp:sp modelId="{6E204CB8-A8CA-4577-8FB9-C11479E27453}">
      <dsp:nvSpPr>
        <dsp:cNvPr id="0" name=""/>
        <dsp:cNvSpPr/>
      </dsp:nvSpPr>
      <dsp:spPr>
        <a:xfrm>
          <a:off x="0" y="905107"/>
          <a:ext cx="2160751" cy="860303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Crizotinib</a:t>
          </a:r>
          <a:r>
            <a:rPr lang="en-US" sz="2300" kern="1200" baseline="30000"/>
            <a:t>3</a:t>
          </a:r>
          <a:endParaRPr lang="en-US" sz="2300" kern="1200"/>
        </a:p>
      </dsp:txBody>
      <dsp:txXfrm>
        <a:off x="41997" y="947104"/>
        <a:ext cx="2076757" cy="776309"/>
      </dsp:txXfrm>
    </dsp:sp>
    <dsp:sp modelId="{7B6B3222-52CA-4F82-8FCC-3458E5C7480C}">
      <dsp:nvSpPr>
        <dsp:cNvPr id="0" name=""/>
        <dsp:cNvSpPr/>
      </dsp:nvSpPr>
      <dsp:spPr>
        <a:xfrm rot="5400000">
          <a:off x="3737297" y="317910"/>
          <a:ext cx="688242" cy="38413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</a:t>
          </a:r>
          <a:r>
            <a:rPr lang="en-US" sz="1200" kern="1200" baseline="0" dirty="0"/>
            <a:t>st</a:t>
          </a:r>
          <a:r>
            <a:rPr lang="en-US" sz="1200" kern="1200" dirty="0"/>
            <a:t> generation </a:t>
          </a:r>
          <a:r>
            <a:rPr lang="en-US" sz="1200" i="1" kern="1200" dirty="0"/>
            <a:t>ROS1</a:t>
          </a:r>
          <a:r>
            <a:rPr lang="en-US" sz="1200" kern="1200" dirty="0"/>
            <a:t> and </a:t>
          </a:r>
          <a:r>
            <a:rPr lang="en-US" sz="1200" i="1" kern="1200" dirty="0"/>
            <a:t>NTRK</a:t>
          </a:r>
          <a:r>
            <a:rPr lang="en-US" sz="1200" kern="1200" dirty="0"/>
            <a:t> targeted multikinase inhibitor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Dosing: 600 mg once daily </a:t>
          </a:r>
        </a:p>
      </dsp:txBody>
      <dsp:txXfrm rot="-5400000">
        <a:off x="2160751" y="1928054"/>
        <a:ext cx="3807738" cy="621048"/>
      </dsp:txXfrm>
    </dsp:sp>
    <dsp:sp modelId="{26C618F1-00E8-4CC2-BA3F-16587627BB24}">
      <dsp:nvSpPr>
        <dsp:cNvPr id="0" name=""/>
        <dsp:cNvSpPr/>
      </dsp:nvSpPr>
      <dsp:spPr>
        <a:xfrm>
          <a:off x="0" y="1808426"/>
          <a:ext cx="2160751" cy="860303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Entrectinib</a:t>
          </a:r>
          <a:r>
            <a:rPr lang="en-US" sz="2300" kern="1200" baseline="30000"/>
            <a:t>4</a:t>
          </a:r>
          <a:r>
            <a:rPr lang="en-US" sz="2300" kern="1200"/>
            <a:t> </a:t>
          </a:r>
        </a:p>
      </dsp:txBody>
      <dsp:txXfrm>
        <a:off x="41997" y="1850423"/>
        <a:ext cx="2076757" cy="776309"/>
      </dsp:txXfrm>
    </dsp:sp>
    <dsp:sp modelId="{53A52B8D-ACE3-499F-8B14-033BAE8590FB}">
      <dsp:nvSpPr>
        <dsp:cNvPr id="0" name=""/>
        <dsp:cNvSpPr/>
      </dsp:nvSpPr>
      <dsp:spPr>
        <a:xfrm rot="5400000">
          <a:off x="3737297" y="1221228"/>
          <a:ext cx="688242" cy="38413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Next generation </a:t>
          </a:r>
          <a:r>
            <a:rPr lang="en-US" sz="1200" i="1" kern="1200" dirty="0"/>
            <a:t>ROS1</a:t>
          </a:r>
          <a:r>
            <a:rPr lang="en-US" sz="1200" kern="1200" dirty="0"/>
            <a:t> and </a:t>
          </a:r>
          <a:r>
            <a:rPr lang="en-US" sz="1200" i="1" kern="1200" dirty="0"/>
            <a:t>NTRK</a:t>
          </a:r>
          <a:r>
            <a:rPr lang="en-US" sz="1200" kern="1200" dirty="0"/>
            <a:t> targeted multikinase inhibitor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Dosing:  160 mg once daily for 14 days, then twice daily</a:t>
          </a:r>
        </a:p>
      </dsp:txBody>
      <dsp:txXfrm rot="-5400000">
        <a:off x="2160751" y="2831372"/>
        <a:ext cx="3807738" cy="621048"/>
      </dsp:txXfrm>
    </dsp:sp>
    <dsp:sp modelId="{E2DFF341-CF7E-45EB-B3D0-9AA41B6DF896}">
      <dsp:nvSpPr>
        <dsp:cNvPr id="0" name=""/>
        <dsp:cNvSpPr/>
      </dsp:nvSpPr>
      <dsp:spPr>
        <a:xfrm>
          <a:off x="0" y="2711744"/>
          <a:ext cx="2160751" cy="860303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Repotrectinib</a:t>
          </a:r>
          <a:r>
            <a:rPr lang="en-US" sz="2300" kern="1200" baseline="30000"/>
            <a:t>5</a:t>
          </a:r>
          <a:r>
            <a:rPr lang="en-US" sz="2300" kern="1200"/>
            <a:t> </a:t>
          </a:r>
        </a:p>
      </dsp:txBody>
      <dsp:txXfrm>
        <a:off x="41997" y="2753741"/>
        <a:ext cx="2076757" cy="776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75055-9052-404D-A74A-C3364855B3F7}">
      <dsp:nvSpPr>
        <dsp:cNvPr id="0" name=""/>
        <dsp:cNvSpPr/>
      </dsp:nvSpPr>
      <dsp:spPr>
        <a:xfrm>
          <a:off x="38" y="43154"/>
          <a:ext cx="3685337" cy="7200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Preferred 1</a:t>
          </a:r>
          <a:r>
            <a:rPr lang="en-US" sz="2500" kern="1200" baseline="0" dirty="0"/>
            <a:t>st</a:t>
          </a:r>
          <a:r>
            <a:rPr lang="en-US" sz="2500" kern="1200" dirty="0"/>
            <a:t>-line </a:t>
          </a:r>
        </a:p>
      </dsp:txBody>
      <dsp:txXfrm>
        <a:off x="38" y="43154"/>
        <a:ext cx="3685337" cy="720000"/>
      </dsp:txXfrm>
    </dsp:sp>
    <dsp:sp modelId="{C7F0A51E-8AAE-4A29-928B-8E05E72295A6}">
      <dsp:nvSpPr>
        <dsp:cNvPr id="0" name=""/>
        <dsp:cNvSpPr/>
      </dsp:nvSpPr>
      <dsp:spPr>
        <a:xfrm>
          <a:off x="38" y="763154"/>
          <a:ext cx="3685337" cy="150975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Crizotinib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Entrectinib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Repotrectinib</a:t>
          </a:r>
        </a:p>
      </dsp:txBody>
      <dsp:txXfrm>
        <a:off x="38" y="763154"/>
        <a:ext cx="3685337" cy="1509750"/>
      </dsp:txXfrm>
    </dsp:sp>
    <dsp:sp modelId="{2409059C-0F83-45B4-91AC-3F47BA72CA6F}">
      <dsp:nvSpPr>
        <dsp:cNvPr id="0" name=""/>
        <dsp:cNvSpPr/>
      </dsp:nvSpPr>
      <dsp:spPr>
        <a:xfrm>
          <a:off x="4201323" y="43154"/>
          <a:ext cx="3685337" cy="7200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Other Recommended </a:t>
          </a:r>
        </a:p>
      </dsp:txBody>
      <dsp:txXfrm>
        <a:off x="4201323" y="43154"/>
        <a:ext cx="3685337" cy="720000"/>
      </dsp:txXfrm>
    </dsp:sp>
    <dsp:sp modelId="{B5681536-4290-4807-A1B8-6D7C5130C2A8}">
      <dsp:nvSpPr>
        <dsp:cNvPr id="0" name=""/>
        <dsp:cNvSpPr/>
      </dsp:nvSpPr>
      <dsp:spPr>
        <a:xfrm>
          <a:off x="4201323" y="763154"/>
          <a:ext cx="3685337" cy="1509750"/>
        </a:xfrm>
        <a:prstGeom prst="rect">
          <a:avLst/>
        </a:prstGeom>
        <a:solidFill>
          <a:srgbClr val="E0BABF">
            <a:alpha val="89804"/>
          </a:srgb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Ceritinib </a:t>
          </a:r>
        </a:p>
      </dsp:txBody>
      <dsp:txXfrm>
        <a:off x="4201323" y="763154"/>
        <a:ext cx="3685337" cy="1509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E1A2E-9F44-49DB-9A71-CD329CB7EEF4}">
      <dsp:nvSpPr>
        <dsp:cNvPr id="0" name=""/>
        <dsp:cNvSpPr/>
      </dsp:nvSpPr>
      <dsp:spPr>
        <a:xfrm rot="5400000">
          <a:off x="703002" y="906815"/>
          <a:ext cx="803225" cy="914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5D6B3-A00F-4E6D-BB9B-B493447097B0}">
      <dsp:nvSpPr>
        <dsp:cNvPr id="0" name=""/>
        <dsp:cNvSpPr/>
      </dsp:nvSpPr>
      <dsp:spPr>
        <a:xfrm>
          <a:off x="490196" y="16423"/>
          <a:ext cx="1352158" cy="946467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Progression on 1</a:t>
          </a:r>
          <a:r>
            <a:rPr lang="en-US" sz="1500" kern="1200" baseline="0" dirty="0"/>
            <a:t>st</a:t>
          </a:r>
          <a:r>
            <a:rPr lang="en-US" sz="1500" kern="1200" dirty="0"/>
            <a:t>-line therapy</a:t>
          </a:r>
        </a:p>
      </dsp:txBody>
      <dsp:txXfrm>
        <a:off x="536407" y="62634"/>
        <a:ext cx="1259736" cy="854045"/>
      </dsp:txXfrm>
    </dsp:sp>
    <dsp:sp modelId="{EC8F0CF5-497A-485C-B933-07B59D79AEFA}">
      <dsp:nvSpPr>
        <dsp:cNvPr id="0" name=""/>
        <dsp:cNvSpPr/>
      </dsp:nvSpPr>
      <dsp:spPr>
        <a:xfrm>
          <a:off x="1861285" y="100028"/>
          <a:ext cx="2318655" cy="76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Evaluate if patient is symptomatic due to disease progression</a:t>
          </a:r>
        </a:p>
      </dsp:txBody>
      <dsp:txXfrm>
        <a:off x="1861285" y="100028"/>
        <a:ext cx="2318655" cy="764976"/>
      </dsp:txXfrm>
    </dsp:sp>
    <dsp:sp modelId="{6F19F5F0-A5B3-4B3B-A958-C8CD90BD0730}">
      <dsp:nvSpPr>
        <dsp:cNvPr id="0" name=""/>
        <dsp:cNvSpPr/>
      </dsp:nvSpPr>
      <dsp:spPr>
        <a:xfrm rot="5400000">
          <a:off x="548313" y="1801798"/>
          <a:ext cx="1119615" cy="9144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C64A8-5468-4330-8C61-5497F01F268F}">
      <dsp:nvSpPr>
        <dsp:cNvPr id="0" name=""/>
        <dsp:cNvSpPr/>
      </dsp:nvSpPr>
      <dsp:spPr>
        <a:xfrm>
          <a:off x="1565846" y="1066292"/>
          <a:ext cx="1352158" cy="946467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Asymptomatic</a:t>
          </a:r>
        </a:p>
      </dsp:txBody>
      <dsp:txXfrm>
        <a:off x="1612057" y="1112503"/>
        <a:ext cx="1259736" cy="854045"/>
      </dsp:txXfrm>
    </dsp:sp>
    <dsp:sp modelId="{CE1D7B31-C1E4-49CB-BCF6-FA176FDC903D}">
      <dsp:nvSpPr>
        <dsp:cNvPr id="0" name=""/>
        <dsp:cNvSpPr/>
      </dsp:nvSpPr>
      <dsp:spPr>
        <a:xfrm>
          <a:off x="2932423" y="1150685"/>
          <a:ext cx="4635708" cy="76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definitive local therapy (surgery or stereotactic ablative radiotherapy)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Continue 1</a:t>
          </a:r>
          <a:r>
            <a:rPr lang="en-US" sz="1400" kern="1200" baseline="0" dirty="0"/>
            <a:t>st</a:t>
          </a:r>
          <a:r>
            <a:rPr lang="en-US" sz="1400" kern="1200" dirty="0"/>
            <a:t>-line </a:t>
          </a:r>
          <a:r>
            <a:rPr lang="en-US" sz="1400" i="1" u="none" kern="1200" dirty="0"/>
            <a:t>ROS1 </a:t>
          </a:r>
          <a:r>
            <a:rPr lang="en-US" sz="1400" kern="1200" dirty="0"/>
            <a:t>targeted therapy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Repotrectinib (if not used previously) or lorlatinib</a:t>
          </a:r>
        </a:p>
      </dsp:txBody>
      <dsp:txXfrm>
        <a:off x="2932423" y="1150685"/>
        <a:ext cx="4635708" cy="764976"/>
      </dsp:txXfrm>
    </dsp:sp>
    <dsp:sp modelId="{0E4570D9-CCDE-439D-916C-E980876BA97D}">
      <dsp:nvSpPr>
        <dsp:cNvPr id="0" name=""/>
        <dsp:cNvSpPr/>
      </dsp:nvSpPr>
      <dsp:spPr>
        <a:xfrm>
          <a:off x="1741067" y="2121946"/>
          <a:ext cx="1352158" cy="946467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Symptomatic</a:t>
          </a:r>
        </a:p>
      </dsp:txBody>
      <dsp:txXfrm>
        <a:off x="1787278" y="2168157"/>
        <a:ext cx="1259736" cy="854045"/>
      </dsp:txXfrm>
    </dsp:sp>
    <dsp:sp modelId="{CF247236-F592-4DCF-8898-31F65A3A4ADD}">
      <dsp:nvSpPr>
        <dsp:cNvPr id="0" name=""/>
        <dsp:cNvSpPr/>
      </dsp:nvSpPr>
      <dsp:spPr>
        <a:xfrm>
          <a:off x="3855161" y="2270853"/>
          <a:ext cx="4516733" cy="595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definitive local 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Entrectinib (if crizotinib or ceritinib used previously) or repotrectinib (if not used previously) or lorlatinib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3855161" y="2270853"/>
        <a:ext cx="4516733" cy="595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FA1D8-696A-4830-9D6A-41056C9C73AC}">
      <dsp:nvSpPr>
        <dsp:cNvPr id="0" name=""/>
        <dsp:cNvSpPr/>
      </dsp:nvSpPr>
      <dsp:spPr>
        <a:xfrm rot="5400000">
          <a:off x="5333504" y="-2163166"/>
          <a:ext cx="885388" cy="543642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Vision disorders </a:t>
          </a:r>
          <a:r>
            <a:rPr lang="en-US" sz="1100" kern="1200" dirty="0"/>
            <a:t>(71% of patients)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GI toxicity</a:t>
          </a:r>
          <a:r>
            <a:rPr lang="en-US" sz="1100" kern="1200" dirty="0"/>
            <a:t> (nausea-56%, vomiting -46%, diarrhea – 61% or constipation – 43%)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Edema</a:t>
          </a:r>
          <a:r>
            <a:rPr lang="en-US" sz="1100" kern="1200" dirty="0"/>
            <a:t> (49% of patients) </a:t>
          </a:r>
        </a:p>
      </dsp:txBody>
      <dsp:txXfrm rot="-5400000">
        <a:off x="3057988" y="155571"/>
        <a:ext cx="5393201" cy="798946"/>
      </dsp:txXfrm>
    </dsp:sp>
    <dsp:sp modelId="{A3D4F8E5-D455-40B7-87D4-D084EA53CB8F}">
      <dsp:nvSpPr>
        <dsp:cNvPr id="0" name=""/>
        <dsp:cNvSpPr/>
      </dsp:nvSpPr>
      <dsp:spPr>
        <a:xfrm>
          <a:off x="0" y="1676"/>
          <a:ext cx="3057987" cy="110673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Adverse Events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(*Majority low grade)</a:t>
          </a:r>
          <a:endParaRPr lang="en-US" sz="4400" kern="1200" dirty="0"/>
        </a:p>
      </dsp:txBody>
      <dsp:txXfrm>
        <a:off x="54026" y="55702"/>
        <a:ext cx="2949935" cy="998684"/>
      </dsp:txXfrm>
    </dsp:sp>
    <dsp:sp modelId="{A71F2345-DE77-43A2-8FB4-8CB5CE8A4B55}">
      <dsp:nvSpPr>
        <dsp:cNvPr id="0" name=""/>
        <dsp:cNvSpPr/>
      </dsp:nvSpPr>
      <dsp:spPr>
        <a:xfrm rot="5400000">
          <a:off x="5333504" y="-1001093"/>
          <a:ext cx="885388" cy="543642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Hepatotoxicity</a:t>
          </a:r>
          <a:r>
            <a:rPr lang="en-US" sz="1100" kern="1200" dirty="0"/>
            <a:t> – monitor liver function tests every 2 weeks for first 2 months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Interstitial Lung Disease (ILD)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Bradycardia</a:t>
          </a:r>
          <a:r>
            <a:rPr lang="en-US" sz="1100" kern="1200" dirty="0"/>
            <a:t> (13% of patients) – monitor heart rate and blood pressure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QT Prolongation </a:t>
          </a:r>
          <a:r>
            <a:rPr lang="en-US" sz="1100" kern="1200" dirty="0"/>
            <a:t>– monitor ECG and electrolytes in at risk patients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Severe Vision Loss </a:t>
          </a:r>
          <a:r>
            <a:rPr lang="en-US" sz="1100" kern="1200" dirty="0"/>
            <a:t>– insufficient data to characterize patients at risk </a:t>
          </a:r>
        </a:p>
      </dsp:txBody>
      <dsp:txXfrm rot="-5400000">
        <a:off x="3057988" y="1317644"/>
        <a:ext cx="5393201" cy="798946"/>
      </dsp:txXfrm>
    </dsp:sp>
    <dsp:sp modelId="{743F8CA9-D3AE-47F7-8FE1-CCA4BC2A12B9}">
      <dsp:nvSpPr>
        <dsp:cNvPr id="0" name=""/>
        <dsp:cNvSpPr/>
      </dsp:nvSpPr>
      <dsp:spPr>
        <a:xfrm>
          <a:off x="0" y="1163749"/>
          <a:ext cx="3057987" cy="110673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Serious/Rare Adverse Events</a:t>
          </a:r>
        </a:p>
      </dsp:txBody>
      <dsp:txXfrm>
        <a:off x="54026" y="1217775"/>
        <a:ext cx="2949935" cy="998684"/>
      </dsp:txXfrm>
    </dsp:sp>
    <dsp:sp modelId="{405B83C3-7D53-4968-BBEE-1FC1343B848A}">
      <dsp:nvSpPr>
        <dsp:cNvPr id="0" name=""/>
        <dsp:cNvSpPr/>
      </dsp:nvSpPr>
      <dsp:spPr>
        <a:xfrm rot="5400000">
          <a:off x="5333504" y="160979"/>
          <a:ext cx="885388" cy="543642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1</a:t>
          </a:r>
          <a:r>
            <a:rPr lang="en-US" sz="1200" kern="1200" baseline="0" dirty="0"/>
            <a:t>st</a:t>
          </a:r>
          <a:r>
            <a:rPr lang="en-US" sz="1200" kern="1200" dirty="0"/>
            <a:t> dose reduction: 200 mg twice daily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2</a:t>
          </a:r>
          <a:r>
            <a:rPr lang="en-US" sz="1200" kern="1200" baseline="0" dirty="0"/>
            <a:t>nd</a:t>
          </a:r>
          <a:r>
            <a:rPr lang="en-US" sz="1200" kern="1200" dirty="0"/>
            <a:t> dose reduction: 250 mg once daily (discontinue permanently if not tolerated after 2</a:t>
          </a:r>
          <a:r>
            <a:rPr lang="en-US" sz="1200" kern="1200" baseline="0" dirty="0"/>
            <a:t>nd</a:t>
          </a:r>
          <a:r>
            <a:rPr lang="en-US" sz="1200" kern="1200" dirty="0"/>
            <a:t> dose reduction) </a:t>
          </a:r>
        </a:p>
      </dsp:txBody>
      <dsp:txXfrm rot="-5400000">
        <a:off x="3057988" y="2479717"/>
        <a:ext cx="5393201" cy="798946"/>
      </dsp:txXfrm>
    </dsp:sp>
    <dsp:sp modelId="{019603C5-A491-4C4E-8588-D770E51FB194}">
      <dsp:nvSpPr>
        <dsp:cNvPr id="0" name=""/>
        <dsp:cNvSpPr/>
      </dsp:nvSpPr>
      <dsp:spPr>
        <a:xfrm>
          <a:off x="0" y="2325822"/>
          <a:ext cx="3057987" cy="110673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Dose Reduction </a:t>
          </a:r>
          <a:br>
            <a:rPr lang="en-US" sz="2400" kern="1200" dirty="0"/>
          </a:br>
          <a:r>
            <a:rPr lang="en-US" sz="2400" kern="1200" dirty="0"/>
            <a:t>(250 mg twice daily)</a:t>
          </a:r>
        </a:p>
      </dsp:txBody>
      <dsp:txXfrm>
        <a:off x="54026" y="2379848"/>
        <a:ext cx="2949935" cy="998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9014-6AEE-4B57-BFF5-B29692AB820E}">
      <dsp:nvSpPr>
        <dsp:cNvPr id="0" name=""/>
        <dsp:cNvSpPr/>
      </dsp:nvSpPr>
      <dsp:spPr>
        <a:xfrm rot="5400000">
          <a:off x="5278133" y="-2146529"/>
          <a:ext cx="1055758" cy="546448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Fatigue</a:t>
          </a:r>
          <a:r>
            <a:rPr lang="en-US" sz="1000" kern="1200" dirty="0"/>
            <a:t> (48%)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GI toxicity </a:t>
          </a:r>
          <a:r>
            <a:rPr lang="en-US" sz="1000" kern="1200" dirty="0"/>
            <a:t>(nausea – 34%, vomiting – 24%, diarrhea – 35%, or constipation – 46%)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Dysgeusia</a:t>
          </a:r>
          <a:r>
            <a:rPr lang="en-US" sz="1000" kern="1200" dirty="0"/>
            <a:t> (48%)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Edema</a:t>
          </a:r>
          <a:r>
            <a:rPr lang="en-US" sz="1000" kern="1200" dirty="0"/>
            <a:t> (40%)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Weight gain </a:t>
          </a:r>
          <a:r>
            <a:rPr lang="en-US" sz="1000" kern="1200" dirty="0"/>
            <a:t>(25%)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Vision disorders </a:t>
          </a:r>
          <a:r>
            <a:rPr lang="en-US" sz="1000" kern="1200" dirty="0"/>
            <a:t>(21%)  </a:t>
          </a:r>
        </a:p>
      </dsp:txBody>
      <dsp:txXfrm rot="-5400000">
        <a:off x="3073771" y="109371"/>
        <a:ext cx="5412944" cy="952682"/>
      </dsp:txXfrm>
    </dsp:sp>
    <dsp:sp modelId="{1976C8C8-8975-4960-94AA-8B29AF17DD0F}">
      <dsp:nvSpPr>
        <dsp:cNvPr id="0" name=""/>
        <dsp:cNvSpPr/>
      </dsp:nvSpPr>
      <dsp:spPr>
        <a:xfrm>
          <a:off x="0" y="1769"/>
          <a:ext cx="3073771" cy="116788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Adverse Events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(*Majority are low grade)</a:t>
          </a:r>
        </a:p>
      </dsp:txBody>
      <dsp:txXfrm>
        <a:off x="57011" y="58780"/>
        <a:ext cx="2959749" cy="1053862"/>
      </dsp:txXfrm>
    </dsp:sp>
    <dsp:sp modelId="{C66D4518-A5E3-4E74-99DF-2BC1A5C633E1}">
      <dsp:nvSpPr>
        <dsp:cNvPr id="0" name=""/>
        <dsp:cNvSpPr/>
      </dsp:nvSpPr>
      <dsp:spPr>
        <a:xfrm rot="5400000">
          <a:off x="5338858" y="-920250"/>
          <a:ext cx="934307" cy="546448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Congestive Heart Failure (CHF) </a:t>
          </a:r>
          <a:r>
            <a:rPr lang="en-US" sz="900" kern="1200" dirty="0"/>
            <a:t>– assess left ventricular ejection fraction prior to starting therapy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CNS effects </a:t>
          </a:r>
          <a:r>
            <a:rPr lang="en-US" sz="900" kern="1200" dirty="0"/>
            <a:t>– dizziness, cognitive impairment, mood disorders, sleep disturbances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Skeletal fracture risk increase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Hepatotoxicity</a:t>
          </a:r>
          <a:r>
            <a:rPr lang="en-US" sz="900" kern="1200" dirty="0"/>
            <a:t> – monitor liver function tests every 2 weeks during first month of therapy then monthly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QT Prolongation </a:t>
          </a:r>
          <a:r>
            <a:rPr lang="en-US" sz="900" kern="1200" dirty="0"/>
            <a:t>– monitor at risk patients</a:t>
          </a:r>
        </a:p>
      </dsp:txBody>
      <dsp:txXfrm rot="-5400000">
        <a:off x="3073771" y="1390446"/>
        <a:ext cx="5418873" cy="843089"/>
      </dsp:txXfrm>
    </dsp:sp>
    <dsp:sp modelId="{58F63DEE-28F5-4120-AF85-BDC6309C35F1}">
      <dsp:nvSpPr>
        <dsp:cNvPr id="0" name=""/>
        <dsp:cNvSpPr/>
      </dsp:nvSpPr>
      <dsp:spPr>
        <a:xfrm>
          <a:off x="0" y="1228048"/>
          <a:ext cx="3073771" cy="116788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Serious/Rare Adverse Events</a:t>
          </a:r>
        </a:p>
      </dsp:txBody>
      <dsp:txXfrm>
        <a:off x="57011" y="1285059"/>
        <a:ext cx="2959749" cy="1053862"/>
      </dsp:txXfrm>
    </dsp:sp>
    <dsp:sp modelId="{4C1B784F-41E3-4BFD-A267-54E468C53408}">
      <dsp:nvSpPr>
        <dsp:cNvPr id="0" name=""/>
        <dsp:cNvSpPr/>
      </dsp:nvSpPr>
      <dsp:spPr>
        <a:xfrm rot="5400000">
          <a:off x="5338858" y="306027"/>
          <a:ext cx="934307" cy="5464482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</a:t>
          </a:r>
          <a:r>
            <a:rPr lang="en-US" sz="1100" kern="1200" baseline="0" dirty="0"/>
            <a:t>st </a:t>
          </a:r>
          <a:r>
            <a:rPr lang="en-US" sz="1100" kern="1200" dirty="0"/>
            <a:t>dose reduction: 400 mg once daily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</a:t>
          </a:r>
          <a:r>
            <a:rPr lang="en-US" sz="1100" kern="1200" baseline="0" dirty="0"/>
            <a:t>nd</a:t>
          </a:r>
          <a:r>
            <a:rPr lang="en-US" sz="1100" kern="1200" dirty="0"/>
            <a:t> dose reduction: 200 mg once daily (discontinue permanently if not tolerated after 2</a:t>
          </a:r>
          <a:r>
            <a:rPr lang="en-US" sz="1100" kern="1200" baseline="0" dirty="0"/>
            <a:t>nd </a:t>
          </a:r>
          <a:r>
            <a:rPr lang="en-US" sz="1100" kern="1200" dirty="0"/>
            <a:t>dose reduction)</a:t>
          </a:r>
        </a:p>
      </dsp:txBody>
      <dsp:txXfrm rot="-5400000">
        <a:off x="3073771" y="2616724"/>
        <a:ext cx="5418873" cy="843089"/>
      </dsp:txXfrm>
    </dsp:sp>
    <dsp:sp modelId="{D74D4621-4BE8-4346-90D0-0002DD498578}">
      <dsp:nvSpPr>
        <dsp:cNvPr id="0" name=""/>
        <dsp:cNvSpPr/>
      </dsp:nvSpPr>
      <dsp:spPr>
        <a:xfrm>
          <a:off x="0" y="2454326"/>
          <a:ext cx="3073771" cy="116788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Dose Reductions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(600 mg once daily)</a:t>
          </a:r>
          <a:endParaRPr lang="en-US" sz="1100" kern="1200" dirty="0"/>
        </a:p>
      </dsp:txBody>
      <dsp:txXfrm>
        <a:off x="57011" y="2511337"/>
        <a:ext cx="2959749" cy="1053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B0885-DF12-46B1-9027-9600B23E6C7A}">
      <dsp:nvSpPr>
        <dsp:cNvPr id="0" name=""/>
        <dsp:cNvSpPr/>
      </dsp:nvSpPr>
      <dsp:spPr>
        <a:xfrm rot="5400000">
          <a:off x="5492806" y="-2287940"/>
          <a:ext cx="1090754" cy="5682996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Dizziness (65%)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Dysgeusia (54%)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Peripheral neuropathy (49%)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GI toxicity (nausea – 20% and constipation – 38%)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Fatigue (30%)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Cognitive impairment (25%)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Muscular weakness (20%) </a:t>
          </a:r>
        </a:p>
      </dsp:txBody>
      <dsp:txXfrm rot="-5400000">
        <a:off x="3196685" y="61427"/>
        <a:ext cx="5629750" cy="984262"/>
      </dsp:txXfrm>
    </dsp:sp>
    <dsp:sp modelId="{B709ACE1-FBCE-446A-83DA-EF7C8F010D9E}">
      <dsp:nvSpPr>
        <dsp:cNvPr id="0" name=""/>
        <dsp:cNvSpPr/>
      </dsp:nvSpPr>
      <dsp:spPr>
        <a:xfrm>
          <a:off x="0" y="1672"/>
          <a:ext cx="3196685" cy="110376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Adverse Events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(*Majority are low grade)</a:t>
          </a:r>
        </a:p>
      </dsp:txBody>
      <dsp:txXfrm>
        <a:off x="53882" y="55554"/>
        <a:ext cx="3088921" cy="996005"/>
      </dsp:txXfrm>
    </dsp:sp>
    <dsp:sp modelId="{AC6BE4CF-CC7D-465B-9C25-D2900AE5EAFB}">
      <dsp:nvSpPr>
        <dsp:cNvPr id="0" name=""/>
        <dsp:cNvSpPr/>
      </dsp:nvSpPr>
      <dsp:spPr>
        <a:xfrm rot="5400000">
          <a:off x="5542330" y="-1128982"/>
          <a:ext cx="991706" cy="5682996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CNS Effects </a:t>
          </a:r>
          <a:r>
            <a:rPr lang="en-US" sz="900" kern="1200" dirty="0"/>
            <a:t>– dizziness, ataxia, and cognitive impairment (common toxicities – serious events were rare &lt;5%)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Interstitial Lung Disease (ILD)/Pneumonitis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Hepatotoxicity </a:t>
          </a:r>
          <a:r>
            <a:rPr lang="en-US" sz="900" kern="1200" dirty="0"/>
            <a:t>– monitor liver function tests every 2 weeks during first month then monthly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Skeletal fracture risk increase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Hyperuricemia</a:t>
          </a:r>
          <a:r>
            <a:rPr lang="en-US" sz="900" kern="1200" dirty="0"/>
            <a:t> – monitor serum uric acid levels prior to starting therapy and periodically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Myalgia with Creatine Phosphokinase (CPK) elevation </a:t>
          </a:r>
          <a:r>
            <a:rPr lang="en-US" sz="900" kern="1200" dirty="0"/>
            <a:t>– Monitor serum CPK every 2 weeks during first month as then as needed based on patient symptoms </a:t>
          </a:r>
        </a:p>
      </dsp:txBody>
      <dsp:txXfrm rot="-5400000">
        <a:off x="3196686" y="1265073"/>
        <a:ext cx="5634585" cy="894884"/>
      </dsp:txXfrm>
    </dsp:sp>
    <dsp:sp modelId="{EFEEB33E-6758-495D-91F8-2E30E1593682}">
      <dsp:nvSpPr>
        <dsp:cNvPr id="0" name=""/>
        <dsp:cNvSpPr/>
      </dsp:nvSpPr>
      <dsp:spPr>
        <a:xfrm>
          <a:off x="0" y="1160630"/>
          <a:ext cx="3196685" cy="110376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Serious/Rare Adverse Events</a:t>
          </a:r>
        </a:p>
      </dsp:txBody>
      <dsp:txXfrm>
        <a:off x="53882" y="1214512"/>
        <a:ext cx="3088921" cy="996005"/>
      </dsp:txXfrm>
    </dsp:sp>
    <dsp:sp modelId="{CF5D5470-97DE-4334-A0E4-C41DBE0ED88A}">
      <dsp:nvSpPr>
        <dsp:cNvPr id="0" name=""/>
        <dsp:cNvSpPr/>
      </dsp:nvSpPr>
      <dsp:spPr>
        <a:xfrm rot="5400000">
          <a:off x="5596675" y="29975"/>
          <a:ext cx="883015" cy="5682996"/>
        </a:xfrm>
        <a:prstGeom prst="round2SameRect">
          <a:avLst/>
        </a:prstGeom>
        <a:solidFill>
          <a:srgbClr val="E0BAB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</a:t>
          </a:r>
          <a:r>
            <a:rPr lang="en-US" sz="1100" kern="1200" baseline="0" dirty="0"/>
            <a:t>st</a:t>
          </a:r>
          <a:r>
            <a:rPr lang="en-US" sz="1100" kern="1200" dirty="0"/>
            <a:t> dose reduction: 120 mg twice daily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</a:t>
          </a:r>
          <a:r>
            <a:rPr lang="en-US" sz="1100" kern="1200" baseline="0" dirty="0"/>
            <a:t>nd</a:t>
          </a:r>
          <a:r>
            <a:rPr lang="en-US" sz="1100" kern="1200" dirty="0"/>
            <a:t> dose reduction: 80 mg twice daily (discontinue permanently if not tolerated after 2</a:t>
          </a:r>
          <a:r>
            <a:rPr lang="en-US" sz="1100" kern="1200" baseline="0" dirty="0"/>
            <a:t>nd</a:t>
          </a:r>
          <a:r>
            <a:rPr lang="en-US" sz="1100" kern="1200" dirty="0"/>
            <a:t> dose reduction)  </a:t>
          </a:r>
        </a:p>
      </dsp:txBody>
      <dsp:txXfrm rot="-5400000">
        <a:off x="3196685" y="2473071"/>
        <a:ext cx="5639891" cy="796805"/>
      </dsp:txXfrm>
    </dsp:sp>
    <dsp:sp modelId="{84647177-95F2-444D-AF6D-09ADB4727C91}">
      <dsp:nvSpPr>
        <dsp:cNvPr id="0" name=""/>
        <dsp:cNvSpPr/>
      </dsp:nvSpPr>
      <dsp:spPr>
        <a:xfrm>
          <a:off x="0" y="2307833"/>
          <a:ext cx="3196685" cy="110376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Dose Reduction </a:t>
          </a:r>
          <a:br>
            <a:rPr lang="en-US" sz="2400" kern="1200" dirty="0"/>
          </a:br>
          <a:r>
            <a:rPr lang="en-US" sz="2400" kern="1200" dirty="0"/>
            <a:t>(160 mg twice daily)</a:t>
          </a:r>
        </a:p>
      </dsp:txBody>
      <dsp:txXfrm>
        <a:off x="53882" y="2361715"/>
        <a:ext cx="3088921" cy="9960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2CD0-E782-42B3-B22C-5D9D12E16FA7}">
      <dsp:nvSpPr>
        <dsp:cNvPr id="0" name=""/>
        <dsp:cNvSpPr/>
      </dsp:nvSpPr>
      <dsp:spPr>
        <a:xfrm>
          <a:off x="509766" y="1279"/>
          <a:ext cx="1962047" cy="9810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Repotrectinib as a next generation </a:t>
          </a:r>
          <a:r>
            <a:rPr lang="en-US" sz="1100" i="1" kern="1200" dirty="0"/>
            <a:t>ROS1</a:t>
          </a:r>
          <a:r>
            <a:rPr lang="en-US" sz="1100" kern="1200" dirty="0"/>
            <a:t> TKI is able to overcome resistance mechanisms and have increased CNS penetration and activity</a:t>
          </a:r>
          <a:r>
            <a:rPr lang="en-US" sz="1100" kern="1200" baseline="30000" dirty="0"/>
            <a:t>1,2</a:t>
          </a:r>
          <a:r>
            <a:rPr lang="en-US" sz="1100" kern="1200" dirty="0"/>
            <a:t> </a:t>
          </a:r>
        </a:p>
      </dsp:txBody>
      <dsp:txXfrm>
        <a:off x="538499" y="30012"/>
        <a:ext cx="1904581" cy="923557"/>
      </dsp:txXfrm>
    </dsp:sp>
    <dsp:sp modelId="{E7C44BA3-B569-44E1-AB58-DF75CB60F302}">
      <dsp:nvSpPr>
        <dsp:cNvPr id="0" name=""/>
        <dsp:cNvSpPr/>
      </dsp:nvSpPr>
      <dsp:spPr>
        <a:xfrm>
          <a:off x="705971" y="982303"/>
          <a:ext cx="196204" cy="73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767"/>
              </a:lnTo>
              <a:lnTo>
                <a:pt x="196204" y="73576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E284-EB7A-4704-B8BE-4EFCE2C51F81}">
      <dsp:nvSpPr>
        <dsp:cNvPr id="0" name=""/>
        <dsp:cNvSpPr/>
      </dsp:nvSpPr>
      <dsp:spPr>
        <a:xfrm>
          <a:off x="902176" y="1227559"/>
          <a:ext cx="1569638" cy="98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0BA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Unique option for patients with brain metastasis or those who progress on other </a:t>
          </a:r>
          <a:r>
            <a:rPr lang="en-US" sz="1100" i="1" kern="1200" dirty="0"/>
            <a:t>ROS1</a:t>
          </a:r>
          <a:r>
            <a:rPr lang="en-US" sz="1100" kern="1200" dirty="0"/>
            <a:t> targeted therapies</a:t>
          </a:r>
          <a:r>
            <a:rPr lang="en-US" sz="1100" kern="1200" baseline="30000" dirty="0"/>
            <a:t>1</a:t>
          </a:r>
          <a:endParaRPr lang="en-US" sz="1100" kern="1200" dirty="0"/>
        </a:p>
      </dsp:txBody>
      <dsp:txXfrm>
        <a:off x="930909" y="1256292"/>
        <a:ext cx="1512172" cy="923557"/>
      </dsp:txXfrm>
    </dsp:sp>
    <dsp:sp modelId="{E6C62D2A-5CCF-4CB8-92BF-1FF02C1B1D12}">
      <dsp:nvSpPr>
        <dsp:cNvPr id="0" name=""/>
        <dsp:cNvSpPr/>
      </dsp:nvSpPr>
      <dsp:spPr>
        <a:xfrm>
          <a:off x="2962326" y="1279"/>
          <a:ext cx="1962047" cy="9810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Lorlatinib is a highly potent next generation </a:t>
          </a:r>
          <a:r>
            <a:rPr lang="en-US" sz="1100" i="1" kern="1200" dirty="0"/>
            <a:t>ROS1</a:t>
          </a:r>
          <a:r>
            <a:rPr lang="en-US" sz="1100" kern="1200" dirty="0"/>
            <a:t> TKI with CNS penetrating capabilities and efficacy</a:t>
          </a:r>
          <a:r>
            <a:rPr lang="en-US" sz="1100" kern="1200" baseline="30000" dirty="0"/>
            <a:t>3,4</a:t>
          </a:r>
          <a:endParaRPr lang="en-US" sz="1100" kern="1200" dirty="0"/>
        </a:p>
      </dsp:txBody>
      <dsp:txXfrm>
        <a:off x="2991059" y="30012"/>
        <a:ext cx="1904581" cy="923557"/>
      </dsp:txXfrm>
    </dsp:sp>
    <dsp:sp modelId="{8A764A6A-BED2-43AC-B758-6C0F0D5A5819}">
      <dsp:nvSpPr>
        <dsp:cNvPr id="0" name=""/>
        <dsp:cNvSpPr/>
      </dsp:nvSpPr>
      <dsp:spPr>
        <a:xfrm>
          <a:off x="3158530" y="982303"/>
          <a:ext cx="196204" cy="92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84"/>
              </a:lnTo>
              <a:lnTo>
                <a:pt x="196204" y="92748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0130F-2378-4201-9F02-641BA07A7AF2}">
      <dsp:nvSpPr>
        <dsp:cNvPr id="0" name=""/>
        <dsp:cNvSpPr/>
      </dsp:nvSpPr>
      <dsp:spPr>
        <a:xfrm>
          <a:off x="3354735" y="1227559"/>
          <a:ext cx="1569638" cy="1364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0BA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Utilized as subsequent therapy in patients who have progressed on </a:t>
          </a:r>
          <a:r>
            <a:rPr lang="en-US" sz="1000" i="1" kern="1200" dirty="0"/>
            <a:t>ROS1</a:t>
          </a:r>
          <a:r>
            <a:rPr lang="en-US" sz="1000" kern="1200" dirty="0"/>
            <a:t> TKI therapy (including patients with progression in the CNS)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Not approved for frontline therapy</a:t>
          </a:r>
        </a:p>
      </dsp:txBody>
      <dsp:txXfrm>
        <a:off x="3394699" y="1267523"/>
        <a:ext cx="1489710" cy="1284529"/>
      </dsp:txXfrm>
    </dsp:sp>
    <dsp:sp modelId="{4C1917B4-5642-49D7-84E5-7F5BF862AC69}">
      <dsp:nvSpPr>
        <dsp:cNvPr id="0" name=""/>
        <dsp:cNvSpPr/>
      </dsp:nvSpPr>
      <dsp:spPr>
        <a:xfrm>
          <a:off x="5414885" y="1279"/>
          <a:ext cx="1962047" cy="9810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Factors to consider for frontline and subsequent lines of therapy for </a:t>
          </a:r>
          <a:r>
            <a:rPr lang="en-US" sz="1100" i="1" kern="1200" dirty="0"/>
            <a:t>ROS1</a:t>
          </a:r>
          <a:r>
            <a:rPr lang="en-US" sz="1100" kern="1200" dirty="0"/>
            <a:t> rearranged NSCLC</a:t>
          </a:r>
          <a:r>
            <a:rPr lang="en-US" sz="1100" kern="1200" baseline="30000" dirty="0"/>
            <a:t>1</a:t>
          </a:r>
          <a:endParaRPr lang="en-US" sz="1100" kern="1200" dirty="0"/>
        </a:p>
      </dsp:txBody>
      <dsp:txXfrm>
        <a:off x="5443618" y="30012"/>
        <a:ext cx="1904581" cy="923557"/>
      </dsp:txXfrm>
    </dsp:sp>
    <dsp:sp modelId="{3E23F48D-4097-4210-872F-C5A0078078DC}">
      <dsp:nvSpPr>
        <dsp:cNvPr id="0" name=""/>
        <dsp:cNvSpPr/>
      </dsp:nvSpPr>
      <dsp:spPr>
        <a:xfrm>
          <a:off x="5611090" y="982303"/>
          <a:ext cx="196204" cy="73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767"/>
              </a:lnTo>
              <a:lnTo>
                <a:pt x="196204" y="73576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B844E-1F11-4C32-BC00-FF47F1E6370D}">
      <dsp:nvSpPr>
        <dsp:cNvPr id="0" name=""/>
        <dsp:cNvSpPr/>
      </dsp:nvSpPr>
      <dsp:spPr>
        <a:xfrm>
          <a:off x="5807295" y="1227559"/>
          <a:ext cx="1569638" cy="98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0BA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Patient characteristics, patient preferences, and shared decision making</a:t>
          </a:r>
        </a:p>
      </dsp:txBody>
      <dsp:txXfrm>
        <a:off x="5836028" y="1256292"/>
        <a:ext cx="1512172" cy="923557"/>
      </dsp:txXfrm>
    </dsp:sp>
    <dsp:sp modelId="{C8FC4B7C-4E18-4374-848E-5D004F4FAA06}">
      <dsp:nvSpPr>
        <dsp:cNvPr id="0" name=""/>
        <dsp:cNvSpPr/>
      </dsp:nvSpPr>
      <dsp:spPr>
        <a:xfrm>
          <a:off x="5611090" y="982303"/>
          <a:ext cx="196204" cy="1962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047"/>
              </a:lnTo>
              <a:lnTo>
                <a:pt x="196204" y="196204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E55A-1655-4A1C-A5B9-1F103BEE09F8}">
      <dsp:nvSpPr>
        <dsp:cNvPr id="0" name=""/>
        <dsp:cNvSpPr/>
      </dsp:nvSpPr>
      <dsp:spPr>
        <a:xfrm>
          <a:off x="5807295" y="2453838"/>
          <a:ext cx="1569638" cy="98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0BA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Disease features including CNS disease/progression </a:t>
          </a:r>
        </a:p>
      </dsp:txBody>
      <dsp:txXfrm>
        <a:off x="5836028" y="2482571"/>
        <a:ext cx="1512172" cy="9235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328B7-ABA7-43DE-914A-AA9ACAF8C75B}">
      <dsp:nvSpPr>
        <dsp:cNvPr id="0" name=""/>
        <dsp:cNvSpPr/>
      </dsp:nvSpPr>
      <dsp:spPr>
        <a:xfrm>
          <a:off x="0" y="112570"/>
          <a:ext cx="7886700" cy="59587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ROS1</a:t>
          </a:r>
          <a:r>
            <a:rPr lang="en-US" sz="1500" kern="1200" dirty="0"/>
            <a:t> rearrangements are a rare but key genetic alterations found in ~1%-2% of patients with NSCLC</a:t>
          </a:r>
        </a:p>
      </dsp:txBody>
      <dsp:txXfrm>
        <a:off x="29088" y="141658"/>
        <a:ext cx="7828524" cy="537701"/>
      </dsp:txXfrm>
    </dsp:sp>
    <dsp:sp modelId="{97B424BF-3E2B-4FB8-ACE2-0B7D735310C6}">
      <dsp:nvSpPr>
        <dsp:cNvPr id="0" name=""/>
        <dsp:cNvSpPr/>
      </dsp:nvSpPr>
      <dsp:spPr>
        <a:xfrm>
          <a:off x="0" y="751647"/>
          <a:ext cx="7886700" cy="595877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patients with metastatic NSCLC should undergo broad next generation sequencing including testing for </a:t>
          </a:r>
          <a:r>
            <a:rPr lang="en-US" sz="1500" i="1" kern="1200" dirty="0"/>
            <a:t>ROS1</a:t>
          </a:r>
          <a:r>
            <a:rPr lang="en-US" sz="1500" kern="1200" dirty="0"/>
            <a:t> rearrangements  </a:t>
          </a:r>
        </a:p>
      </dsp:txBody>
      <dsp:txXfrm>
        <a:off x="29088" y="780735"/>
        <a:ext cx="7828524" cy="537701"/>
      </dsp:txXfrm>
    </dsp:sp>
    <dsp:sp modelId="{4DD64829-AA20-4AF0-A5B8-ED78A42B1877}">
      <dsp:nvSpPr>
        <dsp:cNvPr id="0" name=""/>
        <dsp:cNvSpPr/>
      </dsp:nvSpPr>
      <dsp:spPr>
        <a:xfrm>
          <a:off x="0" y="1390724"/>
          <a:ext cx="7886700" cy="595877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Targeted therapy with tyrosine kinase inhibitors are standard 1</a:t>
          </a:r>
          <a:r>
            <a:rPr lang="en-US" sz="1500" kern="1200" baseline="0" dirty="0"/>
            <a:t>st</a:t>
          </a:r>
          <a:r>
            <a:rPr lang="en-US" sz="1500" kern="1200" dirty="0"/>
            <a:t> line therapy</a:t>
          </a:r>
        </a:p>
      </dsp:txBody>
      <dsp:txXfrm>
        <a:off x="29088" y="1419812"/>
        <a:ext cx="7828524" cy="537701"/>
      </dsp:txXfrm>
    </dsp:sp>
    <dsp:sp modelId="{1D6AB09D-26F1-4B31-A26B-0AED1483F606}">
      <dsp:nvSpPr>
        <dsp:cNvPr id="0" name=""/>
        <dsp:cNvSpPr/>
      </dsp:nvSpPr>
      <dsp:spPr>
        <a:xfrm>
          <a:off x="0" y="1986602"/>
          <a:ext cx="78867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However, resistance and CNS progression limit the use and impact of 1</a:t>
          </a:r>
          <a:r>
            <a:rPr lang="en-US" sz="1200" kern="1200" baseline="0" dirty="0"/>
            <a:t>st</a:t>
          </a:r>
          <a:r>
            <a:rPr lang="en-US" sz="1200" kern="1200" dirty="0"/>
            <a:t> generation </a:t>
          </a:r>
          <a:r>
            <a:rPr lang="en-US" sz="1200" i="1" kern="1200" dirty="0"/>
            <a:t>ROS1</a:t>
          </a:r>
          <a:r>
            <a:rPr lang="en-US" sz="1200" kern="1200" dirty="0"/>
            <a:t> targeted agents</a:t>
          </a:r>
        </a:p>
      </dsp:txBody>
      <dsp:txXfrm>
        <a:off x="0" y="1986602"/>
        <a:ext cx="7886700" cy="248400"/>
      </dsp:txXfrm>
    </dsp:sp>
    <dsp:sp modelId="{1E456382-0528-4737-BDB7-5D57729407C2}">
      <dsp:nvSpPr>
        <dsp:cNvPr id="0" name=""/>
        <dsp:cNvSpPr/>
      </dsp:nvSpPr>
      <dsp:spPr>
        <a:xfrm>
          <a:off x="0" y="2235002"/>
          <a:ext cx="7886700" cy="595877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Next generation</a:t>
          </a:r>
          <a:r>
            <a:rPr lang="en-US" sz="1500" i="1" kern="1200" dirty="0"/>
            <a:t> ROS1 </a:t>
          </a:r>
          <a:r>
            <a:rPr lang="en-US" sz="1500" kern="1200" dirty="0"/>
            <a:t>targeted therapies, including repotrectinib, offer enhanced CNS penetration and activity </a:t>
          </a:r>
        </a:p>
      </dsp:txBody>
      <dsp:txXfrm>
        <a:off x="29088" y="2264090"/>
        <a:ext cx="7828524" cy="537701"/>
      </dsp:txXfrm>
    </dsp:sp>
    <dsp:sp modelId="{9252942A-59E6-4AB8-BABD-DE2A4743CEA3}">
      <dsp:nvSpPr>
        <dsp:cNvPr id="0" name=""/>
        <dsp:cNvSpPr/>
      </dsp:nvSpPr>
      <dsp:spPr>
        <a:xfrm>
          <a:off x="0" y="2830879"/>
          <a:ext cx="78867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Overcomes </a:t>
          </a:r>
          <a:r>
            <a:rPr lang="en-US" sz="1200" i="1" kern="1200" dirty="0"/>
            <a:t>ROS1</a:t>
          </a:r>
          <a:r>
            <a:rPr lang="en-US" sz="1200" kern="1200" dirty="0"/>
            <a:t>-resistant mutations and produce strong responses and disease control in CNS</a:t>
          </a:r>
        </a:p>
      </dsp:txBody>
      <dsp:txXfrm>
        <a:off x="0" y="2830879"/>
        <a:ext cx="7886700" cy="248400"/>
      </dsp:txXfrm>
    </dsp:sp>
    <dsp:sp modelId="{56A7EB37-E727-483D-AD9C-005920BA9285}">
      <dsp:nvSpPr>
        <dsp:cNvPr id="0" name=""/>
        <dsp:cNvSpPr/>
      </dsp:nvSpPr>
      <dsp:spPr>
        <a:xfrm>
          <a:off x="0" y="3079279"/>
          <a:ext cx="7886700" cy="595877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Therapy for </a:t>
          </a:r>
          <a:r>
            <a:rPr lang="en-US" sz="1500" i="1" kern="1200" dirty="0"/>
            <a:t>ROS1</a:t>
          </a:r>
          <a:r>
            <a:rPr lang="en-US" sz="1500" kern="1200" dirty="0"/>
            <a:t> rearrangements in patients with metastatic NSCLC should be optimized based on patient factors and shared decision making including monitoring and adverse event management </a:t>
          </a:r>
        </a:p>
      </dsp:txBody>
      <dsp:txXfrm>
        <a:off x="29088" y="3108367"/>
        <a:ext cx="7828524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6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F83-1D12-8F42-B200-90A288F6047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CD2-C56C-D746-BCB8-6DAAE914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97E2-40BE-9146-9FEF-63F1A57A409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1FAF-2363-B449-BE9E-3617E922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artis.com/us-en/sites/novartis_us/files/zykadia.pdf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nccn.org/professionals/physician_gls/pdf/nscl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hyperlink" Target="https://packageinserts.bms.com/pi/pi_augtyro.pdf" TargetMode="External"/><Relationship Id="rId5" Type="http://schemas.openxmlformats.org/officeDocument/2006/relationships/diagramColors" Target="../diagrams/colors2.xml"/><Relationship Id="rId10" Type="http://schemas.openxmlformats.org/officeDocument/2006/relationships/hyperlink" Target="https://www.gene.com/download/pdf/rozlytrek_prescribing.pdf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labeling.pfizer.com/ShowLabeling.aspx?id=67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nccn.org/professionals/physician_gls/pdf/nscl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nccn.org/professionals/physician_gls/pdf/nscl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labeling.pfizer.com/ShowLabeling.aspx?id=676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www.gene.com/download/pdf/rozlytrek_prescribing.pd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packageinserts.bms.com/pi/pi_augtyro.pdf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abeling.pfizer.com/ShowLabeling.aspx?id=11140" TargetMode="External"/><Relationship Id="rId3" Type="http://schemas.openxmlformats.org/officeDocument/2006/relationships/diagramLayout" Target="../diagrams/layout8.xml"/><Relationship Id="rId7" Type="http://schemas.openxmlformats.org/officeDocument/2006/relationships/hyperlink" Target="https://www.nccn.org/professionals/physician_gls/pdf/nscl.pd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seer.cancer.gov/statfacts/html/lungb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cn.org/professionals/physician_gls/pdf/nscl.pdf" TargetMode="External"/><Relationship Id="rId5" Type="http://schemas.openxmlformats.org/officeDocument/2006/relationships/hyperlink" Target="https://seer.cancer.gov/statfacts/html/lungb.html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nscl.pdf" TargetMode="External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molecule&#10;&#10;Description automatically generated with medium confidence">
            <a:extLst>
              <a:ext uri="{FF2B5EF4-FFF2-40B4-BE49-F238E27FC236}">
                <a16:creationId xmlns:a16="http://schemas.microsoft.com/office/drawing/2014/main" id="{EE34C046-7113-7529-63ED-D63A9BBC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2B0B-2833-11E8-4B1E-A3E762FA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2" y="1408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+mn-lt"/>
              </a:rPr>
              <a:t>ROS1</a:t>
            </a:r>
            <a:r>
              <a:rPr lang="en-US" dirty="0">
                <a:latin typeface="+mn-lt"/>
              </a:rPr>
              <a:t> Targeted Agents for Frontline Treatment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47A771-9269-72A9-434A-5BDA6C3D2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5996"/>
              </p:ext>
            </p:extLst>
          </p:nvPr>
        </p:nvGraphicFramePr>
        <p:xfrm>
          <a:off x="237761" y="858559"/>
          <a:ext cx="6002087" cy="357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10F464-7AEA-F735-BC3F-A1F3D0BF2831}"/>
              </a:ext>
            </a:extLst>
          </p:cNvPr>
          <p:cNvSpPr txBox="1"/>
          <p:nvPr/>
        </p:nvSpPr>
        <p:spPr>
          <a:xfrm>
            <a:off x="3071267" y="4486169"/>
            <a:ext cx="6072733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1. NCCN Guidelines. Non-Small Cell Lung Cancer. V7.2024. Accessed Jul 20, 2024. </a:t>
            </a:r>
            <a:r>
              <a:rPr lang="en-US" sz="675" dirty="0">
                <a:solidFill>
                  <a:srgbClr val="212121"/>
                </a:solidFill>
                <a:hlinkClick r:id="rId7"/>
              </a:rPr>
              <a:t>https://www.nccn.org/professionals/physician_gls/pdf/nscl.pdf</a:t>
            </a:r>
            <a:r>
              <a:rPr lang="en-US" sz="675" dirty="0">
                <a:solidFill>
                  <a:srgbClr val="212121"/>
                </a:solidFill>
              </a:rPr>
              <a:t> </a:t>
            </a:r>
            <a:r>
              <a:rPr lang="en-US" sz="675" dirty="0">
                <a:solidFill>
                  <a:schemeClr val="bg1"/>
                </a:solidFill>
              </a:rPr>
              <a:t>2. </a:t>
            </a:r>
            <a:r>
              <a:rPr lang="en-US" sz="675" dirty="0" err="1">
                <a:solidFill>
                  <a:schemeClr val="bg1"/>
                </a:solidFill>
              </a:rPr>
              <a:t>Zykadia</a:t>
            </a:r>
            <a:r>
              <a:rPr lang="en-US" sz="675" dirty="0">
                <a:solidFill>
                  <a:schemeClr val="bg1"/>
                </a:solidFill>
              </a:rPr>
              <a:t>. Prescribing Information. Novartis Pharmaceutical Corp; Oct 2021. Accessed Jul 20, 2024</a:t>
            </a:r>
            <a:r>
              <a:rPr lang="en-US" sz="675" dirty="0">
                <a:solidFill>
                  <a:srgbClr val="212121"/>
                </a:solidFill>
              </a:rPr>
              <a:t>. </a:t>
            </a:r>
            <a:r>
              <a:rPr lang="en-US" sz="675" dirty="0">
                <a:solidFill>
                  <a:srgbClr val="212121"/>
                </a:solidFill>
                <a:hlinkClick r:id="rId8"/>
              </a:rPr>
              <a:t>https://www.novartis.com/us-en/sites/novartis_us/files/zykadia.pdf</a:t>
            </a:r>
            <a:r>
              <a:rPr lang="en-US" sz="675" dirty="0">
                <a:solidFill>
                  <a:srgbClr val="212121"/>
                </a:solidFill>
              </a:rPr>
              <a:t>  </a:t>
            </a:r>
            <a:r>
              <a:rPr lang="en-US" sz="675" dirty="0">
                <a:solidFill>
                  <a:schemeClr val="bg1"/>
                </a:solidFill>
              </a:rPr>
              <a:t>3. </a:t>
            </a:r>
            <a:r>
              <a:rPr lang="en-US" sz="675" dirty="0" err="1">
                <a:solidFill>
                  <a:schemeClr val="bg1"/>
                </a:solidFill>
              </a:rPr>
              <a:t>Xalkori</a:t>
            </a:r>
            <a:r>
              <a:rPr lang="en-US" sz="675" dirty="0">
                <a:solidFill>
                  <a:schemeClr val="bg1"/>
                </a:solidFill>
              </a:rPr>
              <a:t>. Prescribing information. Pfizer, Inc.; Sept 2023. Accessed Jul 21, 2024. </a:t>
            </a:r>
            <a:r>
              <a:rPr lang="en-US" sz="675" dirty="0">
                <a:solidFill>
                  <a:srgbClr val="212121"/>
                </a:solidFill>
                <a:hlinkClick r:id="rId9"/>
              </a:rPr>
              <a:t>https://labeling.pfizer.com/ShowLabeling.aspx?id=676</a:t>
            </a:r>
            <a:r>
              <a:rPr lang="en-US" sz="675" dirty="0">
                <a:solidFill>
                  <a:srgbClr val="212121"/>
                </a:solidFill>
              </a:rPr>
              <a:t> </a:t>
            </a:r>
            <a:r>
              <a:rPr lang="en-US" sz="675" dirty="0">
                <a:solidFill>
                  <a:schemeClr val="bg1"/>
                </a:solidFill>
              </a:rPr>
              <a:t>4. </a:t>
            </a:r>
            <a:r>
              <a:rPr lang="en-US" sz="675" dirty="0" err="1">
                <a:solidFill>
                  <a:schemeClr val="bg1"/>
                </a:solidFill>
              </a:rPr>
              <a:t>Rozlytrek</a:t>
            </a:r>
            <a:r>
              <a:rPr lang="en-US" sz="675" dirty="0">
                <a:solidFill>
                  <a:schemeClr val="bg1"/>
                </a:solidFill>
              </a:rPr>
              <a:t>. Prescribing Information. Genentech, Inc.; Jan 2024. Accessed Jul 21, 2024.  </a:t>
            </a:r>
            <a:r>
              <a:rPr lang="en-US" sz="675" dirty="0">
                <a:solidFill>
                  <a:srgbClr val="212121"/>
                </a:solidFill>
                <a:hlinkClick r:id="rId10"/>
              </a:rPr>
              <a:t>https://www.gene.com/download/pdf/rozlytrek_prescribing.pdf</a:t>
            </a:r>
            <a:r>
              <a:rPr lang="en-US" sz="675" dirty="0">
                <a:solidFill>
                  <a:srgbClr val="212121"/>
                </a:solidFill>
              </a:rPr>
              <a:t> </a:t>
            </a:r>
            <a:r>
              <a:rPr lang="en-US" sz="675" dirty="0">
                <a:solidFill>
                  <a:schemeClr val="bg1"/>
                </a:solidFill>
              </a:rPr>
              <a:t>5. </a:t>
            </a:r>
            <a:r>
              <a:rPr lang="en-US" sz="675" dirty="0" err="1">
                <a:solidFill>
                  <a:schemeClr val="bg1"/>
                </a:solidFill>
              </a:rPr>
              <a:t>Augtyro</a:t>
            </a:r>
            <a:r>
              <a:rPr lang="en-US" sz="675" dirty="0">
                <a:solidFill>
                  <a:schemeClr val="bg1"/>
                </a:solidFill>
              </a:rPr>
              <a:t>. Prescribing Information. Bristol-Myers Squibb Company; Jun 2024. Accessed Jul 21, 2024. </a:t>
            </a:r>
            <a:r>
              <a:rPr lang="en-US" sz="675" dirty="0">
                <a:solidFill>
                  <a:srgbClr val="212121"/>
                </a:solidFill>
                <a:hlinkClick r:id="rId11"/>
              </a:rPr>
              <a:t>https://packageinserts.bms.com/pi/pi_augtyro.pdf</a:t>
            </a:r>
            <a:r>
              <a:rPr lang="en-US" sz="675" dirty="0">
                <a:solidFill>
                  <a:srgbClr val="212121"/>
                </a:solidFill>
              </a:rPr>
              <a:t> </a:t>
            </a:r>
            <a:endParaRPr lang="en-US" sz="675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F67EDF-1871-54F7-C995-3ABC53FA9CE4}"/>
              </a:ext>
            </a:extLst>
          </p:cNvPr>
          <p:cNvSpPr/>
          <p:nvPr/>
        </p:nvSpPr>
        <p:spPr>
          <a:xfrm>
            <a:off x="6358919" y="1777615"/>
            <a:ext cx="2661630" cy="1588270"/>
          </a:xfrm>
          <a:prstGeom prst="roundRect">
            <a:avLst/>
          </a:prstGeom>
          <a:solidFill>
            <a:srgbClr val="D656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**NCCN guidelines recommend testing for </a:t>
            </a:r>
            <a:r>
              <a:rPr lang="en-US" i="1" dirty="0"/>
              <a:t>ROS1</a:t>
            </a:r>
            <a:r>
              <a:rPr lang="en-US" dirty="0"/>
              <a:t> gene rearrangements prior to first line therapy in metastatic NSCLC</a:t>
            </a:r>
            <a:r>
              <a:rPr lang="en-US" baseline="30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9D11-1908-44FB-565F-82CB8CB9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NCCN </a:t>
            </a:r>
            <a:r>
              <a:rPr lang="en-US" i="1" dirty="0">
                <a:latin typeface="+mn-lt"/>
              </a:rPr>
              <a:t>ROS1</a:t>
            </a:r>
            <a:r>
              <a:rPr lang="en-US" dirty="0">
                <a:latin typeface="+mn-lt"/>
              </a:rPr>
              <a:t> Rearrangement Treatment Algorithm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FF1052-2F9B-2F82-4923-844CD65FE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190479"/>
              </p:ext>
            </p:extLst>
          </p:nvPr>
        </p:nvGraphicFramePr>
        <p:xfrm>
          <a:off x="574862" y="1086046"/>
          <a:ext cx="7886700" cy="231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A54E60-23C0-7854-F609-3D0E957A8511}"/>
              </a:ext>
            </a:extLst>
          </p:cNvPr>
          <p:cNvSpPr txBox="1"/>
          <p:nvPr/>
        </p:nvSpPr>
        <p:spPr>
          <a:xfrm>
            <a:off x="3079376" y="4502587"/>
            <a:ext cx="538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Adapted from National Comprehensive Cancer Network Guidelines. Non-Small Cell Lung Cancer. V7.2024. Published Jun 26,2024. Accessed Jul 22, 2024.  </a:t>
            </a:r>
            <a:r>
              <a:rPr lang="en-US" sz="900" dirty="0">
                <a:hlinkClick r:id="rId7"/>
              </a:rPr>
              <a:t>https://www.nccn.org/professionals/physician_gls/pdf/nscl.pdf</a:t>
            </a:r>
            <a:endParaRPr lang="en-US" sz="9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840A25-E557-7F94-23D3-0A155D7E0859}"/>
              </a:ext>
            </a:extLst>
          </p:cNvPr>
          <p:cNvSpPr/>
          <p:nvPr/>
        </p:nvSpPr>
        <p:spPr>
          <a:xfrm>
            <a:off x="628650" y="3493980"/>
            <a:ext cx="7886700" cy="9167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/>
              <a:t>*If </a:t>
            </a:r>
            <a:r>
              <a:rPr lang="en-US" sz="1350" i="1" dirty="0"/>
              <a:t>ROS1</a:t>
            </a:r>
            <a:r>
              <a:rPr lang="en-US" sz="1350" dirty="0"/>
              <a:t> rearrangement discovered after 1st-line treatment has already begun: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Complete planned systemic therapy (including maintenance)</a:t>
            </a:r>
          </a:p>
          <a:p>
            <a:r>
              <a:rPr lang="en-US" sz="1350" dirty="0"/>
              <a:t>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Interrupt therapy and initiate 1 of the </a:t>
            </a:r>
            <a:r>
              <a:rPr lang="en-US" sz="1350" i="1" dirty="0"/>
              <a:t>ROS1</a:t>
            </a:r>
            <a:r>
              <a:rPr lang="en-US" sz="1350" dirty="0"/>
              <a:t> targeted agents listed above</a:t>
            </a:r>
          </a:p>
        </p:txBody>
      </p:sp>
    </p:spTree>
    <p:extLst>
      <p:ext uri="{BB962C8B-B14F-4D97-AF65-F5344CB8AC3E}">
        <p14:creationId xmlns:p14="http://schemas.microsoft.com/office/powerpoint/2010/main" val="407135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4E5C-E988-57B6-920F-8B33CE5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50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Subsequent Therapy For Metastatic </a:t>
            </a:r>
            <a:r>
              <a:rPr lang="en-US" i="1" dirty="0">
                <a:latin typeface="+mn-lt"/>
              </a:rPr>
              <a:t>ROS1</a:t>
            </a:r>
            <a:r>
              <a:rPr lang="en-US" dirty="0">
                <a:latin typeface="+mn-lt"/>
              </a:rPr>
              <a:t> NSCLC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119A12-E6E9-D267-BCBB-24F92E261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33969"/>
              </p:ext>
            </p:extLst>
          </p:nvPr>
        </p:nvGraphicFramePr>
        <p:xfrm>
          <a:off x="143458" y="977195"/>
          <a:ext cx="83802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782591-412C-D4D2-8EB1-F534A3479587}"/>
              </a:ext>
            </a:extLst>
          </p:cNvPr>
          <p:cNvSpPr txBox="1"/>
          <p:nvPr/>
        </p:nvSpPr>
        <p:spPr>
          <a:xfrm>
            <a:off x="3012821" y="4504951"/>
            <a:ext cx="604867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Adapted from National Comprehensive Cancer Network Guidelines. Non-Small Cell Lung Cancer. V7.2024. Published Jun 26,2024. Accessed Jul 22, 2024. </a:t>
            </a:r>
            <a:r>
              <a:rPr lang="en-US" sz="675" dirty="0">
                <a:hlinkClick r:id="rId7"/>
              </a:rPr>
              <a:t>https://www.nccn.org/professionals/physician_gls/pdf/nscl.pdf</a:t>
            </a:r>
            <a:endParaRPr lang="en-US" sz="675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182F38-84DB-0132-2CE6-433D0C117CBE}"/>
              </a:ext>
            </a:extLst>
          </p:cNvPr>
          <p:cNvCxnSpPr>
            <a:cxnSpLocks/>
          </p:cNvCxnSpPr>
          <p:nvPr/>
        </p:nvCxnSpPr>
        <p:spPr>
          <a:xfrm flipV="1">
            <a:off x="3328930" y="3281869"/>
            <a:ext cx="797768" cy="37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C0A9B-65F0-B322-F08E-C3EBB2878875}"/>
              </a:ext>
            </a:extLst>
          </p:cNvPr>
          <p:cNvCxnSpPr>
            <a:cxnSpLocks/>
          </p:cNvCxnSpPr>
          <p:nvPr/>
        </p:nvCxnSpPr>
        <p:spPr>
          <a:xfrm>
            <a:off x="3327183" y="3726675"/>
            <a:ext cx="700969" cy="46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D62D0A-F10D-4E9F-7B11-8D89C4E74A2B}"/>
              </a:ext>
            </a:extLst>
          </p:cNvPr>
          <p:cNvSpPr txBox="1"/>
          <p:nvPr/>
        </p:nvSpPr>
        <p:spPr>
          <a:xfrm rot="20103524">
            <a:off x="3212781" y="3204266"/>
            <a:ext cx="853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Brain</a:t>
            </a:r>
            <a:r>
              <a:rPr lang="en-US" sz="135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A58BB-E70D-1E66-C1F2-286CEE26B7A4}"/>
              </a:ext>
            </a:extLst>
          </p:cNvPr>
          <p:cNvSpPr txBox="1"/>
          <p:nvPr/>
        </p:nvSpPr>
        <p:spPr>
          <a:xfrm rot="2107016">
            <a:off x="3301064" y="3691494"/>
            <a:ext cx="853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Systemic</a:t>
            </a:r>
            <a:r>
              <a:rPr lang="en-US" sz="1350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B3BDBE-9317-83F9-CE20-77B8A319447D}"/>
              </a:ext>
            </a:extLst>
          </p:cNvPr>
          <p:cNvGrpSpPr/>
          <p:nvPr/>
        </p:nvGrpSpPr>
        <p:grpSpPr>
          <a:xfrm>
            <a:off x="4173049" y="3779184"/>
            <a:ext cx="3891546" cy="1188577"/>
            <a:chOff x="6087343" y="2057348"/>
            <a:chExt cx="5188729" cy="15847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629513-AFDB-ACD7-88ED-02FEAF8AD140}"/>
                </a:ext>
              </a:extLst>
            </p:cNvPr>
            <p:cNvSpPr/>
            <p:nvPr/>
          </p:nvSpPr>
          <p:spPr>
            <a:xfrm>
              <a:off x="6326920" y="2622273"/>
              <a:ext cx="4533474" cy="10198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B13777-5E41-7813-6555-F38E10FB4ACF}"/>
                </a:ext>
              </a:extLst>
            </p:cNvPr>
            <p:cNvSpPr txBox="1"/>
            <p:nvPr/>
          </p:nvSpPr>
          <p:spPr>
            <a:xfrm>
              <a:off x="6087343" y="2057348"/>
              <a:ext cx="5188729" cy="1019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Repotrectinib (if not used previously) or lorlatinib</a:t>
              </a: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Or systemic therapy options (chemotherapy/immunotherapy)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EA60A3-81DA-6645-8A02-EF00E99BAD4B}"/>
              </a:ext>
            </a:extLst>
          </p:cNvPr>
          <p:cNvSpPr txBox="1"/>
          <p:nvPr/>
        </p:nvSpPr>
        <p:spPr>
          <a:xfrm rot="2102935">
            <a:off x="3076218" y="3877217"/>
            <a:ext cx="85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Multiple lesions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E3C2E7-4DC6-889D-7EA2-2AF83F141EA9}"/>
              </a:ext>
            </a:extLst>
          </p:cNvPr>
          <p:cNvCxnSpPr/>
          <p:nvPr/>
        </p:nvCxnSpPr>
        <p:spPr>
          <a:xfrm>
            <a:off x="3263835" y="3037186"/>
            <a:ext cx="468501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37A707-34E2-8C11-7F20-1493B9D39458}"/>
              </a:ext>
            </a:extLst>
          </p:cNvPr>
          <p:cNvCxnSpPr>
            <a:cxnSpLocks/>
          </p:cNvCxnSpPr>
          <p:nvPr/>
        </p:nvCxnSpPr>
        <p:spPr>
          <a:xfrm>
            <a:off x="3955342" y="3779689"/>
            <a:ext cx="394918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3DD611-A012-A942-F469-E99A71F697C4}"/>
              </a:ext>
            </a:extLst>
          </p:cNvPr>
          <p:cNvSpPr/>
          <p:nvPr/>
        </p:nvSpPr>
        <p:spPr>
          <a:xfrm>
            <a:off x="3189320" y="2725252"/>
            <a:ext cx="4074625" cy="2279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CCF0502-9052-425E-D3B3-913635074CE1}"/>
              </a:ext>
            </a:extLst>
          </p:cNvPr>
          <p:cNvSpPr/>
          <p:nvPr/>
        </p:nvSpPr>
        <p:spPr>
          <a:xfrm>
            <a:off x="4153377" y="3317779"/>
            <a:ext cx="3952633" cy="4171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10745C-532A-F56F-3D50-6951C9482514}"/>
              </a:ext>
            </a:extLst>
          </p:cNvPr>
          <p:cNvSpPr/>
          <p:nvPr/>
        </p:nvSpPr>
        <p:spPr>
          <a:xfrm>
            <a:off x="4199869" y="3836001"/>
            <a:ext cx="3748982" cy="62467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5340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9787D6-EBD3-9201-0906-7D4744933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50" i="1" dirty="0">
                <a:latin typeface="+mn-lt"/>
              </a:rPr>
              <a:t>ROS1 </a:t>
            </a:r>
            <a:r>
              <a:rPr lang="en-US" sz="4050" dirty="0">
                <a:latin typeface="+mn-lt"/>
              </a:rPr>
              <a:t>Targeted Therapy Safety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71169F1-2E9D-8129-04E1-1D52BFCD7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382D-4D34-413A-B51F-1A92FC15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340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Crizotinib Safety Profile</a:t>
            </a:r>
            <a:r>
              <a:rPr lang="en-US" baseline="30000" dirty="0">
                <a:latin typeface="+mn-lt"/>
              </a:rPr>
              <a:t>1,2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2A75D5-C303-70B5-3DBC-4518154F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46935"/>
              </p:ext>
            </p:extLst>
          </p:nvPr>
        </p:nvGraphicFramePr>
        <p:xfrm>
          <a:off x="447166" y="872519"/>
          <a:ext cx="8494410" cy="343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F77C7C-4E62-F2F2-D270-5A4359CA56CB}"/>
              </a:ext>
            </a:extLst>
          </p:cNvPr>
          <p:cNvSpPr txBox="1"/>
          <p:nvPr/>
        </p:nvSpPr>
        <p:spPr>
          <a:xfrm>
            <a:off x="3052379" y="4496712"/>
            <a:ext cx="583540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</a:rPr>
              <a:t>1. </a:t>
            </a:r>
            <a:r>
              <a:rPr lang="en-US" sz="825" dirty="0" err="1">
                <a:solidFill>
                  <a:schemeClr val="bg1"/>
                </a:solidFill>
              </a:rPr>
              <a:t>Xalkori</a:t>
            </a:r>
            <a:r>
              <a:rPr lang="en-US" sz="825" dirty="0">
                <a:solidFill>
                  <a:schemeClr val="bg1"/>
                </a:solidFill>
              </a:rPr>
              <a:t>. Prescribing information. Pfizer, Inc.; Sept 2023. Accessed Jul 21, 2024. </a:t>
            </a:r>
            <a:r>
              <a:rPr lang="en-US" sz="825" dirty="0">
                <a:solidFill>
                  <a:srgbClr val="212121"/>
                </a:solidFill>
                <a:hlinkClick r:id="rId7"/>
              </a:rPr>
              <a:t>https://labeling.pfizer.com/ShowLabeling.aspx?id=676</a:t>
            </a:r>
            <a:r>
              <a:rPr lang="en-US" sz="825" dirty="0">
                <a:solidFill>
                  <a:srgbClr val="212121"/>
                </a:solidFill>
              </a:rPr>
              <a:t> </a:t>
            </a:r>
            <a:r>
              <a:rPr lang="en-US" sz="825" dirty="0">
                <a:solidFill>
                  <a:schemeClr val="bg1"/>
                </a:solidFill>
              </a:rPr>
              <a:t>2. 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Shaw AT, et al. </a:t>
            </a:r>
            <a:r>
              <a:rPr lang="en-US" sz="825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Ann Oncol.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2019;30(7):1121-1126</a:t>
            </a:r>
            <a:endParaRPr lang="en-US" sz="8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59F3-A0FE-25EC-5B26-3DEE31A6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3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Entrectinib Safety Profile</a:t>
            </a:r>
            <a:r>
              <a:rPr lang="en-US" baseline="30000" dirty="0">
                <a:latin typeface="+mn-lt"/>
              </a:rPr>
              <a:t>1,2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3493E4-2FA4-7999-42A2-29571E5F6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75267"/>
              </p:ext>
            </p:extLst>
          </p:nvPr>
        </p:nvGraphicFramePr>
        <p:xfrm>
          <a:off x="377146" y="833718"/>
          <a:ext cx="8538254" cy="362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7C06FE-5E67-949A-DCB4-5741AEBB1E96}"/>
              </a:ext>
            </a:extLst>
          </p:cNvPr>
          <p:cNvSpPr txBox="1"/>
          <p:nvPr/>
        </p:nvSpPr>
        <p:spPr>
          <a:xfrm>
            <a:off x="3022406" y="4506153"/>
            <a:ext cx="5298678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</a:rPr>
              <a:t>1. </a:t>
            </a:r>
            <a:r>
              <a:rPr lang="en-US" sz="825" dirty="0" err="1">
                <a:solidFill>
                  <a:schemeClr val="bg1"/>
                </a:solidFill>
              </a:rPr>
              <a:t>Rozlytrek</a:t>
            </a:r>
            <a:r>
              <a:rPr lang="en-US" sz="825" dirty="0">
                <a:solidFill>
                  <a:schemeClr val="bg1"/>
                </a:solidFill>
              </a:rPr>
              <a:t>. Prescribing Information. Genentech, Inc.; Jan 2024. Accessed Jul 21, 2024.  </a:t>
            </a:r>
            <a:r>
              <a:rPr lang="en-US" sz="825" dirty="0">
                <a:solidFill>
                  <a:srgbClr val="212121"/>
                </a:solidFill>
                <a:hlinkClick r:id="rId7"/>
              </a:rPr>
              <a:t>https://www.gene.com/download/pdf/rozlytrek_prescribing.pdf</a:t>
            </a:r>
            <a:r>
              <a:rPr lang="en-US" sz="825" dirty="0">
                <a:solidFill>
                  <a:srgbClr val="212121"/>
                </a:solidFill>
              </a:rPr>
              <a:t> </a:t>
            </a:r>
            <a:r>
              <a:rPr lang="en-US" sz="825" dirty="0">
                <a:solidFill>
                  <a:schemeClr val="bg1"/>
                </a:solidFill>
              </a:rPr>
              <a:t>2. 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Drilon A, et al. </a:t>
            </a:r>
            <a:r>
              <a:rPr lang="en-US" sz="825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Lancet Oncol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2020;21(2):261-270</a:t>
            </a:r>
            <a:endParaRPr lang="en-US" sz="8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80C7-B25C-3068-93E8-2CE4459B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89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Repotrectinib Safety Profile</a:t>
            </a:r>
            <a:r>
              <a:rPr lang="en-US" baseline="30000" dirty="0">
                <a:latin typeface="+mn-lt"/>
              </a:rPr>
              <a:t>1,2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765FF9-E427-5327-E2B4-EE9517E34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3454"/>
              </p:ext>
            </p:extLst>
          </p:nvPr>
        </p:nvGraphicFramePr>
        <p:xfrm>
          <a:off x="135731" y="939799"/>
          <a:ext cx="8879682" cy="342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D310B9-715B-50C0-847C-CD1DE91952B7}"/>
              </a:ext>
            </a:extLst>
          </p:cNvPr>
          <p:cNvSpPr txBox="1"/>
          <p:nvPr/>
        </p:nvSpPr>
        <p:spPr>
          <a:xfrm>
            <a:off x="3086099" y="4495315"/>
            <a:ext cx="5265965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</a:rPr>
              <a:t>1. </a:t>
            </a:r>
            <a:r>
              <a:rPr lang="en-US" sz="825" dirty="0" err="1">
                <a:solidFill>
                  <a:schemeClr val="bg1"/>
                </a:solidFill>
              </a:rPr>
              <a:t>Augtyro</a:t>
            </a:r>
            <a:r>
              <a:rPr lang="en-US" sz="825" dirty="0">
                <a:solidFill>
                  <a:schemeClr val="bg1"/>
                </a:solidFill>
              </a:rPr>
              <a:t>. Prescribing Information. Bristol-Myers Squibb Company; Jun 2024. Accessed Jul 21, 2024. </a:t>
            </a:r>
            <a:r>
              <a:rPr lang="en-US" sz="825" dirty="0">
                <a:solidFill>
                  <a:srgbClr val="212121"/>
                </a:solidFill>
                <a:hlinkClick r:id="rId7"/>
              </a:rPr>
              <a:t>https://packageinserts.bms.com/pi/pi_augtyro.pdf</a:t>
            </a:r>
            <a:r>
              <a:rPr lang="en-US" sz="825" dirty="0">
                <a:solidFill>
                  <a:srgbClr val="212121"/>
                </a:solidFill>
              </a:rPr>
              <a:t> </a:t>
            </a:r>
            <a:r>
              <a:rPr lang="en-US" sz="825" dirty="0">
                <a:solidFill>
                  <a:schemeClr val="bg1"/>
                </a:solidFill>
              </a:rPr>
              <a:t>2. 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Drilon A, et al. </a:t>
            </a:r>
            <a:r>
              <a:rPr lang="en-US" sz="825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Engl J Med</a:t>
            </a:r>
            <a:r>
              <a:rPr lang="en-US" sz="825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2024;390(2):118-131</a:t>
            </a:r>
            <a:endParaRPr lang="en-US" sz="8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0596B-84F4-AB46-B057-069601954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latin typeface="+mn-lt"/>
              </a:rPr>
              <a:t>Sequencing Considerations in </a:t>
            </a:r>
            <a:r>
              <a:rPr lang="en-US" sz="4050" i="1" dirty="0">
                <a:latin typeface="+mn-lt"/>
              </a:rPr>
              <a:t>ROS1</a:t>
            </a:r>
            <a:r>
              <a:rPr lang="en-US" sz="4050" dirty="0">
                <a:latin typeface="+mn-lt"/>
              </a:rPr>
              <a:t> Rearrangement NSCLC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918C244-1C23-EA48-6018-08E327D81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506E-897A-9915-2250-CC82D7B9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963"/>
            <a:ext cx="748665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Clinical Considerations for </a:t>
            </a:r>
            <a:r>
              <a:rPr lang="en-US" i="1" dirty="0">
                <a:latin typeface="+mn-lt"/>
              </a:rPr>
              <a:t>ROS1</a:t>
            </a:r>
            <a:r>
              <a:rPr lang="en-US" dirty="0">
                <a:latin typeface="+mn-lt"/>
              </a:rPr>
              <a:t> Rearrangement in NSCLC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12DDB1-F2AB-2084-DF5C-96B3D95CD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57755"/>
              </p:ext>
            </p:extLst>
          </p:nvPr>
        </p:nvGraphicFramePr>
        <p:xfrm>
          <a:off x="478631" y="1014414"/>
          <a:ext cx="7886700" cy="343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40D1DE-A24A-EF6A-9585-5AFF806A0A0B}"/>
              </a:ext>
            </a:extLst>
          </p:cNvPr>
          <p:cNvSpPr txBox="1"/>
          <p:nvPr/>
        </p:nvSpPr>
        <p:spPr>
          <a:xfrm>
            <a:off x="3023378" y="4474086"/>
            <a:ext cx="612062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1. NCCN Guidelines. Non-Small Cell Lung Cancer. V7.2024. Accessed Jul 20, 2024. </a:t>
            </a:r>
            <a:r>
              <a:rPr lang="en-US" sz="750" dirty="0">
                <a:solidFill>
                  <a:srgbClr val="212121"/>
                </a:solidFill>
                <a:hlinkClick r:id="rId7"/>
              </a:rPr>
              <a:t>https://www.nccn.org/professionals/physician_gls/pdf/nscl.pdf</a:t>
            </a:r>
            <a:r>
              <a:rPr lang="en-US" sz="750" dirty="0">
                <a:solidFill>
                  <a:srgbClr val="212121"/>
                </a:solidFill>
              </a:rPr>
              <a:t> </a:t>
            </a:r>
            <a:r>
              <a:rPr lang="en-US" sz="750" dirty="0">
                <a:solidFill>
                  <a:schemeClr val="bg1"/>
                </a:solidFill>
              </a:rPr>
              <a:t>2. 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Drilon A, et al. </a:t>
            </a:r>
            <a:r>
              <a:rPr lang="en-US" sz="750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Engl J Med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2024;390(2):118-131 3.</a:t>
            </a:r>
            <a:endParaRPr lang="en-US" sz="75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Girard N, et al. </a:t>
            </a:r>
            <a:r>
              <a:rPr lang="en-US" sz="750" i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ESMO Open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2022;7(2):100418 4. </a:t>
            </a:r>
            <a:r>
              <a:rPr lang="en-US" sz="750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Lorbrena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Prescribing Information. Pfizer, Inc.; Apr 2023; Accessed Jul 22, 2024. </a:t>
            </a:r>
            <a:r>
              <a:rPr lang="en-US" sz="750" dirty="0">
                <a:solidFill>
                  <a:srgbClr val="212121"/>
                </a:solidFill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https://labeling.pfizer.com/ShowLabeling.aspx?id=11140</a:t>
            </a:r>
            <a:r>
              <a:rPr lang="en-US" sz="750" dirty="0">
                <a:solidFill>
                  <a:srgbClr val="2121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7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50" dirty="0">
                <a:solidFill>
                  <a:srgbClr val="212121"/>
                </a:solidFill>
              </a:rPr>
              <a:t> 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60632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D382-2500-44C3-8478-4939F99C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89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Summary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D0E3B2-ECC4-628C-D0FA-7E6FF37D3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372284"/>
              </p:ext>
            </p:extLst>
          </p:nvPr>
        </p:nvGraphicFramePr>
        <p:xfrm>
          <a:off x="628650" y="760836"/>
          <a:ext cx="7886700" cy="378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AF9F-D281-9463-0959-3857EFAB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46C2-D051-289C-355B-D61921B8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Jonathan Dowell, MD</a:t>
            </a:r>
          </a:p>
          <a:p>
            <a:pPr lvl="1"/>
            <a:r>
              <a:rPr lang="en-US" i="1" dirty="0"/>
              <a:t>Professor, University of Texas Southwestern Medical Center</a:t>
            </a:r>
          </a:p>
          <a:p>
            <a:pPr lvl="1"/>
            <a:r>
              <a:rPr lang="en-US" i="1" dirty="0"/>
              <a:t>Chief of Hematology and Oncology, Dallas Veterans Affairs Medical Center</a:t>
            </a:r>
          </a:p>
          <a:p>
            <a:pPr lvl="1"/>
            <a:r>
              <a:rPr lang="en-US" i="1" dirty="0"/>
              <a:t>Education Director, University of Texas Southwestern, Division of Hematology and Oncology</a:t>
            </a:r>
          </a:p>
          <a:p>
            <a:pPr marL="3429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7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1043-10FD-DEB0-2DC4-762F194B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CF72-D902-72D8-1C66-EA22ECE28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Evaluate current first-line treatment options in patients with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ROS1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rearranged NSCLC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Optimize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ROS1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targeted tyrosine kinase inhibitors in individual patients consistent with current evidence-based guideline recommendations</a:t>
            </a:r>
          </a:p>
          <a:p>
            <a:pPr marL="385763" indent="-385763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Assess recent clinical data for emerging therapies in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ROS1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rearranged NSCLC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1535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92318-19E1-BA6D-724E-30188A0B7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Lung Cancer Overview and </a:t>
            </a:r>
            <a:r>
              <a:rPr lang="en-US" sz="3000" i="1" dirty="0">
                <a:latin typeface="+mn-lt"/>
              </a:rPr>
              <a:t>ROS1</a:t>
            </a:r>
            <a:r>
              <a:rPr lang="en-US" sz="3000" dirty="0">
                <a:latin typeface="+mn-lt"/>
              </a:rPr>
              <a:t> Rearrangement in Non-Small Cell Lung Cancer (NSCLC)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CFA7DE9-F181-245C-DA3B-DBB53B54C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6133-C91D-F7C3-93D8-67DC678F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400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Survival Gaps: Lung Cancer Incidence &amp; Mortality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5418-DB0E-4213-7E24-124DE915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05" y="1128178"/>
            <a:ext cx="4924533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Lung Cancer Statistics</a:t>
            </a:r>
            <a:r>
              <a:rPr lang="en-US" sz="2000" b="1" u="sng" baseline="30000" dirty="0"/>
              <a:t>1</a:t>
            </a:r>
            <a:r>
              <a:rPr lang="en-US" sz="2000" b="1" u="sng" dirty="0"/>
              <a:t> </a:t>
            </a:r>
          </a:p>
          <a:p>
            <a:r>
              <a:rPr lang="en-US" sz="2000" dirty="0"/>
              <a:t>&gt;234,000 new cases in US for 2024 estimated </a:t>
            </a:r>
          </a:p>
          <a:p>
            <a:r>
              <a:rPr lang="en-US" sz="2000" dirty="0"/>
              <a:t>12% of new cancer diagnoses </a:t>
            </a:r>
          </a:p>
          <a:p>
            <a:r>
              <a:rPr lang="en-US" sz="2000" dirty="0"/>
              <a:t>20% of total cancer deaths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5-Year Survival by Stage for Lung Cancer</a:t>
            </a:r>
            <a:r>
              <a:rPr lang="en-US" sz="2000" b="1" u="sng" baseline="30000" dirty="0"/>
              <a:t>2</a:t>
            </a:r>
            <a:endParaRPr lang="en-US" sz="2000" b="1" u="sng" dirty="0"/>
          </a:p>
          <a:p>
            <a:r>
              <a:rPr lang="en-US" sz="2000" dirty="0"/>
              <a:t>Localized: 63.7% </a:t>
            </a:r>
          </a:p>
          <a:p>
            <a:r>
              <a:rPr lang="en-US" sz="2000" dirty="0"/>
              <a:t>Regional: 35.9% </a:t>
            </a:r>
          </a:p>
          <a:p>
            <a:r>
              <a:rPr lang="en-US" sz="2000" b="1" dirty="0"/>
              <a:t>Distant: 8.9% </a:t>
            </a:r>
            <a:r>
              <a:rPr lang="en-US" sz="2000" b="1" dirty="0">
                <a:sym typeface="Wingdings" panose="05000000000000000000" pitchFamily="2" charset="2"/>
              </a:rPr>
              <a:t> accounts for 53% of lung cancer cases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5D664-9516-2F37-2541-1DB9DFDE46AE}"/>
              </a:ext>
            </a:extLst>
          </p:cNvPr>
          <p:cNvSpPr txBox="1"/>
          <p:nvPr/>
        </p:nvSpPr>
        <p:spPr>
          <a:xfrm>
            <a:off x="3069483" y="4480501"/>
            <a:ext cx="58587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bg1"/>
                </a:solidFill>
              </a:rPr>
              <a:t>1. Siegel RL, et al</a:t>
            </a:r>
            <a:r>
              <a:rPr lang="en-US" sz="825" i="1" dirty="0">
                <a:solidFill>
                  <a:schemeClr val="bg1"/>
                </a:solidFill>
              </a:rPr>
              <a:t>. CA Cancer J Clin</a:t>
            </a:r>
            <a:r>
              <a:rPr lang="en-US" sz="825" dirty="0">
                <a:solidFill>
                  <a:schemeClr val="bg1"/>
                </a:solidFill>
              </a:rPr>
              <a:t>. 2024;74(1):12-49; 2.  National Cancer Institute. Cancer Stat Facts: Lung and Bronchus Cancer. Accessed Jul 20, 2024. </a:t>
            </a:r>
            <a:r>
              <a:rPr lang="en-US" sz="825" dirty="0">
                <a:solidFill>
                  <a:schemeClr val="bg1"/>
                </a:solidFill>
                <a:hlinkClick r:id="rId2"/>
              </a:rPr>
              <a:t>https://seer.cancer.gov/statfacts/html/lungb.html</a:t>
            </a:r>
            <a:r>
              <a:rPr lang="en-US" sz="825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4EDD5F-BB43-C49C-DFAD-E28186D0E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841402"/>
              </p:ext>
            </p:extLst>
          </p:nvPr>
        </p:nvGraphicFramePr>
        <p:xfrm>
          <a:off x="5209921" y="957851"/>
          <a:ext cx="3777413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0CC326-6A3E-1A94-3565-AAF2F92BBB4A}"/>
              </a:ext>
            </a:extLst>
          </p:cNvPr>
          <p:cNvSpPr txBox="1"/>
          <p:nvPr/>
        </p:nvSpPr>
        <p:spPr>
          <a:xfrm>
            <a:off x="5183596" y="2600060"/>
            <a:ext cx="1098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Pancreatic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F7720-913B-8DB1-FD9A-5D0A806D1F41}"/>
              </a:ext>
            </a:extLst>
          </p:cNvPr>
          <p:cNvSpPr txBox="1"/>
          <p:nvPr/>
        </p:nvSpPr>
        <p:spPr>
          <a:xfrm>
            <a:off x="5901915" y="4010092"/>
            <a:ext cx="1098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Colorectal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C0A97-1E12-4161-21B3-28744A9315F4}"/>
              </a:ext>
            </a:extLst>
          </p:cNvPr>
          <p:cNvSpPr txBox="1"/>
          <p:nvPr/>
        </p:nvSpPr>
        <p:spPr>
          <a:xfrm>
            <a:off x="8345056" y="2510109"/>
            <a:ext cx="583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Lung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C08F37-A5EA-8725-DAEC-7C577D6132AA}"/>
              </a:ext>
            </a:extLst>
          </p:cNvPr>
          <p:cNvSpPr/>
          <p:nvPr/>
        </p:nvSpPr>
        <p:spPr>
          <a:xfrm>
            <a:off x="8130947" y="2483140"/>
            <a:ext cx="797768" cy="6191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F8B25-F7FD-FC5C-9373-703F78713466}"/>
              </a:ext>
            </a:extLst>
          </p:cNvPr>
          <p:cNvSpPr txBox="1"/>
          <p:nvPr/>
        </p:nvSpPr>
        <p:spPr>
          <a:xfrm>
            <a:off x="5901915" y="1767719"/>
            <a:ext cx="1098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Breast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D19B28-8D4B-6F8A-4FA5-64B2A738E0BA}"/>
              </a:ext>
            </a:extLst>
          </p:cNvPr>
          <p:cNvSpPr/>
          <p:nvPr/>
        </p:nvSpPr>
        <p:spPr>
          <a:xfrm>
            <a:off x="404705" y="3733605"/>
            <a:ext cx="4608168" cy="6325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739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05F0-520E-02EB-20EF-B554EEB5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939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Non-Small Cell Lung Cancer (NSCLC)</a:t>
            </a:r>
            <a:r>
              <a:rPr lang="en-US" baseline="30000" dirty="0">
                <a:latin typeface="+mn-lt"/>
              </a:rPr>
              <a:t>1-4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8D55-CB2A-EC4E-A81E-2D105741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81" y="1306795"/>
            <a:ext cx="3262216" cy="3263504"/>
          </a:xfrm>
        </p:spPr>
        <p:txBody>
          <a:bodyPr/>
          <a:lstStyle/>
          <a:p>
            <a:r>
              <a:rPr lang="en-US" b="1" dirty="0"/>
              <a:t>NSCLC most common subtype </a:t>
            </a:r>
            <a:r>
              <a:rPr lang="en-US" b="1" dirty="0">
                <a:sym typeface="Wingdings" panose="05000000000000000000" pitchFamily="2" charset="2"/>
              </a:rPr>
              <a:t> ~80%-85%</a:t>
            </a:r>
            <a:r>
              <a:rPr lang="en-US" b="1" baseline="30000" dirty="0">
                <a:sym typeface="Wingdings" panose="05000000000000000000" pitchFamily="2" charset="2"/>
              </a:rPr>
              <a:t>1,4</a:t>
            </a:r>
            <a:r>
              <a:rPr lang="en-US" b="1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5-year OS for NSCLC = 25% in United States</a:t>
            </a:r>
            <a:r>
              <a:rPr lang="en-US" b="1" baseline="30000" dirty="0">
                <a:sym typeface="Wingdings" panose="05000000000000000000" pitchFamily="2" charset="2"/>
              </a:rPr>
              <a:t>1-4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Survival continues to increase with advances in targeted and immunotherapy, but treatment gaps remain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39944D-8B46-9AFB-283C-91791DE2246B}"/>
              </a:ext>
            </a:extLst>
          </p:cNvPr>
          <p:cNvSpPr/>
          <p:nvPr/>
        </p:nvSpPr>
        <p:spPr>
          <a:xfrm>
            <a:off x="174949" y="1142054"/>
            <a:ext cx="3841880" cy="320319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F37236-DFEC-343A-D8C6-054D205DA5C1}"/>
              </a:ext>
            </a:extLst>
          </p:cNvPr>
          <p:cNvGraphicFramePr/>
          <p:nvPr/>
        </p:nvGraphicFramePr>
        <p:xfrm>
          <a:off x="3890866" y="1591212"/>
          <a:ext cx="3156371" cy="276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6AE47-4BEB-FC08-C8CF-33B214038B59}"/>
              </a:ext>
            </a:extLst>
          </p:cNvPr>
          <p:cNvSpPr txBox="1"/>
          <p:nvPr/>
        </p:nvSpPr>
        <p:spPr>
          <a:xfrm>
            <a:off x="5801308" y="1142053"/>
            <a:ext cx="2183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NSCLC Histology Subtypes</a:t>
            </a:r>
            <a:r>
              <a:rPr lang="en-US" sz="1350" b="1" baseline="30000" dirty="0"/>
              <a:t>1,4</a:t>
            </a:r>
            <a:endParaRPr lang="en-US" sz="135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C1DDDE-9D41-7194-CE32-E364E22901B1}"/>
              </a:ext>
            </a:extLst>
          </p:cNvPr>
          <p:cNvGraphicFramePr/>
          <p:nvPr/>
        </p:nvGraphicFramePr>
        <p:xfrm>
          <a:off x="6519473" y="1531849"/>
          <a:ext cx="2650478" cy="281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DBC3273-B9F2-FCBE-1D45-CBD083B03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88" y="4170582"/>
            <a:ext cx="3271429" cy="235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5E870B-17BD-C1D5-DFF7-11821C3F5CD7}"/>
              </a:ext>
            </a:extLst>
          </p:cNvPr>
          <p:cNvSpPr txBox="1"/>
          <p:nvPr/>
        </p:nvSpPr>
        <p:spPr>
          <a:xfrm>
            <a:off x="3142958" y="4521512"/>
            <a:ext cx="589346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1. </a:t>
            </a:r>
            <a:r>
              <a:rPr lang="en-US" sz="750" dirty="0">
                <a:solidFill>
                  <a:schemeClr val="bg1"/>
                </a:solidFill>
                <a:latin typeface="BlinkMacSystemFont"/>
              </a:rPr>
              <a:t>Thai AA, et al. Lung cancer. </a:t>
            </a:r>
            <a:r>
              <a:rPr lang="en-US" sz="750" i="1" dirty="0">
                <a:solidFill>
                  <a:schemeClr val="bg1"/>
                </a:solidFill>
                <a:latin typeface="BlinkMacSystemFont"/>
              </a:rPr>
              <a:t>Lancet</a:t>
            </a:r>
            <a:r>
              <a:rPr lang="en-US" sz="750" dirty="0">
                <a:solidFill>
                  <a:schemeClr val="bg1"/>
                </a:solidFill>
                <a:latin typeface="BlinkMacSystemFont"/>
              </a:rPr>
              <a:t>. 2021;398(10299):535-554; 2. </a:t>
            </a:r>
            <a:r>
              <a:rPr lang="en-US" sz="750" dirty="0">
                <a:solidFill>
                  <a:schemeClr val="bg1"/>
                </a:solidFill>
              </a:rPr>
              <a:t>Siegel RL, et al</a:t>
            </a:r>
            <a:r>
              <a:rPr lang="en-US" sz="750" i="1" dirty="0">
                <a:solidFill>
                  <a:schemeClr val="bg1"/>
                </a:solidFill>
              </a:rPr>
              <a:t>. CA Cancer J Clin</a:t>
            </a:r>
            <a:r>
              <a:rPr lang="en-US" sz="750" dirty="0">
                <a:solidFill>
                  <a:schemeClr val="bg1"/>
                </a:solidFill>
              </a:rPr>
              <a:t>. 2024;74(1):12-49; 2.  National Cancer Institute. Cancer Stat Facts: Lung and Bronchus Cancer. Accessed Jul 20, 2024. </a:t>
            </a:r>
            <a:r>
              <a:rPr lang="en-US" sz="750" dirty="0">
                <a:solidFill>
                  <a:schemeClr val="bg1"/>
                </a:solidFill>
                <a:hlinkClick r:id="rId5"/>
              </a:rPr>
              <a:t>https://seer.cancer.gov/statfacts/html/lungb.html</a:t>
            </a:r>
            <a:r>
              <a:rPr lang="en-US" sz="750" dirty="0">
                <a:solidFill>
                  <a:schemeClr val="bg1"/>
                </a:solidFill>
              </a:rPr>
              <a:t>; 4. NCCN Guidelines. Non-Small Cell Lung Cancer. V7.2024. Accessed Jul 20, 2024. </a:t>
            </a:r>
            <a:r>
              <a:rPr lang="en-US" sz="750" dirty="0">
                <a:solidFill>
                  <a:schemeClr val="bg1"/>
                </a:solidFill>
                <a:hlinkClick r:id="rId6"/>
              </a:rPr>
              <a:t>https://www.nccn.org/professionals/physician_gls/pdf/nscl.pdf</a:t>
            </a:r>
            <a:r>
              <a:rPr lang="en-US" sz="75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655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CE82-8A3F-751C-FCE8-A2720D7F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984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Molecular Alterations in NSCLC</a:t>
            </a:r>
            <a:r>
              <a:rPr lang="en-US" baseline="30000" dirty="0">
                <a:latin typeface="+mn-lt"/>
              </a:rPr>
              <a:t>1,2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B966-9107-887A-AFAF-EEBA9372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03" y="1163268"/>
            <a:ext cx="4152674" cy="3263504"/>
          </a:xfrm>
        </p:spPr>
        <p:txBody>
          <a:bodyPr>
            <a:normAutofit/>
          </a:bodyPr>
          <a:lstStyle/>
          <a:p>
            <a:r>
              <a:rPr lang="en-US" dirty="0"/>
              <a:t>Several predictive and prognostic genomic alterations are of interest in NSCLC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Certain alterations may increase risk for central nervous system (CNS) metastasis compared to NSCLC without a mutation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72397-6440-A17B-C7AF-9A804F4C09A1}"/>
              </a:ext>
            </a:extLst>
          </p:cNvPr>
          <p:cNvSpPr txBox="1"/>
          <p:nvPr/>
        </p:nvSpPr>
        <p:spPr>
          <a:xfrm>
            <a:off x="3013858" y="4550782"/>
            <a:ext cx="600359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1.</a:t>
            </a:r>
            <a:r>
              <a:rPr lang="en-US" sz="750" dirty="0">
                <a:solidFill>
                  <a:srgbClr val="212121"/>
                </a:solidFill>
              </a:rPr>
              <a:t> </a:t>
            </a:r>
            <a:r>
              <a:rPr lang="en-US" sz="750" dirty="0" err="1">
                <a:solidFill>
                  <a:schemeClr val="bg1"/>
                </a:solidFill>
              </a:rPr>
              <a:t>Friedlaender</a:t>
            </a:r>
            <a:r>
              <a:rPr lang="en-US" sz="750" dirty="0">
                <a:solidFill>
                  <a:schemeClr val="bg1"/>
                </a:solidFill>
              </a:rPr>
              <a:t> A, et al. </a:t>
            </a:r>
            <a:r>
              <a:rPr lang="en-US" sz="750" i="1" dirty="0" err="1">
                <a:solidFill>
                  <a:schemeClr val="bg1"/>
                </a:solidFill>
              </a:rPr>
              <a:t>Biomark</a:t>
            </a:r>
            <a:r>
              <a:rPr lang="en-US" sz="750" i="1" dirty="0">
                <a:solidFill>
                  <a:schemeClr val="bg1"/>
                </a:solidFill>
              </a:rPr>
              <a:t> Res. </a:t>
            </a:r>
            <a:r>
              <a:rPr lang="en-US" sz="750" dirty="0">
                <a:solidFill>
                  <a:schemeClr val="bg1"/>
                </a:solidFill>
              </a:rPr>
              <a:t>2024;12:24, figure adapted under the terms and conditions of the Creative Commons Attribution (CC BY) license </a:t>
            </a:r>
            <a:r>
              <a:rPr lang="en-US" sz="750" dirty="0">
                <a:solidFill>
                  <a:srgbClr val="212121"/>
                </a:solidFill>
              </a:rPr>
              <a:t>(</a:t>
            </a:r>
            <a:r>
              <a:rPr lang="en-US" sz="750" dirty="0">
                <a:solidFill>
                  <a:srgbClr val="212121"/>
                </a:solidFill>
                <a:hlinkClick r:id="rId2"/>
              </a:rPr>
              <a:t>http://creativecommons.org/licenses/by/4.0/</a:t>
            </a:r>
            <a:r>
              <a:rPr lang="en-US" sz="750" dirty="0">
                <a:solidFill>
                  <a:schemeClr val="bg1"/>
                </a:solidFill>
              </a:rPr>
              <a:t>; 2. NCCN Guidelines. Non-Small Cell Lung Cancer. V7.2024. Accessed Jul 20, 2024. </a:t>
            </a:r>
            <a:r>
              <a:rPr lang="en-US" sz="750" dirty="0">
                <a:solidFill>
                  <a:srgbClr val="212121"/>
                </a:solidFill>
                <a:hlinkClick r:id="rId3"/>
              </a:rPr>
              <a:t>https://www.nccn.org/professionals/physician_gls/pdf/nscl.pdf</a:t>
            </a:r>
            <a:r>
              <a:rPr lang="en-US" sz="750" dirty="0">
                <a:solidFill>
                  <a:srgbClr val="212121"/>
                </a:solidFill>
              </a:rPr>
              <a:t> </a:t>
            </a:r>
            <a:endParaRPr lang="en-US" sz="75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A0AB41-0D07-2082-CA17-6CFA9AA69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067389"/>
              </p:ext>
            </p:extLst>
          </p:nvPr>
        </p:nvGraphicFramePr>
        <p:xfrm>
          <a:off x="4021997" y="4679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D5B02D3-B891-F389-CEC9-7377CDE4AF7C}"/>
              </a:ext>
            </a:extLst>
          </p:cNvPr>
          <p:cNvSpPr txBox="1"/>
          <p:nvPr/>
        </p:nvSpPr>
        <p:spPr>
          <a:xfrm>
            <a:off x="7466822" y="1812472"/>
            <a:ext cx="839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bg1"/>
                </a:solidFill>
              </a:rPr>
              <a:t>KRAS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F7C54-2B46-6848-73C7-6BD44036EED6}"/>
              </a:ext>
            </a:extLst>
          </p:cNvPr>
          <p:cNvSpPr txBox="1"/>
          <p:nvPr/>
        </p:nvSpPr>
        <p:spPr>
          <a:xfrm>
            <a:off x="4907423" y="2154640"/>
            <a:ext cx="839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RET</a:t>
            </a:r>
            <a:endParaRPr lang="en-US" sz="135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00D23-621F-FEA1-EC57-7A3CD41ECB08}"/>
              </a:ext>
            </a:extLst>
          </p:cNvPr>
          <p:cNvSpPr txBox="1"/>
          <p:nvPr/>
        </p:nvSpPr>
        <p:spPr>
          <a:xfrm>
            <a:off x="7282679" y="3244481"/>
            <a:ext cx="839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bg1"/>
                </a:solidFill>
              </a:rPr>
              <a:t>EGFR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DC5EF-F061-931C-3F01-7BC1C2AD5F41}"/>
              </a:ext>
            </a:extLst>
          </p:cNvPr>
          <p:cNvSpPr txBox="1"/>
          <p:nvPr/>
        </p:nvSpPr>
        <p:spPr>
          <a:xfrm>
            <a:off x="4591417" y="2532566"/>
            <a:ext cx="780683" cy="2539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i="1" dirty="0"/>
              <a:t>ROS1</a:t>
            </a:r>
            <a:endParaRPr lang="en-US" sz="135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68643-0EE9-6827-E7BA-C4EA17EBFF2A}"/>
              </a:ext>
            </a:extLst>
          </p:cNvPr>
          <p:cNvSpPr txBox="1"/>
          <p:nvPr/>
        </p:nvSpPr>
        <p:spPr>
          <a:xfrm>
            <a:off x="4711135" y="2779026"/>
            <a:ext cx="839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ERRB2</a:t>
            </a:r>
            <a:r>
              <a:rPr lang="en-US" sz="1050" b="1" dirty="0"/>
              <a:t>/ </a:t>
            </a:r>
            <a:r>
              <a:rPr lang="en-US" sz="1050" b="1" i="1" dirty="0"/>
              <a:t>HER2</a:t>
            </a:r>
            <a:endParaRPr lang="en-US" sz="135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15771-E4DD-15A7-C875-ADA9C00CDA8D}"/>
              </a:ext>
            </a:extLst>
          </p:cNvPr>
          <p:cNvSpPr txBox="1"/>
          <p:nvPr/>
        </p:nvSpPr>
        <p:spPr>
          <a:xfrm>
            <a:off x="5130818" y="3354727"/>
            <a:ext cx="839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BRAF</a:t>
            </a:r>
            <a:endParaRPr lang="en-US" sz="135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CC61D-6D2E-5CF9-D650-8EB8228810E0}"/>
              </a:ext>
            </a:extLst>
          </p:cNvPr>
          <p:cNvSpPr txBox="1"/>
          <p:nvPr/>
        </p:nvSpPr>
        <p:spPr>
          <a:xfrm>
            <a:off x="5459163" y="3850706"/>
            <a:ext cx="839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MET</a:t>
            </a:r>
            <a:endParaRPr lang="en-US" sz="135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3AF15-E9CC-1F77-45D5-43468AC62EDB}"/>
              </a:ext>
            </a:extLst>
          </p:cNvPr>
          <p:cNvSpPr txBox="1"/>
          <p:nvPr/>
        </p:nvSpPr>
        <p:spPr>
          <a:xfrm>
            <a:off x="6029266" y="1646809"/>
            <a:ext cx="981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Other/ Unknown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480BE-A256-41F4-1377-A5A583D7BFA2}"/>
              </a:ext>
            </a:extLst>
          </p:cNvPr>
          <p:cNvSpPr txBox="1"/>
          <p:nvPr/>
        </p:nvSpPr>
        <p:spPr>
          <a:xfrm>
            <a:off x="6063880" y="4146386"/>
            <a:ext cx="839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ALK</a:t>
            </a:r>
            <a:endParaRPr lang="en-US" sz="1350" b="1" i="1" dirty="0"/>
          </a:p>
        </p:txBody>
      </p:sp>
    </p:spTree>
    <p:extLst>
      <p:ext uri="{BB962C8B-B14F-4D97-AF65-F5344CB8AC3E}">
        <p14:creationId xmlns:p14="http://schemas.microsoft.com/office/powerpoint/2010/main" val="42758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17DA-777F-8CC7-9202-658A6271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1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+mn-lt"/>
              </a:rPr>
              <a:t>ROS1</a:t>
            </a:r>
            <a:r>
              <a:rPr lang="en-US" dirty="0">
                <a:latin typeface="+mn-lt"/>
              </a:rPr>
              <a:t> Rearrangements: Rare, Important Genetic Alteration in NSCLC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46BE84-9576-A7D6-8332-543CE68AD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01895"/>
              </p:ext>
            </p:extLst>
          </p:nvPr>
        </p:nvGraphicFramePr>
        <p:xfrm>
          <a:off x="628650" y="1196788"/>
          <a:ext cx="7886700" cy="331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E0247E-1CE0-65F2-A0CD-2DEF287E3E11}"/>
              </a:ext>
            </a:extLst>
          </p:cNvPr>
          <p:cNvSpPr txBox="1"/>
          <p:nvPr/>
        </p:nvSpPr>
        <p:spPr>
          <a:xfrm>
            <a:off x="3043783" y="4512001"/>
            <a:ext cx="5885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1. </a:t>
            </a:r>
            <a:r>
              <a:rPr lang="en-US" sz="750" dirty="0" err="1">
                <a:solidFill>
                  <a:schemeClr val="bg1"/>
                </a:solidFill>
              </a:rPr>
              <a:t>Bergethon</a:t>
            </a:r>
            <a:r>
              <a:rPr lang="en-US" sz="750" dirty="0">
                <a:solidFill>
                  <a:schemeClr val="bg1"/>
                </a:solidFill>
              </a:rPr>
              <a:t> K, et al. </a:t>
            </a:r>
            <a:r>
              <a:rPr lang="en-US" sz="750" i="1" dirty="0">
                <a:solidFill>
                  <a:schemeClr val="bg1"/>
                </a:solidFill>
              </a:rPr>
              <a:t>J Clin Oncol</a:t>
            </a:r>
            <a:r>
              <a:rPr lang="en-US" sz="750" dirty="0">
                <a:solidFill>
                  <a:schemeClr val="bg1"/>
                </a:solidFill>
              </a:rPr>
              <a:t>. 2012;30(8):863-870 2. </a:t>
            </a:r>
            <a:r>
              <a:rPr lang="en-US" sz="750" dirty="0" err="1">
                <a:solidFill>
                  <a:schemeClr val="bg1"/>
                </a:solidFill>
              </a:rPr>
              <a:t>Dugay</a:t>
            </a:r>
            <a:r>
              <a:rPr lang="en-US" sz="750" dirty="0">
                <a:solidFill>
                  <a:schemeClr val="bg1"/>
                </a:solidFill>
              </a:rPr>
              <a:t> F, et al. </a:t>
            </a:r>
            <a:r>
              <a:rPr lang="en-US" sz="750" i="1" dirty="0" err="1">
                <a:solidFill>
                  <a:schemeClr val="bg1"/>
                </a:solidFill>
              </a:rPr>
              <a:t>Oncotarget</a:t>
            </a:r>
            <a:r>
              <a:rPr lang="en-US" sz="750" dirty="0">
                <a:solidFill>
                  <a:schemeClr val="bg1"/>
                </a:solidFill>
              </a:rPr>
              <a:t>. 2017;8:53336-53351 3. Davies KD, </a:t>
            </a:r>
            <a:r>
              <a:rPr lang="en-US" sz="750" dirty="0" err="1">
                <a:solidFill>
                  <a:schemeClr val="bg1"/>
                </a:solidFill>
              </a:rPr>
              <a:t>Doebele</a:t>
            </a:r>
            <a:r>
              <a:rPr lang="en-US" sz="750" dirty="0">
                <a:solidFill>
                  <a:schemeClr val="bg1"/>
                </a:solidFill>
              </a:rPr>
              <a:t> RC. </a:t>
            </a:r>
            <a:r>
              <a:rPr lang="en-US" sz="750" i="1" dirty="0">
                <a:solidFill>
                  <a:schemeClr val="bg1"/>
                </a:solidFill>
              </a:rPr>
              <a:t>Clin Cancer Res</a:t>
            </a:r>
            <a:r>
              <a:rPr lang="en-US" sz="750" dirty="0">
                <a:solidFill>
                  <a:schemeClr val="bg1"/>
                </a:solidFill>
              </a:rPr>
              <a:t>. 2013;19(15):4040-5 4. </a:t>
            </a:r>
            <a:r>
              <a:rPr lang="en-US" sz="750" dirty="0" err="1">
                <a:solidFill>
                  <a:schemeClr val="bg1"/>
                </a:solidFill>
              </a:rPr>
              <a:t>Acquaviva</a:t>
            </a:r>
            <a:r>
              <a:rPr lang="en-US" sz="750" dirty="0">
                <a:solidFill>
                  <a:schemeClr val="bg1"/>
                </a:solidFill>
              </a:rPr>
              <a:t> J, et al. </a:t>
            </a:r>
            <a:r>
              <a:rPr lang="en-US" sz="750" i="1" dirty="0" err="1">
                <a:solidFill>
                  <a:schemeClr val="bg1"/>
                </a:solidFill>
              </a:rPr>
              <a:t>Biochim</a:t>
            </a:r>
            <a:r>
              <a:rPr lang="en-US" sz="750" i="1" dirty="0">
                <a:solidFill>
                  <a:schemeClr val="bg1"/>
                </a:solidFill>
              </a:rPr>
              <a:t> </a:t>
            </a:r>
            <a:r>
              <a:rPr lang="en-US" sz="750" i="1" dirty="0" err="1">
                <a:solidFill>
                  <a:schemeClr val="bg1"/>
                </a:solidFill>
              </a:rPr>
              <a:t>Biophys</a:t>
            </a:r>
            <a:r>
              <a:rPr lang="en-US" sz="750" i="1" dirty="0">
                <a:solidFill>
                  <a:schemeClr val="bg1"/>
                </a:solidFill>
              </a:rPr>
              <a:t> Acta. </a:t>
            </a:r>
            <a:r>
              <a:rPr lang="en-US" sz="750" dirty="0">
                <a:solidFill>
                  <a:schemeClr val="bg1"/>
                </a:solidFill>
              </a:rPr>
              <a:t>2009;1795(1):37-52 5. Davies KD, </a:t>
            </a:r>
            <a:r>
              <a:rPr lang="en-US" sz="750" dirty="0" err="1">
                <a:solidFill>
                  <a:schemeClr val="bg1"/>
                </a:solidFill>
              </a:rPr>
              <a:t>Doebele</a:t>
            </a:r>
            <a:r>
              <a:rPr lang="en-US" sz="750" dirty="0">
                <a:solidFill>
                  <a:schemeClr val="bg1"/>
                </a:solidFill>
              </a:rPr>
              <a:t> RC. </a:t>
            </a:r>
            <a:r>
              <a:rPr lang="en-US" sz="750" i="1" dirty="0">
                <a:solidFill>
                  <a:schemeClr val="bg1"/>
                </a:solidFill>
              </a:rPr>
              <a:t>Clin Cancer Res. </a:t>
            </a:r>
            <a:r>
              <a:rPr lang="en-US" sz="750" dirty="0">
                <a:solidFill>
                  <a:schemeClr val="bg1"/>
                </a:solidFill>
              </a:rPr>
              <a:t>2013;19(15):4040-4045 6. 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</a:rPr>
              <a:t>Bi H, et al. </a:t>
            </a:r>
            <a:r>
              <a:rPr lang="en-US" sz="750" i="1" dirty="0" err="1">
                <a:solidFill>
                  <a:schemeClr val="bg1"/>
                </a:solidFill>
                <a:ea typeface="Calibri" panose="020F0502020204030204" pitchFamily="34" charset="0"/>
              </a:rPr>
              <a:t>Transl</a:t>
            </a:r>
            <a:r>
              <a:rPr lang="en-US" sz="750" i="1" dirty="0">
                <a:solidFill>
                  <a:schemeClr val="bg1"/>
                </a:solidFill>
                <a:ea typeface="Calibri" panose="020F0502020204030204" pitchFamily="34" charset="0"/>
              </a:rPr>
              <a:t> Cancer Res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</a:rPr>
              <a:t>. 2020;9(7):4383-4392 7. </a:t>
            </a:r>
            <a:r>
              <a:rPr lang="en-US" sz="750" dirty="0" err="1">
                <a:solidFill>
                  <a:schemeClr val="bg1"/>
                </a:solidFill>
              </a:rPr>
              <a:t>Gainor</a:t>
            </a:r>
            <a:r>
              <a:rPr lang="en-US" sz="750" dirty="0">
                <a:solidFill>
                  <a:schemeClr val="bg1"/>
                </a:solidFill>
              </a:rPr>
              <a:t> JF, Shaw AT. Oncologist. 2013;18(7):865-75 8. 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</a:rPr>
              <a:t>Marchetti A, et al. </a:t>
            </a:r>
            <a:r>
              <a:rPr lang="en-US" sz="750" i="1" dirty="0">
                <a:solidFill>
                  <a:schemeClr val="bg1"/>
                </a:solidFill>
                <a:ea typeface="Calibri" panose="020F0502020204030204" pitchFamily="34" charset="0"/>
              </a:rPr>
              <a:t>JCO Precis Oncol.</a:t>
            </a:r>
            <a:r>
              <a:rPr lang="en-US" sz="750" dirty="0">
                <a:solidFill>
                  <a:schemeClr val="bg1"/>
                </a:solidFill>
                <a:ea typeface="Calibri" panose="020F0502020204030204" pitchFamily="34" charset="0"/>
              </a:rPr>
              <a:t> 2017;1:1-9</a:t>
            </a:r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4E63CD-4A3F-7D9D-B6CD-66B19E99E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50" i="1" dirty="0">
                <a:latin typeface="+mn-lt"/>
              </a:rPr>
              <a:t>ROS1</a:t>
            </a:r>
            <a:r>
              <a:rPr lang="en-US" sz="4050" dirty="0">
                <a:latin typeface="+mn-lt"/>
              </a:rPr>
              <a:t> Targeted Therapy in NSCLC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F99B867-26F5-5C83-951A-C952528A0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187</TotalTime>
  <Words>2163</Words>
  <Application>Microsoft Office PowerPoint</Application>
  <PresentationFormat>On-screen Show (16:9)</PresentationFormat>
  <Paragraphs>201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BlinkMacSystemFont</vt:lpstr>
      <vt:lpstr>Calibri</vt:lpstr>
      <vt:lpstr>Calibri Light</vt:lpstr>
      <vt:lpstr>Wingdings</vt:lpstr>
      <vt:lpstr>Office Theme</vt:lpstr>
      <vt:lpstr>1_Office Theme</vt:lpstr>
      <vt:lpstr>PowerPoint Presentation</vt:lpstr>
      <vt:lpstr>Faculty </vt:lpstr>
      <vt:lpstr>Learning Objectives</vt:lpstr>
      <vt:lpstr>Lung Cancer Overview and ROS1 Rearrangement in Non-Small Cell Lung Cancer (NSCLC)</vt:lpstr>
      <vt:lpstr>Survival Gaps: Lung Cancer Incidence &amp; Mortality </vt:lpstr>
      <vt:lpstr>Non-Small Cell Lung Cancer (NSCLC)1-4 </vt:lpstr>
      <vt:lpstr>Molecular Alterations in NSCLC1,2</vt:lpstr>
      <vt:lpstr>ROS1 Rearrangements: Rare, Important Genetic Alteration in NSCLC</vt:lpstr>
      <vt:lpstr>ROS1 Targeted Therapy in NSCLC</vt:lpstr>
      <vt:lpstr>ROS1 Targeted Agents for Frontline Treatment </vt:lpstr>
      <vt:lpstr>NCCN ROS1 Rearrangement Treatment Algorithm</vt:lpstr>
      <vt:lpstr>Subsequent Therapy For Metastatic ROS1 NSCLC</vt:lpstr>
      <vt:lpstr>ROS1 Targeted Therapy Safety</vt:lpstr>
      <vt:lpstr>Crizotinib Safety Profile1,2 </vt:lpstr>
      <vt:lpstr>Entrectinib Safety Profile1,2 </vt:lpstr>
      <vt:lpstr>Repotrectinib Safety Profile1,2 </vt:lpstr>
      <vt:lpstr>Sequencing Considerations in ROS1 Rearrangement NSCLC</vt:lpstr>
      <vt:lpstr>Clinical Considerations for ROS1 Rearrangement in NSCLC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15</cp:revision>
  <dcterms:created xsi:type="dcterms:W3CDTF">2023-03-07T03:49:22Z</dcterms:created>
  <dcterms:modified xsi:type="dcterms:W3CDTF">2024-09-16T21:39:26Z</dcterms:modified>
</cp:coreProperties>
</file>