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39"/>
  </p:notesMasterIdLst>
  <p:sldIdLst>
    <p:sldId id="256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FaugOYmaPMRQ9BPXQIA1rMsSrK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0BE91-FFCD-C044-53E2-37985E4B0752}" name="Jane Joukovsky" initials="JJ" userId="55996e53fdeca00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21DCBB-50F4-413D-80AD-9F79663D7217}">
  <a:tblStyle styleId="{EA21DCBB-50F4-413D-80AD-9F79663D72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2"/>
  </p:normalViewPr>
  <p:slideViewPr>
    <p:cSldViewPr snapToGrid="0">
      <p:cViewPr varScale="1">
        <p:scale>
          <a:sx n="78" d="100"/>
          <a:sy n="78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b5347b9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5" name="Google Shape;205;g36b5347b9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b5347b94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1" name="Google Shape;211;g36b5347b94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b5347b94a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5" name="Google Shape;225;g36b5347b94a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b5347b94a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6b5347b94a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b5347b94a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6b5347b94a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b5347b94a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6b5347b94a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6b5347b94a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6b5347b94a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F549AF87-4787-1136-76EE-E9E70595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b5347b94a_0_444:notes">
            <a:extLst>
              <a:ext uri="{FF2B5EF4-FFF2-40B4-BE49-F238E27FC236}">
                <a16:creationId xmlns:a16="http://schemas.microsoft.com/office/drawing/2014/main" id="{EE9C77E4-E569-AFAB-FF09-BD0E1EF65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6b5347b94a_0_444:notes">
            <a:extLst>
              <a:ext uri="{FF2B5EF4-FFF2-40B4-BE49-F238E27FC236}">
                <a16:creationId xmlns:a16="http://schemas.microsoft.com/office/drawing/2014/main" id="{AF01243E-78A2-3CA9-FCC1-C694E10A9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10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b5347b94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6b5347b94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b5347b94a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6b5347b94a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b5347b94a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6b5347b94a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b5347b94a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36b5347b94a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6b5347b94a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6b5347b94a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b5347b94a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6b5347b94a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b5347b94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6b5347b94a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b5347b94a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6b5347b94a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b5347b94a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6b5347b94a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b5347b94a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6b5347b94a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b5347b94a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6b5347b94a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b5347b94a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36b5347b94a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b5347b94a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36b5347b94a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b5347b94a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36b5347b94a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b5347b94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36b5347b94a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b5347b94a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6b5347b94a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afc64656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0" name="Google Shape;170;g36afc64656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afc64656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7" name="Google Shape;177;g36afc64656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afc646569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4" name="Google Shape;184;g36afc64656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b5347b9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36b5347b9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afc646569_0_18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6afc646569_0_18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g36afc646569_0_18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Google Shape;86;g36afc646569_0_185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g36afc646569_0_1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afc646569_0_1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36afc646569_0_19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36afc646569_0_1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g36afc646569_0_191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g36afc646569_0_1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afc646569_0_21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36afc646569_0_21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g36afc646569_0_21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36afc646569_0_21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g36afc646569_0_21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36afc646569_0_2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1" name="Google Shape;101;g36afc646569_0_210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g36afc646569_0_2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afc646569_0_19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6afc646569_0_19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36afc646569_0_19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7" name="Google Shape;107;g36afc646569_0_197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g36afc646569_0_19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afc646569_0_20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6afc646569_0_20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36afc646569_0_20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36afc646569_0_20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4" name="Google Shape;114;g36afc646569_0_203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g36afc646569_0_20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afc646569_0_2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6afc646569_0_2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g36afc646569_0_219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g36afc646569_0_2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afc646569_0_2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3" name="Google Shape;123;g36afc646569_0_224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g36afc646569_0_2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afc646569_0_2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6afc646569_0_2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8" name="Google Shape;128;g36afc646569_0_2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9" name="Google Shape;129;g36afc646569_0_2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0" name="Google Shape;130;g36afc646569_0_228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g36afc646569_0_2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afc646569_0_2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6afc646569_0_2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g36afc646569_0_2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6" name="Google Shape;136;g36afc646569_0_2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7" name="Google Shape;137;g36afc646569_0_235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g36afc646569_0_2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afc646569_0_2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6afc646569_0_242"/>
          <p:cNvSpPr txBox="1">
            <a:spLocks noGrp="1"/>
          </p:cNvSpPr>
          <p:nvPr>
            <p:ph type="body" idx="1"/>
          </p:nvPr>
        </p:nvSpPr>
        <p:spPr>
          <a:xfrm rot="5400000">
            <a:off x="3019650" y="-1021781"/>
            <a:ext cx="31047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g36afc646569_0_2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Google Shape;143;g36afc646569_0_242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g36afc646569_0_2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afc646569_0_2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36afc646569_0_2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36afc646569_0_2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9" name="Google Shape;149;g36afc646569_0_248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g36afc646569_0_2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afc646569_0_1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36afc646569_0_1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36afc646569_0_177"/>
          <p:cNvSpPr txBox="1">
            <a:spLocks noGrp="1"/>
          </p:cNvSpPr>
          <p:nvPr>
            <p:ph type="ftr" idx="11"/>
          </p:nvPr>
        </p:nvSpPr>
        <p:spPr>
          <a:xfrm>
            <a:off x="3081958" y="4502170"/>
            <a:ext cx="606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grpSp>
        <p:nvGrpSpPr>
          <p:cNvPr id="78" name="Google Shape;78;g36afc646569_0_177"/>
          <p:cNvGrpSpPr/>
          <p:nvPr/>
        </p:nvGrpSpPr>
        <p:grpSpPr>
          <a:xfrm>
            <a:off x="-13252" y="4508796"/>
            <a:ext cx="3042352" cy="659511"/>
            <a:chOff x="0" y="4502170"/>
            <a:chExt cx="3042352" cy="659511"/>
          </a:xfrm>
        </p:grpSpPr>
        <p:sp>
          <p:nvSpPr>
            <p:cNvPr id="79" name="Google Shape;79;g36afc646569_0_177"/>
            <p:cNvSpPr/>
            <p:nvPr/>
          </p:nvSpPr>
          <p:spPr>
            <a:xfrm>
              <a:off x="13252" y="4502170"/>
              <a:ext cx="3029100" cy="567300"/>
            </a:xfrm>
            <a:prstGeom prst="rect">
              <a:avLst/>
            </a:prstGeom>
            <a:solidFill>
              <a:srgbClr val="330F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36afc646569_0_177"/>
            <p:cNvSpPr txBox="1"/>
            <p:nvPr/>
          </p:nvSpPr>
          <p:spPr>
            <a:xfrm>
              <a:off x="0" y="4884781"/>
              <a:ext cx="302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© Copyright 2025 Annenberg Center for Health Sciences | All rights reserved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g36afc646569_0_17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2589" y="4548552"/>
              <a:ext cx="2673923" cy="321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conference_program_sessions.cfm?session_key=E8156261-BE07-AEFA-824B-1392918CCDF7&amp;session_date=Sunday,%20Jun%2022,%20202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poster_networking_sessions.cfm?session_key=E1867262-FAF1-F8D5-4C58-1A9B3E519C2C&amp;session_date=Sunday,%20Jun%2022,%20202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conference_program_sessions.cfm?session_key=ECF79BDA-C0DA-F8C1-6D00-C7E5824D1CAE&amp;session_date=Tuesday,%20Jun%2024,%20202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conference_program_sessions.cfm?session_key=E49DBBC8-BDBB-7D6B-6666-4B7CFB07AB4E&amp;session_date=Sunday,%20Jun%2022,%20202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conference_program_sessions.cfm?session_key=DD5AC907-FCB5-F2B8-1169-B83FD8C6058E&amp;session_date=Tuesday,%20Jun%2024,%2020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2.goeshow.com/isth/annual/2025/conference_program_sessions.cfm?session_key=DD0BE5CA-0232-F3E6-B4F5-3E4C79BAB79E&amp;session_date=Tuesday,%20Jun%2024,%20202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 descr="A cityscape with a large white buildin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6" y="-1"/>
            <a:ext cx="9138363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b5347b94a_0_8"/>
          <p:cNvSpPr txBox="1">
            <a:spLocks noGrp="1"/>
          </p:cNvSpPr>
          <p:nvPr>
            <p:ph type="title"/>
          </p:nvPr>
        </p:nvSpPr>
        <p:spPr>
          <a:xfrm>
            <a:off x="460858" y="0"/>
            <a:ext cx="742584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208" name="Google Shape;208;g36b5347b94a_0_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358401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dirty="0"/>
              <a:t>Prospective, multicenter, open-label, phase 3 explorer8 study</a:t>
            </a:r>
            <a:endParaRPr sz="2000" dirty="0"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dirty="0"/>
              <a:t>Patients</a:t>
            </a:r>
            <a:endParaRPr dirty="0"/>
          </a:p>
          <a:p>
            <a:pPr marL="796925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urier New"/>
              <a:buChar char="o"/>
            </a:pPr>
            <a:r>
              <a:rPr lang="en-US" dirty="0"/>
              <a:t>Randomized 1:2 to on-demand (arm 1) or concizumab (arm 2) or</a:t>
            </a:r>
            <a:endParaRPr dirty="0"/>
          </a:p>
          <a:p>
            <a:pPr marL="796925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urier New"/>
              <a:buChar char="o"/>
            </a:pPr>
            <a:r>
              <a:rPr lang="en-US" dirty="0"/>
              <a:t>Assigned to nonrandomized concizumab (arms 3/4)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dirty="0"/>
              <a:t>Concizumab dosing</a:t>
            </a:r>
            <a:endParaRPr sz="2000" dirty="0"/>
          </a:p>
          <a:p>
            <a:pPr marL="796925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urier New"/>
              <a:buChar char="o"/>
            </a:pPr>
            <a:r>
              <a:rPr lang="en-US" dirty="0"/>
              <a:t>Day 1: 1.0 mg/kg loading dose</a:t>
            </a:r>
            <a:endParaRPr dirty="0"/>
          </a:p>
          <a:p>
            <a:pPr marL="796925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urier New"/>
              <a:buChar char="o"/>
            </a:pPr>
            <a:r>
              <a:rPr lang="en-US" dirty="0"/>
              <a:t>Day ≥2:  0.20 mg/kg/d with potential adjustments (5-8 wks) to 0.15-0.25 mg/kg based on concizumab plasma levels after wk 4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dirty="0"/>
              <a:t>Target joints: ≥3 spontaneous bleeds into a single joint within a consecutive </a:t>
            </a:r>
            <a:br>
              <a:rPr lang="en-US" sz="2000" dirty="0"/>
            </a:br>
            <a:r>
              <a:rPr lang="en-US" sz="2000" dirty="0"/>
              <a:t>6-mo period</a:t>
            </a:r>
            <a:endParaRPr sz="2000" dirty="0"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7297"/>
              <a:buChar char="•"/>
            </a:pPr>
            <a:r>
              <a:rPr lang="en-US" sz="2000" dirty="0"/>
              <a:t>Treated spontaneous/traumatic bleeding episodes assessed at 32- and 56-wk cut-offs</a:t>
            </a:r>
            <a:endParaRPr sz="20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b5347b94a_0_14"/>
          <p:cNvSpPr txBox="1">
            <a:spLocks noGrp="1"/>
          </p:cNvSpPr>
          <p:nvPr>
            <p:ph type="title"/>
          </p:nvPr>
        </p:nvSpPr>
        <p:spPr>
          <a:xfrm>
            <a:off x="439116" y="0"/>
            <a:ext cx="7447583" cy="69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214" name="Google Shape;214;g36b5347b94a_0_14"/>
          <p:cNvSpPr txBox="1"/>
          <p:nvPr/>
        </p:nvSpPr>
        <p:spPr>
          <a:xfrm>
            <a:off x="548005" y="4235601"/>
            <a:ext cx="7901051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ABR, annualized bleeding rate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6b5347b94a_0_14"/>
          <p:cNvSpPr txBox="1"/>
          <p:nvPr/>
        </p:nvSpPr>
        <p:spPr>
          <a:xfrm>
            <a:off x="439117" y="618699"/>
            <a:ext cx="8421925" cy="35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173 Patients screened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32 wks, significant reduction in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treated spontaneous and traumatic bleeding episodes with concizumab prophylaxis (arm 2) vs on-demand (arm 1)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Zero treated spontaneous and traumatic bleeds in concizumab arm</a:t>
            </a:r>
            <a:endParaRPr dirty="0"/>
          </a:p>
          <a:p>
            <a:pPr marL="80645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35.1% with target joints</a:t>
            </a:r>
            <a:endParaRPr dirty="0"/>
          </a:p>
          <a:p>
            <a:pPr marL="80645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60% without target joints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 ABRs remained low at 56 wks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g36b5347b94a_0_14"/>
          <p:cNvGraphicFramePr/>
          <p:nvPr/>
        </p:nvGraphicFramePr>
        <p:xfrm>
          <a:off x="995037" y="1638007"/>
          <a:ext cx="7153925" cy="1310670"/>
        </p:xfrm>
        <a:graphic>
          <a:graphicData uri="http://schemas.openxmlformats.org/drawingml/2006/table">
            <a:tbl>
              <a:tblPr firstRow="1" bandRow="1">
                <a:noFill/>
                <a:tableStyleId>{EA21DCBB-50F4-413D-80AD-9F79663D7217}</a:tableStyleId>
              </a:tblPr>
              <a:tblGrid>
                <a:gridCol w="209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mean ABR</a:t>
                      </a:r>
                      <a:endParaRPr sz="17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On-Demand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Concizumab Prophylaxis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% Reduction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Target Joints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77%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Without Target Joints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99%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468173" y="273844"/>
            <a:ext cx="804717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Rebalancing using tissue factor pathway inhibitor (TPFI) modulation with concizumab is suitable for hemophilia A and B to reduce or avoid bleeding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Concizumab is very helpful for hemophilia B prophylaxis, including with inhibitors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b5347b94a_0_439"/>
          <p:cNvSpPr txBox="1">
            <a:spLocks noGrp="1"/>
          </p:cNvSpPr>
          <p:nvPr>
            <p:ph type="ctrTitle"/>
          </p:nvPr>
        </p:nvSpPr>
        <p:spPr>
          <a:xfrm>
            <a:off x="351700" y="765650"/>
            <a:ext cx="86469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OC 20.1 - Long-term efficacy of </a:t>
            </a:r>
            <a:r>
              <a:rPr lang="en-US" sz="3200" dirty="0" err="1"/>
              <a:t>marstacimab</a:t>
            </a:r>
            <a:r>
              <a:rPr lang="en-US" sz="3200" dirty="0"/>
              <a:t> in participants with severe hemophilia</a:t>
            </a:r>
            <a:br>
              <a:rPr lang="en-US" sz="3200" dirty="0"/>
            </a:br>
            <a:r>
              <a:rPr lang="en-US" sz="3200" dirty="0"/>
              <a:t> A or B without inhibitors</a:t>
            </a:r>
            <a:endParaRPr sz="3200" dirty="0"/>
          </a:p>
        </p:txBody>
      </p:sp>
      <p:sp>
        <p:nvSpPr>
          <p:cNvPr id="228" name="Google Shape;228;g36b5347b94a_0_43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Matino D, et al.</a:t>
            </a:r>
            <a:endParaRPr dirty="0"/>
          </a:p>
        </p:txBody>
      </p:sp>
      <p:sp>
        <p:nvSpPr>
          <p:cNvPr id="229" name="Google Shape;229;g36b5347b94a_0_439"/>
          <p:cNvSpPr txBox="1"/>
          <p:nvPr/>
        </p:nvSpPr>
        <p:spPr>
          <a:xfrm>
            <a:off x="3060509" y="4568609"/>
            <a:ext cx="59380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https://s2.goeshow.com/isth/annual/2025/conference_program_sessions.cfm?session_key=E8156261-BE07-AEFA-824B-1392918CCDF7&amp;session_date=Sunday, Jun 22, 2025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b5347b94a_0_459"/>
          <p:cNvSpPr txBox="1">
            <a:spLocks noGrp="1"/>
          </p:cNvSpPr>
          <p:nvPr>
            <p:ph type="title"/>
          </p:nvPr>
        </p:nvSpPr>
        <p:spPr>
          <a:xfrm>
            <a:off x="446375" y="-25600"/>
            <a:ext cx="7440324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235" name="Google Shape;235;g36b5347b94a_0_459"/>
          <p:cNvSpPr txBox="1">
            <a:spLocks noGrp="1"/>
          </p:cNvSpPr>
          <p:nvPr>
            <p:ph type="body" idx="1"/>
          </p:nvPr>
        </p:nvSpPr>
        <p:spPr>
          <a:xfrm>
            <a:off x="512644" y="1212270"/>
            <a:ext cx="8342598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OLE study following eligible male participants from phase 3 BASIS trial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Participants continued marstacimab dose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150 or 300 mg weekly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Bleeding episodes and doses recorded via electronic diary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Primary focus: long-term efficacy</a:t>
            </a:r>
            <a:endParaRPr sz="2000" dirty="0"/>
          </a:p>
        </p:txBody>
      </p:sp>
      <p:sp>
        <p:nvSpPr>
          <p:cNvPr id="236" name="Google Shape;236;g36b5347b94a_0_459"/>
          <p:cNvSpPr txBox="1"/>
          <p:nvPr/>
        </p:nvSpPr>
        <p:spPr>
          <a:xfrm>
            <a:off x="512644" y="4192944"/>
            <a:ext cx="3774000" cy="36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OLE, open-label extension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b5347b94a_0_465"/>
          <p:cNvSpPr txBox="1">
            <a:spLocks noGrp="1"/>
          </p:cNvSpPr>
          <p:nvPr>
            <p:ph type="title"/>
          </p:nvPr>
        </p:nvSpPr>
        <p:spPr>
          <a:xfrm>
            <a:off x="414056" y="0"/>
            <a:ext cx="7472644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 </a:t>
            </a:r>
            <a:endParaRPr dirty="0"/>
          </a:p>
        </p:txBody>
      </p:sp>
      <p:sp>
        <p:nvSpPr>
          <p:cNvPr id="242" name="Google Shape;242;g36b5347b94a_0_465"/>
          <p:cNvSpPr txBox="1"/>
          <p:nvPr/>
        </p:nvSpPr>
        <p:spPr>
          <a:xfrm>
            <a:off x="512644" y="913350"/>
            <a:ext cx="82173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92.2% (107/116) of noninhibitor participants from the BASIS trial enrolled and were dosed in the OLE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6925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 (83%) adults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6925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(17%) adolescents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exposure to marstacimab</a:t>
            </a:r>
            <a:endParaRPr dirty="0"/>
          </a:p>
          <a:p>
            <a:pPr marL="796925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OLE: 18.9 mos (range 1.2-29.4)</a:t>
            </a:r>
            <a:endParaRPr dirty="0"/>
          </a:p>
          <a:p>
            <a:pPr marL="796925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BASIS + OLE: 30 mos (range 0.9-41.5)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23.3% of participants had their dose escalated from 150 mg to 300 mg QW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6b5347b94a_0_465"/>
          <p:cNvSpPr txBox="1"/>
          <p:nvPr/>
        </p:nvSpPr>
        <p:spPr>
          <a:xfrm>
            <a:off x="512644" y="4142052"/>
            <a:ext cx="492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OLE, open label extension; QW, once weekly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>
            <a:spLocks noGrp="1"/>
          </p:cNvSpPr>
          <p:nvPr>
            <p:ph type="title"/>
          </p:nvPr>
        </p:nvSpPr>
        <p:spPr>
          <a:xfrm>
            <a:off x="429904" y="0"/>
            <a:ext cx="7456795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Results (continued)</a:t>
            </a:r>
            <a:endParaRPr dirty="0"/>
          </a:p>
        </p:txBody>
      </p:sp>
      <p:sp>
        <p:nvSpPr>
          <p:cNvPr id="249" name="Google Shape;249;p14"/>
          <p:cNvSpPr txBox="1">
            <a:spLocks noGrp="1"/>
          </p:cNvSpPr>
          <p:nvPr>
            <p:ph type="body" idx="1"/>
          </p:nvPr>
        </p:nvSpPr>
        <p:spPr>
          <a:xfrm>
            <a:off x="429905" y="1085704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estimated ABR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Marstacimab generally well tolerated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796925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participant reported deep vein thrombosis with multiple pre-existing risk factors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0" name="Google Shape;250;p14"/>
          <p:cNvGraphicFramePr/>
          <p:nvPr/>
        </p:nvGraphicFramePr>
        <p:xfrm>
          <a:off x="991737" y="1525504"/>
          <a:ext cx="7415250" cy="1112550"/>
        </p:xfrm>
        <a:graphic>
          <a:graphicData uri="http://schemas.openxmlformats.org/drawingml/2006/table">
            <a:tbl>
              <a:tblPr firstRow="1" bandRow="1">
                <a:noFill/>
                <a:tableStyleId>{EA21DCBB-50F4-413D-80AD-9F79663D7217}</a:tableStyleId>
              </a:tblPr>
              <a:tblGrid>
                <a:gridCol w="24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BASIS (n=116)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OLE (n=107)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Treated bleeds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4.52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2.94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bleeds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6.39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3.57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1" name="Google Shape;251;p14"/>
          <p:cNvSpPr txBox="1"/>
          <p:nvPr/>
        </p:nvSpPr>
        <p:spPr>
          <a:xfrm>
            <a:off x="429904" y="4196514"/>
            <a:ext cx="6616575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ABR, annualized bleeding rate; OLE, open label extension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468173" y="273844"/>
            <a:ext cx="804717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Rebalancing agents such as </a:t>
            </a:r>
            <a:r>
              <a:rPr lang="en-US" dirty="0" err="1"/>
              <a:t>marstacimab</a:t>
            </a:r>
            <a:r>
              <a:rPr lang="en-US" dirty="0"/>
              <a:t> are suitable for hemophilia A and B prophylaxis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Weekly subcutaneous dosing seems very advantageous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Not currently approved for patients with inhibitors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b5347b94a_0_491"/>
          <p:cNvSpPr txBox="1">
            <a:spLocks noGrp="1"/>
          </p:cNvSpPr>
          <p:nvPr>
            <p:ph type="title"/>
          </p:nvPr>
        </p:nvSpPr>
        <p:spPr>
          <a:xfrm>
            <a:off x="418246" y="0"/>
            <a:ext cx="7468454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Additional Key Posters</a:t>
            </a:r>
            <a:endParaRPr dirty="0"/>
          </a:p>
        </p:txBody>
      </p:sp>
      <p:graphicFrame>
        <p:nvGraphicFramePr>
          <p:cNvPr id="263" name="Google Shape;263;g36b5347b94a_0_491"/>
          <p:cNvGraphicFramePr/>
          <p:nvPr>
            <p:extLst>
              <p:ext uri="{D42A27DB-BD31-4B8C-83A1-F6EECF244321}">
                <p14:modId xmlns:p14="http://schemas.microsoft.com/office/powerpoint/2010/main" val="2437700396"/>
              </p:ext>
            </p:extLst>
          </p:nvPr>
        </p:nvGraphicFramePr>
        <p:xfrm>
          <a:off x="322387" y="939910"/>
          <a:ext cx="8499225" cy="2883675"/>
        </p:xfrm>
        <a:graphic>
          <a:graphicData uri="http://schemas.openxmlformats.org/drawingml/2006/table">
            <a:tbl>
              <a:tblPr>
                <a:noFill/>
                <a:tableStyleId>{EA21DCBB-50F4-413D-80AD-9F79663D7217}</a:tableStyleId>
              </a:tblPr>
              <a:tblGrid>
                <a:gridCol w="153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Author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 #</a:t>
                      </a:r>
                      <a:endParaRPr sz="18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8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Finding</a:t>
                      </a:r>
                      <a:endParaRPr sz="18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Chowdhary P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PB0844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incidence of antidrug antibodies to fitusiran in people with hemophilia A or B with or without inhibitors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Fitusiran has a low risk for immunogenicity. Antidrug antibodies did  not impact efficacy or safety.  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Shapiro A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PB0851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Non-joint bleeds in patients with hemophilia A or B with inhibitors: Concizumab explorer7 study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Concizumab had few non-joint bleed reports  and annualized muscle bleeding rates were reduced compared to on-demand treatment.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b5347b94a_0_49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dirty="0"/>
              <a:t>Module 2</a:t>
            </a:r>
            <a:endParaRPr dirty="0"/>
          </a:p>
        </p:txBody>
      </p:sp>
      <p:sp>
        <p:nvSpPr>
          <p:cNvPr id="269" name="Google Shape;269;g36b5347b94a_0_49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Factor VIII Mimetics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A93E3F4E-0876-4797-F698-4B53E6988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b5347b94a_0_444">
            <a:extLst>
              <a:ext uri="{FF2B5EF4-FFF2-40B4-BE49-F238E27FC236}">
                <a16:creationId xmlns:a16="http://schemas.microsoft.com/office/drawing/2014/main" id="{F3BCA74A-B380-D9AF-1E78-CAEA5C8303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6622" y="0"/>
            <a:ext cx="6858000" cy="92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300" dirty="0"/>
              <a:t>Faculty</a:t>
            </a:r>
            <a:endParaRPr sz="3300" dirty="0"/>
          </a:p>
        </p:txBody>
      </p:sp>
      <p:sp>
        <p:nvSpPr>
          <p:cNvPr id="161" name="Google Shape;161;g36b5347b94a_0_444">
            <a:extLst>
              <a:ext uri="{FF2B5EF4-FFF2-40B4-BE49-F238E27FC236}">
                <a16:creationId xmlns:a16="http://schemas.microsoft.com/office/drawing/2014/main" id="{48701C90-C8C1-3A7E-5F1F-7AA9F18E5E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6622" y="133005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000" b="1" dirty="0"/>
              <a:t>Annette von Drygalski, MD, PharmD, RMSK</a:t>
            </a:r>
            <a:endParaRPr lang="en-US" sz="2000" dirty="0"/>
          </a:p>
          <a:p>
            <a:pPr algn="l">
              <a:spcBef>
                <a:spcPts val="600"/>
              </a:spcBef>
            </a:pPr>
            <a:r>
              <a:rPr lang="en-US" dirty="0"/>
              <a:t>Professor of Clinical Medicine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Director, Center for Bleeding and Clotting Disorders 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Associate Director, Center of Excellence for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Hereditary Hemorrhagic </a:t>
            </a:r>
            <a:r>
              <a:rPr lang="en-US" dirty="0" err="1"/>
              <a:t>Teleangiectasia</a:t>
            </a:r>
            <a:endParaRPr lang="en-US" dirty="0"/>
          </a:p>
          <a:p>
            <a:pPr algn="l">
              <a:spcBef>
                <a:spcPts val="600"/>
              </a:spcBef>
            </a:pPr>
            <a:r>
              <a:rPr lang="en-US" dirty="0"/>
              <a:t>Program Director, Coagulation Medicine Fellowship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Associate Program Director, Hematology Fellowship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University of California, San Diego</a:t>
            </a:r>
          </a:p>
        </p:txBody>
      </p:sp>
    </p:spTree>
    <p:extLst>
      <p:ext uri="{BB962C8B-B14F-4D97-AF65-F5344CB8AC3E}">
        <p14:creationId xmlns:p14="http://schemas.microsoft.com/office/powerpoint/2010/main" val="302988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b5347b94a_0_502"/>
          <p:cNvSpPr txBox="1">
            <a:spLocks noGrp="1"/>
          </p:cNvSpPr>
          <p:nvPr>
            <p:ph type="title"/>
          </p:nvPr>
        </p:nvSpPr>
        <p:spPr>
          <a:xfrm>
            <a:off x="460858" y="-1057"/>
            <a:ext cx="742584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75" name="Google Shape;275;g36b5347b94a_0_502"/>
          <p:cNvSpPr txBox="1">
            <a:spLocks noGrp="1"/>
          </p:cNvSpPr>
          <p:nvPr>
            <p:ph type="body" idx="1"/>
          </p:nvPr>
        </p:nvSpPr>
        <p:spPr>
          <a:xfrm>
            <a:off x="341425" y="872400"/>
            <a:ext cx="86115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Factor VIII mimetics function by bridging activated FIX and FX, effectively mimicking the cofactor function of FVIII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Emicizumab is the only approved factor VIII mimetic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Mim8 (denecimig), a FVIIIa mimetic bispecific antibody, is in late-phase investigation</a:t>
            </a:r>
            <a:endParaRPr sz="1800" dirty="0"/>
          </a:p>
          <a:p>
            <a:pPr marL="796925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Causes the replacement of the FVIII function allowing for the restoration of thrombin within normal limits</a:t>
            </a:r>
            <a:endParaRPr dirty="0"/>
          </a:p>
          <a:p>
            <a:pPr marL="796925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Delivers improved potency and sustained efficacy across flexible dosing intervals up to once-monthly prophylaxis</a:t>
            </a:r>
            <a:endParaRPr dirty="0"/>
          </a:p>
        </p:txBody>
      </p:sp>
      <p:sp>
        <p:nvSpPr>
          <p:cNvPr id="276" name="Google Shape;276;g36b5347b94a_0_502"/>
          <p:cNvSpPr txBox="1"/>
          <p:nvPr/>
        </p:nvSpPr>
        <p:spPr>
          <a:xfrm>
            <a:off x="460858" y="4213555"/>
            <a:ext cx="301877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FIX, factor IX; FVIII, factor VIII; FX, factor X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b5347b94a_0_5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 PB0280: Effectiveness of emicizumab in hemophilia A: A 4th interim analysis of the real-world study EMIIL </a:t>
            </a:r>
            <a:endParaRPr sz="3200" dirty="0"/>
          </a:p>
        </p:txBody>
      </p:sp>
      <p:sp>
        <p:nvSpPr>
          <p:cNvPr id="282" name="Google Shape;282;g36b5347b94a_0_51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Oldenburg J, et al. </a:t>
            </a:r>
            <a:endParaRPr dirty="0"/>
          </a:p>
        </p:txBody>
      </p:sp>
      <p:sp>
        <p:nvSpPr>
          <p:cNvPr id="283" name="Google Shape;283;g36b5347b94a_0_512"/>
          <p:cNvSpPr txBox="1"/>
          <p:nvPr/>
        </p:nvSpPr>
        <p:spPr>
          <a:xfrm>
            <a:off x="3060510" y="4456612"/>
            <a:ext cx="60834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https://s2.goeshow.com/isth/annual/2025/poster_networking_sessions.cfm?session_key=E1867262-FAF1-F8D5-4C58-1A9B3E519C2C&amp;session_date=Sunday, Jun 22, 2025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b5347b94a_0_517"/>
          <p:cNvSpPr txBox="1">
            <a:spLocks noGrp="1"/>
          </p:cNvSpPr>
          <p:nvPr>
            <p:ph type="title"/>
          </p:nvPr>
        </p:nvSpPr>
        <p:spPr>
          <a:xfrm>
            <a:off x="468172" y="0"/>
            <a:ext cx="741852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289" name="Google Shape;289;g36b5347b94a_0_517"/>
          <p:cNvSpPr txBox="1">
            <a:spLocks noGrp="1"/>
          </p:cNvSpPr>
          <p:nvPr>
            <p:ph type="body" idx="1"/>
          </p:nvPr>
        </p:nvSpPr>
        <p:spPr>
          <a:xfrm>
            <a:off x="403461" y="1081578"/>
            <a:ext cx="8515351" cy="320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8901"/>
              <a:buChar char="•"/>
            </a:pPr>
            <a:r>
              <a:rPr lang="en-US" sz="2600" dirty="0"/>
              <a:t>EMIIL: single-arm, 2-cohort, prospective, multicenter, noninterventional study</a:t>
            </a:r>
            <a:endParaRPr sz="26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8901"/>
              <a:buChar char="•"/>
            </a:pPr>
            <a:r>
              <a:rPr lang="en-US" sz="2600" dirty="0"/>
              <a:t>Primary endpoint: ABR of treated bleeds</a:t>
            </a:r>
            <a:endParaRPr sz="2600"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1801"/>
              <a:buFont typeface="Courier New"/>
              <a:buChar char="o"/>
            </a:pPr>
            <a:r>
              <a:rPr lang="en-US" sz="2300" dirty="0"/>
              <a:t>Number of treated bleeds for the whole study duration/study duration in years</a:t>
            </a:r>
            <a:endParaRPr sz="2300"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1801"/>
              <a:buFont typeface="Courier New"/>
              <a:buChar char="o"/>
            </a:pPr>
            <a:r>
              <a:rPr lang="en-US" sz="2300" dirty="0"/>
              <a:t>Study duration: max visit date with treated bleed assessment-date of first emicizumab administration/365.25</a:t>
            </a:r>
            <a:endParaRPr sz="2300" dirty="0"/>
          </a:p>
        </p:txBody>
      </p:sp>
      <p:sp>
        <p:nvSpPr>
          <p:cNvPr id="290" name="Google Shape;290;g36b5347b94a_0_517"/>
          <p:cNvSpPr txBox="1"/>
          <p:nvPr/>
        </p:nvSpPr>
        <p:spPr>
          <a:xfrm>
            <a:off x="468172" y="4190404"/>
            <a:ext cx="6148403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ABR, annualized bleeding rate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1" name="Google Shape;291;g36b5347b94a_0_517"/>
          <p:cNvGraphicFramePr/>
          <p:nvPr/>
        </p:nvGraphicFramePr>
        <p:xfrm>
          <a:off x="1238707" y="1519986"/>
          <a:ext cx="6096000" cy="1483400"/>
        </p:xfrm>
        <a:graphic>
          <a:graphicData uri="http://schemas.openxmlformats.org/drawingml/2006/table">
            <a:tbl>
              <a:tblPr firstRow="1" bandRow="1">
                <a:noFill/>
                <a:tableStyleId>{EA21DCBB-50F4-413D-80AD-9F79663D7217}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Cohort</a:t>
                      </a:r>
                      <a:endParaRPr dirty="0"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Severe at baseline</a:t>
                      </a:r>
                      <a:endParaRPr dirty="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FVIII Inhibitor History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Missing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A (n=125)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100%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4.0%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92.3%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B (n=7)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71.4%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85.7%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14.3%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b5347b94a_0_523"/>
          <p:cNvSpPr txBox="1">
            <a:spLocks noGrp="1"/>
          </p:cNvSpPr>
          <p:nvPr>
            <p:ph type="title"/>
          </p:nvPr>
        </p:nvSpPr>
        <p:spPr>
          <a:xfrm>
            <a:off x="468172" y="0"/>
            <a:ext cx="741852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297" name="Google Shape;297;g36b5347b94a_0_523"/>
          <p:cNvSpPr txBox="1">
            <a:spLocks noGrp="1"/>
          </p:cNvSpPr>
          <p:nvPr>
            <p:ph type="body" idx="1"/>
          </p:nvPr>
        </p:nvSpPr>
        <p:spPr>
          <a:xfrm>
            <a:off x="628650" y="1019394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en-US" sz="1800" dirty="0"/>
              <a:t>Cohort A</a:t>
            </a:r>
            <a:endParaRPr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Median treatment duration: 918 d</a:t>
            </a:r>
            <a:endParaRPr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Model-based ABR: 0.67 (95% CI 0.516-0.832).</a:t>
            </a:r>
            <a:endParaRPr sz="1600"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Zero treated bleeds: 44.8% </a:t>
            </a:r>
            <a:endParaRPr sz="1600"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Zero treated spontaneous bleeds: 76%</a:t>
            </a:r>
            <a:endParaRPr sz="1600"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Zero treated joint bleeds: 66.4%</a:t>
            </a:r>
            <a:endParaRPr sz="1600"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Zero treated target joint bleeds: 95.2%</a:t>
            </a:r>
            <a:endParaRPr sz="1600" dirty="0"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en-US" sz="1800" dirty="0"/>
              <a:t>Cohort B</a:t>
            </a:r>
            <a:endParaRPr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Median treatment duration 378 d</a:t>
            </a:r>
            <a:endParaRPr dirty="0"/>
          </a:p>
          <a:p>
            <a:pPr marL="796925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Zero treated bleeds: 100%</a:t>
            </a:r>
            <a:endParaRPr sz="1600" dirty="0"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•"/>
            </a:pPr>
            <a:r>
              <a:rPr lang="en-US" sz="1800" dirty="0"/>
              <a:t>Safety: 87 of 132 evaluable patients reported 313 adverse events, no new safety concerns emerged</a:t>
            </a:r>
            <a:endParaRPr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468173" y="273844"/>
            <a:ext cx="804717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Prophylaxis with emicizumab yields low annualized bleed rates long term; however, joint bleed rates were non-zero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Joint bleed rates were 66%, which leaves room for improvement with newer formulations in development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b5347b94a_0_545"/>
          <p:cNvSpPr txBox="1">
            <a:spLocks noGrp="1"/>
          </p:cNvSpPr>
          <p:nvPr>
            <p:ph type="ctrTitle"/>
          </p:nvPr>
        </p:nvSpPr>
        <p:spPr>
          <a:xfrm>
            <a:off x="0" y="1364045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2800" dirty="0"/>
              <a:t> OC 64.3 - Prospective evaluation of a defined replacement protocol for peri-operative hemostasis in patients with severe hemophilia A with and without inhibitors on emicizumab prophylaxis undergoing elective major surgeries-final results. (EmiSurg Study)</a:t>
            </a:r>
            <a:endParaRPr sz="2800" dirty="0"/>
          </a:p>
        </p:txBody>
      </p:sp>
      <p:sp>
        <p:nvSpPr>
          <p:cNvPr id="309" name="Google Shape;309;g36b5347b94a_0_545"/>
          <p:cNvSpPr txBox="1">
            <a:spLocks noGrp="1"/>
          </p:cNvSpPr>
          <p:nvPr>
            <p:ph type="subTitle" idx="1"/>
          </p:nvPr>
        </p:nvSpPr>
        <p:spPr>
          <a:xfrm>
            <a:off x="1143000" y="322379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Abraham A, et al. </a:t>
            </a:r>
            <a:endParaRPr dirty="0"/>
          </a:p>
        </p:txBody>
      </p:sp>
      <p:sp>
        <p:nvSpPr>
          <p:cNvPr id="310" name="Google Shape;310;g36b5347b94a_0_545"/>
          <p:cNvSpPr txBox="1"/>
          <p:nvPr/>
        </p:nvSpPr>
        <p:spPr>
          <a:xfrm>
            <a:off x="3067396" y="4465498"/>
            <a:ext cx="6209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https://s2.goeshow.com/isth/annual/2025/conference_program_sessions.cfm?session_key=ECF79BDA-C0DA-F8C1-6D00-C7E5824D1CAE&amp;session_date=Tuesday, Jun 24, 2025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6b5347b94a_0_5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316" name="Google Shape;316;g36b5347b94a_0_550"/>
          <p:cNvSpPr txBox="1">
            <a:spLocks noGrp="1"/>
          </p:cNvSpPr>
          <p:nvPr>
            <p:ph type="body" idx="1"/>
          </p:nvPr>
        </p:nvSpPr>
        <p:spPr>
          <a:xfrm>
            <a:off x="628650" y="1047351"/>
            <a:ext cx="400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Investigator-initiated, prospective study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Patients undergoing elective major surgery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Emicizumab prophylaxis for ≥4 wks</a:t>
            </a:r>
            <a:endParaRPr dirty="0"/>
          </a:p>
          <a:p>
            <a:pPr marL="7969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Age 2-60 y with severe hemophilia A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Defined protocol for additional hemostasis</a:t>
            </a:r>
            <a:endParaRPr dirty="0"/>
          </a:p>
          <a:p>
            <a:pPr marL="7969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Without inhibitors: standard half-life rFVIII</a:t>
            </a:r>
            <a:endParaRPr dirty="0"/>
          </a:p>
          <a:p>
            <a:pPr marL="7969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With inhibitors: rFVIIa</a:t>
            </a: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50287-90DA-B16F-EC3B-2DC23BEC2C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0" y="1047351"/>
            <a:ext cx="3886200" cy="3263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Outcomes/Measurements: 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Efficacy of surgical and postoperative hemostasis (ISTH SSC criteria)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Blood counts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FVIII levels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Rotational thromboelastrometry (ROTEM)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Thromboelastography (TGT)</a:t>
            </a:r>
          </a:p>
          <a:p>
            <a:pPr marL="796925" lvl="1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600" dirty="0"/>
              <a:t>Screening for deep vein thrombosis (DVT)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b5347b94a_2_1"/>
          <p:cNvSpPr txBox="1">
            <a:spLocks noGrp="1"/>
          </p:cNvSpPr>
          <p:nvPr>
            <p:ph type="title"/>
          </p:nvPr>
        </p:nvSpPr>
        <p:spPr>
          <a:xfrm>
            <a:off x="460858" y="-6"/>
            <a:ext cx="7507858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322" name="Google Shape;322;g36b5347b94a_2_1"/>
          <p:cNvSpPr txBox="1">
            <a:spLocks noGrp="1"/>
          </p:cNvSpPr>
          <p:nvPr>
            <p:ph type="body" idx="1"/>
          </p:nvPr>
        </p:nvSpPr>
        <p:spPr>
          <a:xfrm>
            <a:off x="194031" y="1104595"/>
            <a:ext cx="8127209" cy="132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dirty="0"/>
              <a:t>39 patients (15 with inhibitors)</a:t>
            </a:r>
            <a:endParaRPr dirty="0"/>
          </a:p>
          <a:p>
            <a:pPr marL="796925" lvl="1" indent="-325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sz="1600" b="0" dirty="0"/>
              <a:t>40 procedures (30 orthopedic, 6 abdomino-pelvic)</a:t>
            </a:r>
            <a:endParaRPr sz="1600" dirty="0"/>
          </a:p>
          <a:p>
            <a:pPr marL="796925" lvl="1" indent="-325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sz="1600" b="0" dirty="0"/>
              <a:t>Median age 30.5 y, range 14-56 y</a:t>
            </a:r>
            <a:endParaRPr sz="160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dirty="0"/>
              <a:t>Hemostasis</a:t>
            </a:r>
            <a:endParaRPr dirty="0"/>
          </a:p>
          <a:p>
            <a:pPr marL="914400" lvl="1" indent="-2305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b="0" dirty="0"/>
          </a:p>
        </p:txBody>
      </p:sp>
      <p:graphicFrame>
        <p:nvGraphicFramePr>
          <p:cNvPr id="323" name="Google Shape;323;g36b5347b94a_2_1"/>
          <p:cNvGraphicFramePr/>
          <p:nvPr/>
        </p:nvGraphicFramePr>
        <p:xfrm>
          <a:off x="822769" y="2262750"/>
          <a:ext cx="8127200" cy="2011590"/>
        </p:xfrm>
        <a:graphic>
          <a:graphicData uri="http://schemas.openxmlformats.org/drawingml/2006/table">
            <a:tbl>
              <a:tblPr>
                <a:noFill/>
                <a:tableStyleId>{EA21DCBB-50F4-413D-80AD-9F79663D7217}</a:tableStyleId>
              </a:tblPr>
              <a:tblGrid>
                <a:gridCol w="27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Risk (n=37)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Risk (n=3)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Hemostatic Efficacy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91.9% excellent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5.4% good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2.7% fair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 fair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 poor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hemostasis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97.3% excellent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2.7% good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67% good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 moderate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6b5347b94a_2_25"/>
          <p:cNvSpPr txBox="1">
            <a:spLocks noGrp="1"/>
          </p:cNvSpPr>
          <p:nvPr>
            <p:ph type="title"/>
          </p:nvPr>
        </p:nvSpPr>
        <p:spPr>
          <a:xfrm>
            <a:off x="460858" y="0"/>
            <a:ext cx="742584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 (continued)</a:t>
            </a:r>
            <a:endParaRPr dirty="0"/>
          </a:p>
        </p:txBody>
      </p:sp>
      <p:sp>
        <p:nvSpPr>
          <p:cNvPr id="329" name="Google Shape;329;g36b5347b94a_2_25"/>
          <p:cNvSpPr txBox="1">
            <a:spLocks noGrp="1"/>
          </p:cNvSpPr>
          <p:nvPr>
            <p:ph type="body" idx="1"/>
          </p:nvPr>
        </p:nvSpPr>
        <p:spPr>
          <a:xfrm>
            <a:off x="391919" y="875353"/>
            <a:ext cx="8360161" cy="32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Preoperative ROTEM and TGT parameters were normal or near-normal after rFVIII or rFVIIa infusion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Standard risk: </a:t>
            </a:r>
            <a:endParaRPr sz="1800"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BTB occurred 12 times in 9 standard risk procedures</a:t>
            </a:r>
            <a:endParaRPr dirty="0"/>
          </a:p>
          <a:p>
            <a:pPr marL="1141413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dirty="0"/>
              <a:t>Most resolved within 1-2 doses of replacement and occurred after stopping initial therapy during physiotherapy and mobilization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High risk:</a:t>
            </a:r>
            <a:endParaRPr sz="1800"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rFVIII/rFVIIa support continued; additional transfusion support required 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dirty="0"/>
              <a:t>1 death due to septic complications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No thromboembolism or thrombotic microangiopathy reported </a:t>
            </a:r>
            <a:endParaRPr sz="1800" dirty="0"/>
          </a:p>
        </p:txBody>
      </p:sp>
      <p:sp>
        <p:nvSpPr>
          <p:cNvPr id="330" name="Google Shape;330;g36b5347b94a_2_25"/>
          <p:cNvSpPr txBox="1"/>
          <p:nvPr/>
        </p:nvSpPr>
        <p:spPr>
          <a:xfrm>
            <a:off x="391918" y="4190404"/>
            <a:ext cx="8533717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BTB, breakthrough bleed; ROTEM, rotational thromboelastrometry; TGT, thromboelastography</a:t>
            </a: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460858" y="273844"/>
            <a:ext cx="805449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336" name="Google Shape;33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Major surgeries while treated with emicizumab were feasible with continuous hemostatic support with FVIII or rFVIIa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 avoid breakthrough bleeding, consideration can be given to </a:t>
            </a:r>
            <a:r>
              <a:rPr lang="en-US" i="1" dirty="0"/>
              <a:t>a priori</a:t>
            </a:r>
            <a:r>
              <a:rPr lang="en-US" dirty="0"/>
              <a:t> factor coverage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 need to interrupt perioperative emicizumab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b5347b94a_0_4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dirty="0"/>
              <a:t>Module 1</a:t>
            </a:r>
            <a:endParaRPr dirty="0"/>
          </a:p>
        </p:txBody>
      </p:sp>
      <p:sp>
        <p:nvSpPr>
          <p:cNvPr id="161" name="Google Shape;161;g36b5347b94a_0_4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 Focus on Rebalancing Agents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b5347b94a_2_44"/>
          <p:cNvSpPr txBox="1">
            <a:spLocks noGrp="1"/>
          </p:cNvSpPr>
          <p:nvPr>
            <p:ph type="ctrTitle"/>
          </p:nvPr>
        </p:nvSpPr>
        <p:spPr>
          <a:xfrm>
            <a:off x="0" y="841775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200" dirty="0"/>
              <a:t>  OC 20.4 - FRONTIER5 direct switch study: Safety of initiating Mim8 prophylaxis without washout of emicizumab</a:t>
            </a:r>
            <a:endParaRPr sz="3200" dirty="0"/>
          </a:p>
        </p:txBody>
      </p:sp>
      <p:sp>
        <p:nvSpPr>
          <p:cNvPr id="342" name="Google Shape;342;g36b5347b94a_2_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Oldenburg J, et al. </a:t>
            </a:r>
            <a:endParaRPr dirty="0"/>
          </a:p>
        </p:txBody>
      </p:sp>
      <p:sp>
        <p:nvSpPr>
          <p:cNvPr id="343" name="Google Shape;343;g36b5347b94a_2_44"/>
          <p:cNvSpPr txBox="1"/>
          <p:nvPr/>
        </p:nvSpPr>
        <p:spPr>
          <a:xfrm>
            <a:off x="3040038" y="4449788"/>
            <a:ext cx="60152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https://s2.goeshow.com/isth/annual/2025/conference_program_sessions.cfm?session_key=E49DBBC8-BDBB-7D6B-6666-4B7CFB07AB4E&amp;session_date=Sunday, Jun 22, 2025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b5347b94a_2_49"/>
          <p:cNvSpPr txBox="1">
            <a:spLocks noGrp="1"/>
          </p:cNvSpPr>
          <p:nvPr>
            <p:ph type="title"/>
          </p:nvPr>
        </p:nvSpPr>
        <p:spPr>
          <a:xfrm>
            <a:off x="460858" y="0"/>
            <a:ext cx="742584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349" name="Google Shape;349;g36b5347b94a_2_49"/>
          <p:cNvSpPr txBox="1">
            <a:spLocks noGrp="1"/>
          </p:cNvSpPr>
          <p:nvPr>
            <p:ph type="body" idx="1"/>
          </p:nvPr>
        </p:nvSpPr>
        <p:spPr>
          <a:xfrm>
            <a:off x="307926" y="1019400"/>
            <a:ext cx="8699595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Single-arm, open-label, 26-wk, phase 3b study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Patients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Males/females age ≥12 y with hemophilia A (any severity)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Received emicizumab prophylaxis for ≥8 wks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Mim8 administered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Subcutaneously via pen injector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QW, Q2W, or QM using a weight-based tiered dosing</a:t>
            </a:r>
            <a:endParaRPr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No Mim8 loading dose or emicizumab washout period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Primary endpoint: Number of TEAEs</a:t>
            </a:r>
            <a:endParaRPr sz="1800" dirty="0"/>
          </a:p>
        </p:txBody>
      </p:sp>
      <p:sp>
        <p:nvSpPr>
          <p:cNvPr id="350" name="Google Shape;350;g36b5347b94a_2_49"/>
          <p:cNvSpPr txBox="1"/>
          <p:nvPr/>
        </p:nvSpPr>
        <p:spPr>
          <a:xfrm>
            <a:off x="460858" y="4224664"/>
            <a:ext cx="823691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QW, once weekly; Q2W, once every 2 wks; QM, once monthly; TEAE, treatment-emergent adverse event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b5347b94a_2_55"/>
          <p:cNvSpPr txBox="1">
            <a:spLocks noGrp="1"/>
          </p:cNvSpPr>
          <p:nvPr>
            <p:ph type="title"/>
          </p:nvPr>
        </p:nvSpPr>
        <p:spPr>
          <a:xfrm>
            <a:off x="446048" y="0"/>
            <a:ext cx="7440651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 </a:t>
            </a:r>
            <a:endParaRPr dirty="0"/>
          </a:p>
        </p:txBody>
      </p:sp>
      <p:sp>
        <p:nvSpPr>
          <p:cNvPr id="356" name="Google Shape;356;g36b5347b94a_2_55"/>
          <p:cNvSpPr txBox="1">
            <a:spLocks noGrp="1"/>
          </p:cNvSpPr>
          <p:nvPr>
            <p:ph type="body" idx="1"/>
          </p:nvPr>
        </p:nvSpPr>
        <p:spPr>
          <a:xfrm>
            <a:off x="446049" y="893309"/>
            <a:ext cx="8520529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61 patients exposed to Mim8,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90.2% inhibitor-negative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93.4% severe  hemophilia</a:t>
            </a:r>
            <a:endParaRPr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Completing 26 wks of treatment (30.77 pt-y exposure)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Previous emicizumab dosing frequency</a:t>
            </a:r>
            <a:endParaRPr sz="1800"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QW: 50.8%</a:t>
            </a:r>
            <a:endParaRPr sz="1600"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Q2W: 37.7%</a:t>
            </a:r>
            <a:endParaRPr sz="1600" dirty="0"/>
          </a:p>
          <a:p>
            <a:pPr marL="79692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1600" dirty="0"/>
              <a:t>QM: 11.5%</a:t>
            </a:r>
            <a:endParaRPr sz="1600" dirty="0"/>
          </a:p>
        </p:txBody>
      </p:sp>
      <p:sp>
        <p:nvSpPr>
          <p:cNvPr id="357" name="Google Shape;357;g36b5347b94a_2_55"/>
          <p:cNvSpPr txBox="1"/>
          <p:nvPr/>
        </p:nvSpPr>
        <p:spPr>
          <a:xfrm>
            <a:off x="453542" y="4250191"/>
            <a:ext cx="823691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pt-y, patient-years;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QW, once weekly; Q2W, once every 2 wks; QM, once monthly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6b5347b94a_2_61"/>
          <p:cNvSpPr txBox="1">
            <a:spLocks noGrp="1"/>
          </p:cNvSpPr>
          <p:nvPr>
            <p:ph type="title"/>
          </p:nvPr>
        </p:nvSpPr>
        <p:spPr>
          <a:xfrm>
            <a:off x="468172" y="0"/>
            <a:ext cx="741852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Results (continued)</a:t>
            </a:r>
            <a:endParaRPr dirty="0"/>
          </a:p>
        </p:txBody>
      </p:sp>
      <p:sp>
        <p:nvSpPr>
          <p:cNvPr id="363" name="Google Shape;363;g36b5347b94a_2_61"/>
          <p:cNvSpPr txBox="1">
            <a:spLocks noGrp="1"/>
          </p:cNvSpPr>
          <p:nvPr>
            <p:ph type="body" idx="1"/>
          </p:nvPr>
        </p:nvSpPr>
        <p:spPr>
          <a:xfrm>
            <a:off x="628650" y="1123559"/>
            <a:ext cx="7886700" cy="319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3432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dirty="0"/>
              <a:t>107 TEAEs observed in 70.5%; 3.48 TEAE/pt-y</a:t>
            </a:r>
            <a:endParaRPr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900" dirty="0"/>
              <a:t>Mild: 65.6%</a:t>
            </a:r>
            <a:endParaRPr sz="1900"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900" dirty="0"/>
              <a:t>Moderate: 23%</a:t>
            </a:r>
            <a:endParaRPr sz="1900"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900" dirty="0"/>
              <a:t>Severe: 3.3%</a:t>
            </a:r>
            <a:endParaRPr sz="1900" dirty="0"/>
          </a:p>
          <a:p>
            <a:pPr marL="796925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1900" dirty="0"/>
              <a:t>4 serious TEAEs; none related to Mim8</a:t>
            </a:r>
            <a:endParaRPr sz="1900" dirty="0"/>
          </a:p>
          <a:p>
            <a:pPr marL="457200" lvl="0" indent="-33432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dirty="0"/>
              <a:t>18 patients (29.5%) reported 24 TEAEs possibly or probably related to Mim8</a:t>
            </a:r>
            <a:endParaRPr dirty="0"/>
          </a:p>
          <a:p>
            <a:pPr marL="796925" lvl="1" indent="-3333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Font typeface="Courier New"/>
              <a:buChar char="o"/>
            </a:pPr>
            <a:r>
              <a:rPr lang="en-US" sz="1900" dirty="0"/>
              <a:t>Injection site reactions reported in 12 patients (19.7%)</a:t>
            </a:r>
            <a:endParaRPr sz="1900" dirty="0"/>
          </a:p>
          <a:p>
            <a:pPr marL="1141413" lvl="2" indent="-3333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1600" dirty="0"/>
              <a:t>15/990 total injections (1.5%)</a:t>
            </a:r>
            <a:endParaRPr sz="1600" dirty="0"/>
          </a:p>
          <a:p>
            <a:pPr marL="1141413" lvl="2" indent="-3333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1600" dirty="0"/>
              <a:t>Most transient, all mild</a:t>
            </a:r>
            <a:endParaRPr sz="1600" dirty="0"/>
          </a:p>
          <a:p>
            <a:pPr marL="457200" lvl="0" indent="-33432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dirty="0"/>
              <a:t>No thromboembolic events or TEAEs leading to permanent discontinuation </a:t>
            </a:r>
            <a:endParaRPr dirty="0"/>
          </a:p>
          <a:p>
            <a:pPr marL="457200" lvl="0" indent="-33432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dirty="0"/>
              <a:t>Steady state Mim8 concentration achieved by wk 16</a:t>
            </a:r>
            <a:endParaRPr dirty="0"/>
          </a:p>
          <a:p>
            <a:pPr marL="457200" lvl="0" indent="-33432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714"/>
              <a:buChar char="•"/>
            </a:pPr>
            <a:r>
              <a:rPr lang="en-US" dirty="0"/>
              <a:t>Emicizumab eliminated by wk 26</a:t>
            </a:r>
            <a:endParaRPr dirty="0"/>
          </a:p>
        </p:txBody>
      </p:sp>
      <p:sp>
        <p:nvSpPr>
          <p:cNvPr id="364" name="Google Shape;364;g36b5347b94a_2_61"/>
          <p:cNvSpPr txBox="1"/>
          <p:nvPr/>
        </p:nvSpPr>
        <p:spPr>
          <a:xfrm>
            <a:off x="460858" y="4224664"/>
            <a:ext cx="823691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pt-y, patient-years; 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TEAE, treatment-emergent adverse event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468173" y="273844"/>
            <a:ext cx="804717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370" name="Google Shape;370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Seamless transition from emicizumab prophylaxis to Mim8 </a:t>
            </a:r>
            <a:br>
              <a:rPr lang="en-US" dirty="0"/>
            </a:br>
            <a:r>
              <a:rPr lang="en-US" dirty="0"/>
              <a:t>is possible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Fully therapeutic Mim8 levels are feasible within a short period </a:t>
            </a:r>
            <a:br>
              <a:rPr lang="en-US" dirty="0"/>
            </a:br>
            <a:r>
              <a:rPr lang="en-US" dirty="0"/>
              <a:t>of time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Mim8 prophylaxis allows flexible dosing intervals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6b5347b94a_2_72"/>
          <p:cNvSpPr txBox="1">
            <a:spLocks noGrp="1"/>
          </p:cNvSpPr>
          <p:nvPr>
            <p:ph type="title"/>
          </p:nvPr>
        </p:nvSpPr>
        <p:spPr>
          <a:xfrm>
            <a:off x="460858" y="-6"/>
            <a:ext cx="742584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Additional Key Posters</a:t>
            </a:r>
            <a:endParaRPr dirty="0"/>
          </a:p>
        </p:txBody>
      </p:sp>
      <p:graphicFrame>
        <p:nvGraphicFramePr>
          <p:cNvPr id="376" name="Google Shape;376;g36b5347b94a_2_72"/>
          <p:cNvGraphicFramePr/>
          <p:nvPr>
            <p:extLst>
              <p:ext uri="{D42A27DB-BD31-4B8C-83A1-F6EECF244321}">
                <p14:modId xmlns:p14="http://schemas.microsoft.com/office/powerpoint/2010/main" val="1409365659"/>
              </p:ext>
            </p:extLst>
          </p:nvPr>
        </p:nvGraphicFramePr>
        <p:xfrm>
          <a:off x="191625" y="743010"/>
          <a:ext cx="8760775" cy="3657480"/>
        </p:xfrm>
        <a:graphic>
          <a:graphicData uri="http://schemas.openxmlformats.org/drawingml/2006/table">
            <a:tbl>
              <a:tblPr>
                <a:noFill/>
                <a:tableStyleId>{EA21DCBB-50F4-413D-80AD-9F79663D7217}</a:tableStyleId>
              </a:tblPr>
              <a:tblGrid>
                <a:gridCol w="14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Author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 # 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Finding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Chrisentery-Singleton T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OC15.3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 VIII inhibitor titers in people with hemophilia A on emicizumab prophylaxis in ATHN 7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FVIII inhibitor titers remained stable from emicizumab initiation over median 116.4 wks.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Manhlangu J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PB0812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Evaluating pen-injector handling and PROs in patients switching from emicizumab to Mim8 in FRONTIER5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Mim8 pen-injector was easy to use and highly preferred. No unexpected findings observed.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Tardy B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PB1481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PHILEOS (haemoPHILia and ostEporOSis) study: results of a multicentre case-control study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Osteoporosis prevalence is higher in severe hemophilia without prophylaxis vs controls. Early prophylaxis in childhood (vs age &gt;20y) more effective preventing osteoporosis. 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b5347b94a_2_80"/>
          <p:cNvSpPr txBox="1">
            <a:spLocks noGrp="1"/>
          </p:cNvSpPr>
          <p:nvPr>
            <p:ph type="title"/>
          </p:nvPr>
        </p:nvSpPr>
        <p:spPr>
          <a:xfrm>
            <a:off x="447900" y="0"/>
            <a:ext cx="743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382" name="Google Shape;382;g36b5347b94a_2_80"/>
          <p:cNvSpPr txBox="1">
            <a:spLocks noGrp="1"/>
          </p:cNvSpPr>
          <p:nvPr>
            <p:ph type="body" idx="1"/>
          </p:nvPr>
        </p:nvSpPr>
        <p:spPr>
          <a:xfrm>
            <a:off x="447900" y="1123566"/>
            <a:ext cx="82482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The studies presented at ISTH 2025 highlight significant progress in nonfactor replacement therapies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Rebalancing agents demonstrate significant advancements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Factor VIII mimetics continue to show high effectiveness and favorable long-term safety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 dirty="0"/>
              <a:t>Ongoing investigations will further refine treatment approaches, ensuring personalized and effective care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b5347b94a_0_454"/>
          <p:cNvSpPr txBox="1">
            <a:spLocks noGrp="1"/>
          </p:cNvSpPr>
          <p:nvPr>
            <p:ph type="title"/>
          </p:nvPr>
        </p:nvSpPr>
        <p:spPr>
          <a:xfrm>
            <a:off x="468172" y="0"/>
            <a:ext cx="741852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67" name="Google Shape;167;g36b5347b94a_0_454"/>
          <p:cNvSpPr txBox="1">
            <a:spLocks noGrp="1"/>
          </p:cNvSpPr>
          <p:nvPr>
            <p:ph type="body" idx="1"/>
          </p:nvPr>
        </p:nvSpPr>
        <p:spPr>
          <a:xfrm>
            <a:off x="286603" y="878305"/>
            <a:ext cx="8757385" cy="358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43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Calibri"/>
              <a:buChar char="●"/>
            </a:pPr>
            <a:r>
              <a:rPr lang="en-US" sz="8000" dirty="0">
                <a:solidFill>
                  <a:srgbClr val="1B1C1D"/>
                </a:solidFill>
              </a:rPr>
              <a:t>30% of patients with hemophilia A develop inhibitors (neutralizing antibodies) </a:t>
            </a:r>
            <a:endParaRPr sz="8000" dirty="0"/>
          </a:p>
          <a:p>
            <a:pPr marL="457200" lvl="0" indent="-343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Calibri"/>
              <a:buChar char="●"/>
            </a:pPr>
            <a:r>
              <a:rPr lang="en-US" sz="8000" dirty="0">
                <a:solidFill>
                  <a:srgbClr val="1B1C1D"/>
                </a:solidFill>
              </a:rPr>
              <a:t>Rebalancing agents</a:t>
            </a:r>
            <a:endParaRPr dirty="0"/>
          </a:p>
          <a:p>
            <a:pPr marL="796925" lvl="1" indent="-3444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Courier New"/>
              <a:buChar char="o"/>
            </a:pPr>
            <a:r>
              <a:rPr lang="en-US" sz="7200" dirty="0">
                <a:solidFill>
                  <a:srgbClr val="1B1C1D"/>
                </a:solidFill>
              </a:rPr>
              <a:t>Act through the factor-independent clotting pathway to promote hemostasis</a:t>
            </a:r>
            <a:endParaRPr dirty="0"/>
          </a:p>
          <a:p>
            <a:pPr marL="796925" lvl="1" indent="-3444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Courier New"/>
              <a:buChar char="o"/>
            </a:pPr>
            <a:r>
              <a:rPr lang="en-US" sz="7200" dirty="0">
                <a:solidFill>
                  <a:srgbClr val="1B1C1D"/>
                </a:solidFill>
              </a:rPr>
              <a:t>Desig</a:t>
            </a:r>
            <a:r>
              <a:rPr lang="en-US" sz="7200" dirty="0"/>
              <a:t>ned to overcome some of the limitations with clotting factor concentrates (CFCs)</a:t>
            </a:r>
            <a:endParaRPr sz="7200" dirty="0"/>
          </a:p>
          <a:p>
            <a:pPr marL="1141413" lvl="1" indent="-3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>
                <a:solidFill>
                  <a:srgbClr val="1B1C1D"/>
                </a:solidFill>
              </a:rPr>
              <a:t>Limited availability</a:t>
            </a:r>
            <a:endParaRPr sz="6400" dirty="0"/>
          </a:p>
          <a:p>
            <a:pPr marL="1141413" lvl="1" indent="-3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>
                <a:solidFill>
                  <a:srgbClr val="1B1C1D"/>
                </a:solidFill>
              </a:rPr>
              <a:t>Diminished efficacy in patients who develop inhibitors</a:t>
            </a:r>
            <a:endParaRPr dirty="0"/>
          </a:p>
          <a:p>
            <a:pPr marL="1141413" lvl="1" indent="-3381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>
                <a:solidFill>
                  <a:srgbClr val="1B1C1D"/>
                </a:solidFill>
              </a:rPr>
              <a:t>Frequent intravenous administration, with potential impacts to patient adherence and convenience</a:t>
            </a:r>
            <a:endParaRPr sz="6400" dirty="0"/>
          </a:p>
          <a:p>
            <a:pPr marL="796925" lvl="1" indent="-3444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Courier New"/>
              <a:buChar char="o"/>
            </a:pPr>
            <a:r>
              <a:rPr lang="en-US" sz="7200" dirty="0"/>
              <a:t>3 rebalancing agents approved in the United States</a:t>
            </a:r>
            <a:endParaRPr dirty="0"/>
          </a:p>
          <a:p>
            <a:pPr marL="1141413" lvl="2" indent="-3476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/>
              <a:t>Concizumab</a:t>
            </a:r>
            <a:endParaRPr dirty="0"/>
          </a:p>
          <a:p>
            <a:pPr marL="1141413" lvl="2" indent="-3476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/>
              <a:t>Fitusiran</a:t>
            </a:r>
            <a:endParaRPr dirty="0"/>
          </a:p>
          <a:p>
            <a:pPr marL="1141413" lvl="2" indent="-3476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ct val="100000"/>
              <a:buFont typeface="Noto Sans Symbols"/>
              <a:buChar char="▪"/>
            </a:pPr>
            <a:r>
              <a:rPr lang="en-US" sz="6400" dirty="0"/>
              <a:t>Marstacimab</a:t>
            </a:r>
            <a:endParaRPr sz="64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72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342857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afc646569_0_172"/>
          <p:cNvSpPr txBox="1">
            <a:spLocks noGrp="1"/>
          </p:cNvSpPr>
          <p:nvPr>
            <p:ph type="ctrTitle"/>
          </p:nvPr>
        </p:nvSpPr>
        <p:spPr>
          <a:xfrm>
            <a:off x="351700" y="765650"/>
            <a:ext cx="86469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Calibri"/>
              <a:buNone/>
            </a:pPr>
            <a:r>
              <a:rPr lang="en-US" sz="3200" dirty="0"/>
              <a:t>OC 59.3 - Association of antithrombin levels with efficacy of fitusiran prophylaxis in people with hemophilia A or B with and without inhibitors: a predictive modeling approach</a:t>
            </a:r>
            <a:endParaRPr sz="3200" dirty="0"/>
          </a:p>
        </p:txBody>
      </p:sp>
      <p:sp>
        <p:nvSpPr>
          <p:cNvPr id="173" name="Google Shape;173;g36afc646569_0_17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Young G, et al.</a:t>
            </a:r>
            <a:endParaRPr dirty="0"/>
          </a:p>
        </p:txBody>
      </p:sp>
      <p:sp>
        <p:nvSpPr>
          <p:cNvPr id="174" name="Google Shape;174;g36afc646569_0_172"/>
          <p:cNvSpPr txBox="1"/>
          <p:nvPr/>
        </p:nvSpPr>
        <p:spPr>
          <a:xfrm>
            <a:off x="3067665" y="4572001"/>
            <a:ext cx="55453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https://s2.goeshow.com/isth/annual/2025/conference_program_sessions.cfm?session_key=DD5AC907-FCB5-F2B8-1169-B83FD8C6058E&amp;session_date=Tuesday,%20Jun%2024,%202025 - 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afc646569_0_254"/>
          <p:cNvSpPr txBox="1">
            <a:spLocks noGrp="1"/>
          </p:cNvSpPr>
          <p:nvPr>
            <p:ph type="title"/>
          </p:nvPr>
        </p:nvSpPr>
        <p:spPr>
          <a:xfrm>
            <a:off x="468172" y="0"/>
            <a:ext cx="7418527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dirty="0"/>
              <a:t>Methods</a:t>
            </a:r>
            <a:endParaRPr dirty="0"/>
          </a:p>
        </p:txBody>
      </p:sp>
      <p:sp>
        <p:nvSpPr>
          <p:cNvPr id="180" name="Google Shape;180;g36afc646569_0_254"/>
          <p:cNvSpPr txBox="1">
            <a:spLocks noGrp="1"/>
          </p:cNvSpPr>
          <p:nvPr>
            <p:ph type="body" idx="1"/>
          </p:nvPr>
        </p:nvSpPr>
        <p:spPr>
          <a:xfrm>
            <a:off x="287455" y="1232287"/>
            <a:ext cx="8436215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/>
              <a:t>Andersen-Gill model with frailty utilized to analyze the relationship between AT levels &amp; ABR</a:t>
            </a:r>
            <a:endParaRPr sz="2000"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/>
              <a:t>Data analyzed from phase 2 and 3 trials</a:t>
            </a:r>
            <a:endParaRPr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ATLAS-INH</a:t>
            </a:r>
            <a:endParaRPr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ATLAS-A/B</a:t>
            </a:r>
            <a:endParaRPr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ATLAS-PPX</a:t>
            </a:r>
            <a:endParaRPr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ATLAS-OLE</a:t>
            </a:r>
            <a:endParaRPr dirty="0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000" dirty="0"/>
              <a:t>Included patients receiving ≥1 dose of fitusiran during the steady-state period:</a:t>
            </a:r>
            <a:endParaRPr sz="2000"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80 mg once monthly ODR regimen</a:t>
            </a:r>
            <a:endParaRPr dirty="0"/>
          </a:p>
          <a:p>
            <a:pPr marL="796925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-US" dirty="0"/>
              <a:t>AT-DR based regimen targeting AT levels between 15% to 35%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200" dirty="0"/>
          </a:p>
        </p:txBody>
      </p:sp>
      <p:sp>
        <p:nvSpPr>
          <p:cNvPr id="181" name="Google Shape;181;g36afc646569_0_254"/>
          <p:cNvSpPr txBox="1"/>
          <p:nvPr/>
        </p:nvSpPr>
        <p:spPr>
          <a:xfrm>
            <a:off x="576175" y="4200056"/>
            <a:ext cx="8147496" cy="2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ABR, annualized bleeding rate; AT, antithrombin; AT-DR, antithrombin-base dose regimen (AT-DR); ODR, original dose regimen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afc646569_0_266"/>
          <p:cNvSpPr txBox="1">
            <a:spLocks noGrp="1"/>
          </p:cNvSpPr>
          <p:nvPr>
            <p:ph type="title"/>
          </p:nvPr>
        </p:nvSpPr>
        <p:spPr>
          <a:xfrm>
            <a:off x="486322" y="0"/>
            <a:ext cx="7400378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87" name="Google Shape;187;g36afc646569_0_266"/>
          <p:cNvSpPr txBox="1">
            <a:spLocks noGrp="1"/>
          </p:cNvSpPr>
          <p:nvPr>
            <p:ph type="body" idx="1"/>
          </p:nvPr>
        </p:nvSpPr>
        <p:spPr>
          <a:xfrm>
            <a:off x="323128" y="994200"/>
            <a:ext cx="833455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1800" dirty="0"/>
              <a:t>N=254 with 552.9 pt-y of observation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1800" dirty="0"/>
              <a:t>Individual mean AT levels</a:t>
            </a:r>
            <a:endParaRPr dirty="0"/>
          </a:p>
          <a:p>
            <a:pPr marL="796925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1600" dirty="0"/>
              <a:t>ODR 11.5% (10.4%-13.3%)</a:t>
            </a:r>
            <a:endParaRPr dirty="0"/>
          </a:p>
          <a:p>
            <a:pPr marL="796925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1600" dirty="0"/>
              <a:t>AT-DR 23.2% (20.7%-25.8%)  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1800" dirty="0"/>
              <a:t>A monotonic increasing relationship between ABR and AT levels was observed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1800" dirty="0"/>
              <a:t>Median ABR by AT activity level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800" b="1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800" b="1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800" b="1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800" b="1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800" b="1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endParaRPr sz="1000" b="1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1800" dirty="0"/>
              <a:t>As AT activity level increased, median ABR also increased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200" dirty="0"/>
          </a:p>
        </p:txBody>
      </p:sp>
      <p:graphicFrame>
        <p:nvGraphicFramePr>
          <p:cNvPr id="188" name="Google Shape;188;g36afc646569_0_266"/>
          <p:cNvGraphicFramePr/>
          <p:nvPr/>
        </p:nvGraphicFramePr>
        <p:xfrm>
          <a:off x="935053" y="2571750"/>
          <a:ext cx="7110700" cy="1127700"/>
        </p:xfrm>
        <a:graphic>
          <a:graphicData uri="http://schemas.openxmlformats.org/drawingml/2006/table">
            <a:tbl>
              <a:tblPr>
                <a:noFill/>
                <a:tableStyleId>{EA21DCBB-50F4-413D-80AD-9F79663D7217}</a:tableStyleId>
              </a:tblPr>
              <a:tblGrid>
                <a:gridCol w="143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 AT Activity Level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 AT Activity Level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Activity Level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ABR </a:t>
                      </a: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CI)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CI: 0.48, 1.05)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2.31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CI: 1.69, 3.18)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4.58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(95% CI: 3.55, 6.30)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" name="Google Shape;189;g36afc646569_0_266"/>
          <p:cNvSpPr txBox="1"/>
          <p:nvPr/>
        </p:nvSpPr>
        <p:spPr>
          <a:xfrm>
            <a:off x="323128" y="4004700"/>
            <a:ext cx="8118613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ABR, annualized bleeding rate; AT, antithrombin; AT-DR, antithrombin-base dose regimen (AT-DR); ODR, original dose regimen; pt-y, patient-years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475488" y="273844"/>
            <a:ext cx="803986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Clinical Implications</a:t>
            </a:r>
            <a:endParaRPr dirty="0"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Appears advantageous to strive for lower antithrombin levels for less risk of bleeds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FDA prescribing information recommends antithrombin percentages between 15% to 35%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Antithrombin-based rebalancing agents can be used for both hemophilia A and B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b5347b94a_0_3"/>
          <p:cNvSpPr txBox="1">
            <a:spLocks noGrp="1"/>
          </p:cNvSpPr>
          <p:nvPr>
            <p:ph type="ctrTitle"/>
          </p:nvPr>
        </p:nvSpPr>
        <p:spPr>
          <a:xfrm>
            <a:off x="351700" y="765650"/>
            <a:ext cx="86469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OC59.2 Annualized bleeding rates in hemophilia A/B and target joints: Concizumab explorer8 study</a:t>
            </a:r>
            <a:endParaRPr sz="3200" dirty="0"/>
          </a:p>
        </p:txBody>
      </p:sp>
      <p:sp>
        <p:nvSpPr>
          <p:cNvPr id="201" name="Google Shape;201;g36b5347b94a_0_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Wheeler A, et al.</a:t>
            </a:r>
            <a:endParaRPr dirty="0"/>
          </a:p>
        </p:txBody>
      </p:sp>
      <p:sp>
        <p:nvSpPr>
          <p:cNvPr id="202" name="Google Shape;202;g36b5347b94a_0_3"/>
          <p:cNvSpPr txBox="1"/>
          <p:nvPr/>
        </p:nvSpPr>
        <p:spPr>
          <a:xfrm>
            <a:off x="3053686" y="4534117"/>
            <a:ext cx="60903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https://s2.goeshow.com/isth/annual/2025/conference_program_sessions.cfm?session_key=DD0BE5CA-0232-F3E6-B4F5-3E4C79BAB79E&amp;session_date=Tuesday, Jun 24, 2025</a:t>
            </a: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 Theme 2013 -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2290</Words>
  <Application>Microsoft Office PowerPoint</Application>
  <PresentationFormat>On-screen Show (16:9)</PresentationFormat>
  <Paragraphs>332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Courier New</vt:lpstr>
      <vt:lpstr>Open Sans</vt:lpstr>
      <vt:lpstr>Noto Sans Symbols</vt:lpstr>
      <vt:lpstr>Arial</vt:lpstr>
      <vt:lpstr>Office Theme</vt:lpstr>
      <vt:lpstr>Office Theme 2013 - 2022</vt:lpstr>
      <vt:lpstr>PowerPoint Presentation</vt:lpstr>
      <vt:lpstr>Faculty</vt:lpstr>
      <vt:lpstr>Module 1</vt:lpstr>
      <vt:lpstr>Introduction</vt:lpstr>
      <vt:lpstr>OC 59.3 - Association of antithrombin levels with efficacy of fitusiran prophylaxis in people with hemophilia A or B with and without inhibitors: a predictive modeling approach</vt:lpstr>
      <vt:lpstr>Methods</vt:lpstr>
      <vt:lpstr>Results</vt:lpstr>
      <vt:lpstr>Clinical Implications</vt:lpstr>
      <vt:lpstr>OC59.2 Annualized bleeding rates in hemophilia A/B and target joints: Concizumab explorer8 study</vt:lpstr>
      <vt:lpstr>Methods</vt:lpstr>
      <vt:lpstr>Results</vt:lpstr>
      <vt:lpstr>Clinical Implications</vt:lpstr>
      <vt:lpstr>OC 20.1 - Long-term efficacy of marstacimab in participants with severe hemophilia  A or B without inhibitors</vt:lpstr>
      <vt:lpstr>Methods</vt:lpstr>
      <vt:lpstr>Results </vt:lpstr>
      <vt:lpstr>Results (continued)</vt:lpstr>
      <vt:lpstr>Clinical Implications</vt:lpstr>
      <vt:lpstr>Additional Key Posters</vt:lpstr>
      <vt:lpstr>Module 2</vt:lpstr>
      <vt:lpstr>Introduction</vt:lpstr>
      <vt:lpstr> PB0280: Effectiveness of emicizumab in hemophilia A: A 4th interim analysis of the real-world study EMIIL </vt:lpstr>
      <vt:lpstr>Methods</vt:lpstr>
      <vt:lpstr>Results</vt:lpstr>
      <vt:lpstr>Clinical Implications</vt:lpstr>
      <vt:lpstr> OC 64.3 - Prospective evaluation of a defined replacement protocol for peri-operative hemostasis in patients with severe hemophilia A with and without inhibitors on emicizumab prophylaxis undergoing elective major surgeries-final results. (EmiSurg Study)</vt:lpstr>
      <vt:lpstr>Methods</vt:lpstr>
      <vt:lpstr>Results</vt:lpstr>
      <vt:lpstr>Results (continued)</vt:lpstr>
      <vt:lpstr>Clinical Implications</vt:lpstr>
      <vt:lpstr>  OC 20.4 - FRONTIER5 direct switch study: Safety of initiating Mim8 prophylaxis without washout of emicizumab</vt:lpstr>
      <vt:lpstr>Methods</vt:lpstr>
      <vt:lpstr>Results </vt:lpstr>
      <vt:lpstr>Results (continued)</vt:lpstr>
      <vt:lpstr>Clinical Implications</vt:lpstr>
      <vt:lpstr>Additional Key Posters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Suellen Evavold</cp:lastModifiedBy>
  <cp:revision>14</cp:revision>
  <dcterms:created xsi:type="dcterms:W3CDTF">2023-03-07T03:49:22Z</dcterms:created>
  <dcterms:modified xsi:type="dcterms:W3CDTF">2025-07-31T14:18:29Z</dcterms:modified>
</cp:coreProperties>
</file>